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4"/>
  </p:notesMasterIdLst>
  <p:sldIdLst>
    <p:sldId id="256" r:id="rId2"/>
    <p:sldId id="257" r:id="rId3"/>
    <p:sldId id="279" r:id="rId4"/>
    <p:sldId id="315" r:id="rId5"/>
    <p:sldId id="346" r:id="rId6"/>
    <p:sldId id="280" r:id="rId7"/>
    <p:sldId id="335" r:id="rId8"/>
    <p:sldId id="281" r:id="rId9"/>
    <p:sldId id="283" r:id="rId10"/>
    <p:sldId id="284" r:id="rId11"/>
    <p:sldId id="285" r:id="rId12"/>
    <p:sldId id="286" r:id="rId13"/>
    <p:sldId id="287" r:id="rId14"/>
    <p:sldId id="288" r:id="rId15"/>
    <p:sldId id="289" r:id="rId16"/>
    <p:sldId id="290" r:id="rId17"/>
    <p:sldId id="360" r:id="rId18"/>
    <p:sldId id="361" r:id="rId19"/>
    <p:sldId id="364" r:id="rId20"/>
    <p:sldId id="292" r:id="rId21"/>
    <p:sldId id="365" r:id="rId22"/>
    <p:sldId id="310" r:id="rId23"/>
    <p:sldId id="312" r:id="rId24"/>
    <p:sldId id="311" r:id="rId25"/>
    <p:sldId id="293" r:id="rId26"/>
    <p:sldId id="294" r:id="rId27"/>
    <p:sldId id="295" r:id="rId28"/>
    <p:sldId id="296" r:id="rId29"/>
    <p:sldId id="297" r:id="rId30"/>
    <p:sldId id="298" r:id="rId31"/>
    <p:sldId id="299" r:id="rId32"/>
    <p:sldId id="300" r:id="rId33"/>
    <p:sldId id="301" r:id="rId34"/>
    <p:sldId id="302" r:id="rId35"/>
    <p:sldId id="303" r:id="rId36"/>
    <p:sldId id="304" r:id="rId37"/>
    <p:sldId id="305" r:id="rId38"/>
    <p:sldId id="306" r:id="rId39"/>
    <p:sldId id="307" r:id="rId40"/>
    <p:sldId id="308" r:id="rId41"/>
    <p:sldId id="314" r:id="rId42"/>
    <p:sldId id="309" r:id="rId43"/>
  </p:sldIdLst>
  <p:sldSz cx="9144000" cy="5143500" type="screen16x9"/>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07871"/>
    <a:srgbClr val="000000"/>
    <a:srgbClr val="981E3A"/>
    <a:srgbClr val="9F2B2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Bez stylu, mřížka tabulky">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43" d="100"/>
          <a:sy n="143" d="100"/>
        </p:scale>
        <p:origin x="684" y="114"/>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6097986-0C26-47DE-8982-7AD2B6842259}" type="datetimeFigureOut">
              <a:rPr lang="cs-CZ" smtClean="0"/>
              <a:t>27.10.2022</a:t>
            </a:fld>
            <a:endParaRPr lang="cs-CZ"/>
          </a:p>
        </p:txBody>
      </p:sp>
      <p:sp>
        <p:nvSpPr>
          <p:cNvPr id="4" name="Zástupný symbol pro obrázek snímku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DD4000A-37E1-4D72-B31A-77993FD77D47}" type="slidenum">
              <a:rPr lang="cs-CZ" smtClean="0"/>
              <a:t>‹#›</a:t>
            </a:fld>
            <a:endParaRPr lang="cs-CZ"/>
          </a:p>
        </p:txBody>
      </p:sp>
    </p:spTree>
    <p:extLst>
      <p:ext uri="{BB962C8B-B14F-4D97-AF65-F5344CB8AC3E}">
        <p14:creationId xmlns:p14="http://schemas.microsoft.com/office/powerpoint/2010/main" val="22974456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err="1"/>
              <a:t>csvukrs</a:t>
            </a:r>
            <a:endParaRPr lang="cs-CZ" dirty="0"/>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2</a:t>
            </a:fld>
            <a:endParaRPr lang="cs-CZ"/>
          </a:p>
        </p:txBody>
      </p:sp>
    </p:spTree>
    <p:extLst>
      <p:ext uri="{BB962C8B-B14F-4D97-AF65-F5344CB8AC3E}">
        <p14:creationId xmlns:p14="http://schemas.microsoft.com/office/powerpoint/2010/main" val="3310261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err="1"/>
              <a:t>csvukrs</a:t>
            </a:r>
            <a:endParaRPr lang="cs-CZ" dirty="0"/>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9</a:t>
            </a:fld>
            <a:endParaRPr lang="cs-CZ"/>
          </a:p>
        </p:txBody>
      </p:sp>
    </p:spTree>
    <p:extLst>
      <p:ext uri="{BB962C8B-B14F-4D97-AF65-F5344CB8AC3E}">
        <p14:creationId xmlns:p14="http://schemas.microsoft.com/office/powerpoint/2010/main" val="28034161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err="1"/>
              <a:t>csvukrs</a:t>
            </a:r>
            <a:endParaRPr lang="cs-CZ" dirty="0"/>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10</a:t>
            </a:fld>
            <a:endParaRPr lang="cs-CZ"/>
          </a:p>
        </p:txBody>
      </p:sp>
    </p:spTree>
    <p:extLst>
      <p:ext uri="{BB962C8B-B14F-4D97-AF65-F5344CB8AC3E}">
        <p14:creationId xmlns:p14="http://schemas.microsoft.com/office/powerpoint/2010/main" val="5488825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err="1"/>
              <a:t>csvukrs</a:t>
            </a:r>
            <a:endParaRPr lang="cs-CZ" dirty="0"/>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11</a:t>
            </a:fld>
            <a:endParaRPr lang="cs-CZ"/>
          </a:p>
        </p:txBody>
      </p:sp>
    </p:spTree>
    <p:extLst>
      <p:ext uri="{BB962C8B-B14F-4D97-AF65-F5344CB8AC3E}">
        <p14:creationId xmlns:p14="http://schemas.microsoft.com/office/powerpoint/2010/main" val="41304476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err="1"/>
              <a:t>csvukrs</a:t>
            </a:r>
            <a:endParaRPr lang="cs-CZ" dirty="0"/>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12</a:t>
            </a:fld>
            <a:endParaRPr lang="cs-CZ"/>
          </a:p>
        </p:txBody>
      </p:sp>
    </p:spTree>
    <p:extLst>
      <p:ext uri="{BB962C8B-B14F-4D97-AF65-F5344CB8AC3E}">
        <p14:creationId xmlns:p14="http://schemas.microsoft.com/office/powerpoint/2010/main" val="15286170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err="1"/>
              <a:t>csvukrs</a:t>
            </a:r>
            <a:endParaRPr lang="cs-CZ" dirty="0"/>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13</a:t>
            </a:fld>
            <a:endParaRPr lang="cs-CZ"/>
          </a:p>
        </p:txBody>
      </p:sp>
    </p:spTree>
    <p:extLst>
      <p:ext uri="{BB962C8B-B14F-4D97-AF65-F5344CB8AC3E}">
        <p14:creationId xmlns:p14="http://schemas.microsoft.com/office/powerpoint/2010/main" val="6024532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err="1"/>
              <a:t>csvukrs</a:t>
            </a:r>
            <a:endParaRPr lang="cs-CZ" dirty="0"/>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14</a:t>
            </a:fld>
            <a:endParaRPr lang="cs-CZ"/>
          </a:p>
        </p:txBody>
      </p:sp>
    </p:spTree>
    <p:extLst>
      <p:ext uri="{BB962C8B-B14F-4D97-AF65-F5344CB8AC3E}">
        <p14:creationId xmlns:p14="http://schemas.microsoft.com/office/powerpoint/2010/main" val="14997557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err="1"/>
              <a:t>csvukrs</a:t>
            </a:r>
            <a:endParaRPr lang="cs-CZ" dirty="0"/>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41</a:t>
            </a:fld>
            <a:endParaRPr lang="cs-CZ"/>
          </a:p>
        </p:txBody>
      </p:sp>
    </p:spTree>
    <p:extLst>
      <p:ext uri="{BB962C8B-B14F-4D97-AF65-F5344CB8AC3E}">
        <p14:creationId xmlns:p14="http://schemas.microsoft.com/office/powerpoint/2010/main" val="13783752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ulní strana">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28808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ist - obecný">
    <p:spTree>
      <p:nvGrpSpPr>
        <p:cNvPr id="1" name=""/>
        <p:cNvGrpSpPr/>
        <p:nvPr/>
      </p:nvGrpSpPr>
      <p:grpSpPr>
        <a:xfrm>
          <a:off x="0" y="0"/>
          <a:ext cx="0" cy="0"/>
          <a:chOff x="0" y="0"/>
          <a:chExt cx="0" cy="0"/>
        </a:xfrm>
      </p:grpSpPr>
      <p:pic>
        <p:nvPicPr>
          <p:cNvPr id="10" name="Obrázek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55996" y="226939"/>
            <a:ext cx="956040" cy="745712"/>
          </a:xfrm>
          <a:prstGeom prst="rect">
            <a:avLst/>
          </a:prstGeom>
        </p:spPr>
      </p:pic>
      <p:sp>
        <p:nvSpPr>
          <p:cNvPr id="7" name="Nadpis 1"/>
          <p:cNvSpPr>
            <a:spLocks noGrp="1"/>
          </p:cNvSpPr>
          <p:nvPr>
            <p:ph type="title"/>
          </p:nvPr>
        </p:nvSpPr>
        <p:spPr>
          <a:xfrm>
            <a:off x="251520" y="195486"/>
            <a:ext cx="4536504" cy="507703"/>
          </a:xfrm>
          <a:prstGeom prst="rect">
            <a:avLst/>
          </a:prstGeom>
          <a:noFill/>
          <a:ln>
            <a:noFill/>
          </a:ln>
        </p:spPr>
        <p:txBody>
          <a:bodyPr anchor="t">
            <a:noAutofit/>
          </a:bodyPr>
          <a:lstStyle>
            <a:lvl1pPr algn="l">
              <a:defRPr sz="2400"/>
            </a:lvl1pPr>
          </a:lstStyle>
          <a:p>
            <a:pPr algn="l"/>
            <a:r>
              <a:rPr lang="cs-CZ" sz="2400" dirty="0">
                <a:solidFill>
                  <a:srgbClr val="981E3A"/>
                </a:solidFill>
                <a:latin typeface="Times New Roman" panose="02020603050405020304" pitchFamily="18" charset="0"/>
                <a:cs typeface="Times New Roman" panose="02020603050405020304" pitchFamily="18" charset="0"/>
              </a:rPr>
              <a:t>Název listu</a:t>
            </a:r>
          </a:p>
        </p:txBody>
      </p:sp>
      <p:cxnSp>
        <p:nvCxnSpPr>
          <p:cNvPr id="9" name="Přímá spojnice 8"/>
          <p:cNvCxnSpPr/>
          <p:nvPr userDrawn="1"/>
        </p:nvCxnSpPr>
        <p:spPr>
          <a:xfrm>
            <a:off x="251520" y="699542"/>
            <a:ext cx="7416824" cy="0"/>
          </a:xfrm>
          <a:prstGeom prst="line">
            <a:avLst/>
          </a:prstGeom>
          <a:ln w="9525" cmpd="sng">
            <a:solidFill>
              <a:srgbClr val="307871"/>
            </a:solidFill>
            <a:prstDash val="sysDot"/>
          </a:ln>
        </p:spPr>
        <p:style>
          <a:lnRef idx="1">
            <a:schemeClr val="accent2"/>
          </a:lnRef>
          <a:fillRef idx="0">
            <a:schemeClr val="accent2"/>
          </a:fillRef>
          <a:effectRef idx="0">
            <a:schemeClr val="accent2"/>
          </a:effectRef>
          <a:fontRef idx="minor">
            <a:schemeClr val="tx1"/>
          </a:fontRef>
        </p:style>
      </p:cxnSp>
      <p:cxnSp>
        <p:nvCxnSpPr>
          <p:cNvPr id="11" name="Přímá spojnice 10"/>
          <p:cNvCxnSpPr/>
          <p:nvPr userDrawn="1"/>
        </p:nvCxnSpPr>
        <p:spPr>
          <a:xfrm>
            <a:off x="251520" y="4731990"/>
            <a:ext cx="8660516" cy="0"/>
          </a:xfrm>
          <a:prstGeom prst="line">
            <a:avLst/>
          </a:prstGeom>
          <a:ln w="9525" cmpd="sng">
            <a:solidFill>
              <a:srgbClr val="307871"/>
            </a:solidFill>
            <a:prstDash val="sysDot"/>
          </a:ln>
        </p:spPr>
        <p:style>
          <a:lnRef idx="1">
            <a:schemeClr val="accent2"/>
          </a:lnRef>
          <a:fillRef idx="0">
            <a:schemeClr val="accent2"/>
          </a:fillRef>
          <a:effectRef idx="0">
            <a:schemeClr val="accent2"/>
          </a:effectRef>
          <a:fontRef idx="minor">
            <a:schemeClr val="tx1"/>
          </a:fontRef>
        </p:style>
      </p:cxnSp>
      <p:sp>
        <p:nvSpPr>
          <p:cNvPr id="19" name="Zástupný symbol pro zápatí 18"/>
          <p:cNvSpPr>
            <a:spLocks noGrp="1"/>
          </p:cNvSpPr>
          <p:nvPr>
            <p:ph type="ftr" sz="quarter" idx="11"/>
          </p:nvPr>
        </p:nvSpPr>
        <p:spPr>
          <a:xfrm>
            <a:off x="236240" y="4731990"/>
            <a:ext cx="2895600" cy="273844"/>
          </a:xfrm>
          <a:prstGeom prst="rect">
            <a:avLst/>
          </a:prstGeom>
        </p:spPr>
        <p:txBody>
          <a:bodyPr/>
          <a:lstStyle>
            <a:lvl1pPr algn="l">
              <a:defRPr sz="800">
                <a:solidFill>
                  <a:srgbClr val="307871"/>
                </a:solidFill>
              </a:defRPr>
            </a:lvl1pPr>
          </a:lstStyle>
          <a:p>
            <a:r>
              <a:rPr lang="cs-CZ" altLang="cs-CZ">
                <a:cs typeface="Times New Roman" panose="02020603050405020304" pitchFamily="18" charset="0"/>
              </a:rPr>
              <a:t>Prostor pro doplňující informace, poznámky</a:t>
            </a:r>
            <a:endParaRPr lang="cs-CZ" altLang="cs-CZ" dirty="0">
              <a:cs typeface="Times New Roman" panose="02020603050405020304" pitchFamily="18" charset="0"/>
            </a:endParaRPr>
          </a:p>
        </p:txBody>
      </p:sp>
      <p:sp>
        <p:nvSpPr>
          <p:cNvPr id="20" name="Zástupný symbol pro číslo snímku 19"/>
          <p:cNvSpPr>
            <a:spLocks noGrp="1"/>
          </p:cNvSpPr>
          <p:nvPr>
            <p:ph type="sldNum" sz="quarter" idx="12"/>
          </p:nvPr>
        </p:nvSpPr>
        <p:spPr>
          <a:xfrm>
            <a:off x="7812360" y="4731990"/>
            <a:ext cx="1080120" cy="273844"/>
          </a:xfrm>
          <a:prstGeom prst="rect">
            <a:avLst/>
          </a:prstGeom>
        </p:spPr>
        <p:txBody>
          <a:bodyPr/>
          <a:lstStyle>
            <a:lvl1pPr algn="r">
              <a:defRPr/>
            </a:lvl1pPr>
          </a:lstStyle>
          <a:p>
            <a:fld id="{560808B9-4D1F-4069-9EB9-CD8802008F4E}" type="slidenum">
              <a:rPr lang="cs-CZ" smtClean="0"/>
              <a:pPr/>
              <a:t>‹#›</a:t>
            </a:fld>
            <a:endParaRPr lang="cs-CZ" dirty="0"/>
          </a:p>
        </p:txBody>
      </p:sp>
    </p:spTree>
    <p:extLst>
      <p:ext uri="{BB962C8B-B14F-4D97-AF65-F5344CB8AC3E}">
        <p14:creationId xmlns:p14="http://schemas.microsoft.com/office/powerpoint/2010/main" val="8906028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rázdný lis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682045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88454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tx.cz/prince2/metodika" TargetMode="External"/><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2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tx.cz/prince2/metodika" TargetMode="External"/><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3.xml"/><Relationship Id="rId6" Type="http://schemas.openxmlformats.org/officeDocument/2006/relationships/image" Target="../media/image5.png"/><Relationship Id="rId5" Type="http://schemas.openxmlformats.org/officeDocument/2006/relationships/hyperlink" Target="https://www.tx.cz/prince2" TargetMode="Externa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Obrázek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48263" y="555525"/>
            <a:ext cx="1699500" cy="1325611"/>
          </a:xfrm>
          <a:prstGeom prst="rect">
            <a:avLst/>
          </a:prstGeom>
        </p:spPr>
      </p:pic>
      <p:sp>
        <p:nvSpPr>
          <p:cNvPr id="7" name="Obdélník 6"/>
          <p:cNvSpPr/>
          <p:nvPr/>
        </p:nvSpPr>
        <p:spPr>
          <a:xfrm>
            <a:off x="251520" y="267494"/>
            <a:ext cx="5616624" cy="4608512"/>
          </a:xfrm>
          <a:prstGeom prst="rect">
            <a:avLst/>
          </a:prstGeom>
          <a:solidFill>
            <a:srgbClr val="3078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b="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sp>
        <p:nvSpPr>
          <p:cNvPr id="2" name="Nadpis 1"/>
          <p:cNvSpPr>
            <a:spLocks noGrp="1"/>
          </p:cNvSpPr>
          <p:nvPr>
            <p:ph type="ctrTitle" idx="4294967295"/>
          </p:nvPr>
        </p:nvSpPr>
        <p:spPr>
          <a:xfrm>
            <a:off x="467544" y="699542"/>
            <a:ext cx="5112568" cy="2160240"/>
          </a:xfrm>
          <a:prstGeom prst="rect">
            <a:avLst/>
          </a:prstGeom>
        </p:spPr>
        <p:txBody>
          <a:bodyPr anchor="t">
            <a:normAutofit fontScale="90000"/>
          </a:bodyPr>
          <a:lstStyle/>
          <a:p>
            <a:r>
              <a:rPr lang="cs-CZ" sz="4000" b="1" dirty="0">
                <a:solidFill>
                  <a:schemeClr val="bg1"/>
                </a:solidFill>
                <a:latin typeface="Times New Roman" panose="02020603050405020304" pitchFamily="18" charset="0"/>
                <a:cs typeface="Times New Roman" panose="02020603050405020304" pitchFamily="18" charset="0"/>
              </a:rPr>
              <a:t>Standardizace </a:t>
            </a:r>
            <a:br>
              <a:rPr lang="cs-CZ" sz="4000" b="1" dirty="0">
                <a:solidFill>
                  <a:schemeClr val="bg1"/>
                </a:solidFill>
                <a:latin typeface="Times New Roman" panose="02020603050405020304" pitchFamily="18" charset="0"/>
                <a:cs typeface="Times New Roman" panose="02020603050405020304" pitchFamily="18" charset="0"/>
              </a:rPr>
            </a:br>
            <a:r>
              <a:rPr lang="cs-CZ" sz="4000" b="1" dirty="0">
                <a:solidFill>
                  <a:schemeClr val="bg1"/>
                </a:solidFill>
                <a:latin typeface="Times New Roman" panose="02020603050405020304" pitchFamily="18" charset="0"/>
                <a:cs typeface="Times New Roman" panose="02020603050405020304" pitchFamily="18" charset="0"/>
              </a:rPr>
              <a:t>v projektovém managementu</a:t>
            </a:r>
            <a:br>
              <a:rPr lang="cs-CZ" sz="4000" b="1" dirty="0">
                <a:solidFill>
                  <a:schemeClr val="bg1"/>
                </a:solidFill>
                <a:latin typeface="Times New Roman" panose="02020603050405020304" pitchFamily="18" charset="0"/>
                <a:cs typeface="Times New Roman" panose="02020603050405020304" pitchFamily="18" charset="0"/>
              </a:rPr>
            </a:br>
            <a:endParaRPr lang="cs-CZ" sz="4000" b="1" dirty="0">
              <a:solidFill>
                <a:schemeClr val="bg1"/>
              </a:solidFill>
              <a:latin typeface="Times New Roman" panose="02020603050405020304" pitchFamily="18" charset="0"/>
              <a:cs typeface="Times New Roman" panose="02020603050405020304" pitchFamily="18" charset="0"/>
            </a:endParaRPr>
          </a:p>
        </p:txBody>
      </p:sp>
      <p:sp>
        <p:nvSpPr>
          <p:cNvPr id="3" name="Podnadpis 2"/>
          <p:cNvSpPr>
            <a:spLocks noGrp="1"/>
          </p:cNvSpPr>
          <p:nvPr>
            <p:ph type="subTitle" idx="4294967295"/>
          </p:nvPr>
        </p:nvSpPr>
        <p:spPr>
          <a:xfrm>
            <a:off x="1763688" y="3219822"/>
            <a:ext cx="3888432" cy="1368152"/>
          </a:xfrm>
          <a:prstGeom prst="rect">
            <a:avLst/>
          </a:prstGeom>
        </p:spPr>
        <p:txBody>
          <a:bodyPr>
            <a:normAutofit/>
          </a:bodyPr>
          <a:lstStyle/>
          <a:p>
            <a:pPr marL="0" indent="0" algn="r">
              <a:buNone/>
            </a:pPr>
            <a:r>
              <a:rPr lang="cs-CZ" sz="1400" dirty="0">
                <a:solidFill>
                  <a:schemeClr val="bg1"/>
                </a:solidFill>
                <a:latin typeface="Times New Roman" panose="02020603050405020304" pitchFamily="18" charset="0"/>
                <a:cs typeface="Times New Roman" panose="02020603050405020304" pitchFamily="18" charset="0"/>
              </a:rPr>
              <a:t>Standardizace projektového managementu</a:t>
            </a:r>
          </a:p>
          <a:p>
            <a:pPr marL="0" indent="0" algn="r">
              <a:buNone/>
            </a:pPr>
            <a:r>
              <a:rPr lang="cs-CZ" sz="1400" dirty="0" err="1">
                <a:solidFill>
                  <a:schemeClr val="bg1"/>
                </a:solidFill>
                <a:latin typeface="Times New Roman" panose="02020603050405020304" pitchFamily="18" charset="0"/>
                <a:cs typeface="Times New Roman" panose="02020603050405020304" pitchFamily="18" charset="0"/>
              </a:rPr>
              <a:t>Trojimperativ</a:t>
            </a:r>
            <a:endParaRPr lang="cs-CZ" sz="1400" dirty="0">
              <a:solidFill>
                <a:schemeClr val="bg1"/>
              </a:solidFill>
              <a:latin typeface="Times New Roman" panose="02020603050405020304" pitchFamily="18" charset="0"/>
              <a:cs typeface="Times New Roman" panose="02020603050405020304" pitchFamily="18" charset="0"/>
            </a:endParaRPr>
          </a:p>
          <a:p>
            <a:pPr marL="0" indent="0" algn="r">
              <a:buNone/>
            </a:pPr>
            <a:r>
              <a:rPr lang="cs-CZ" sz="1400" dirty="0">
                <a:solidFill>
                  <a:schemeClr val="bg1"/>
                </a:solidFill>
                <a:latin typeface="Times New Roman" panose="02020603050405020304" pitchFamily="18" charset="0"/>
                <a:cs typeface="Times New Roman" panose="02020603050405020304" pitchFamily="18" charset="0"/>
              </a:rPr>
              <a:t>Princip 3E</a:t>
            </a:r>
          </a:p>
          <a:p>
            <a:pPr marL="0" indent="0" algn="r">
              <a:buNone/>
            </a:pPr>
            <a:r>
              <a:rPr lang="cs-CZ" sz="1400" dirty="0">
                <a:solidFill>
                  <a:schemeClr val="bg1"/>
                </a:solidFill>
                <a:latin typeface="Times New Roman" panose="02020603050405020304" pitchFamily="18" charset="0"/>
                <a:cs typeface="Times New Roman" panose="02020603050405020304" pitchFamily="18" charset="0"/>
              </a:rPr>
              <a:t>Úrovně implementace projektového řízení</a:t>
            </a:r>
          </a:p>
        </p:txBody>
      </p:sp>
      <p:sp>
        <p:nvSpPr>
          <p:cNvPr id="9" name="Podnadpis 2"/>
          <p:cNvSpPr txBox="1">
            <a:spLocks/>
          </p:cNvSpPr>
          <p:nvPr/>
        </p:nvSpPr>
        <p:spPr>
          <a:xfrm>
            <a:off x="6156176" y="3723878"/>
            <a:ext cx="2816095" cy="1152128"/>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r"/>
            <a:r>
              <a:rPr lang="cs-CZ" altLang="cs-CZ" sz="900" b="1" dirty="0">
                <a:solidFill>
                  <a:srgbClr val="307871"/>
                </a:solidFill>
                <a:latin typeface="Times New Roman" panose="02020603050405020304" pitchFamily="18" charset="0"/>
                <a:cs typeface="Times New Roman" panose="02020603050405020304" pitchFamily="18" charset="0"/>
              </a:rPr>
              <a:t>Ing</a:t>
            </a:r>
            <a:r>
              <a:rPr lang="cs-CZ" altLang="cs-CZ" sz="900" b="1">
                <a:solidFill>
                  <a:srgbClr val="307871"/>
                </a:solidFill>
                <a:latin typeface="Times New Roman" panose="02020603050405020304" pitchFamily="18" charset="0"/>
                <a:cs typeface="Times New Roman" panose="02020603050405020304" pitchFamily="18" charset="0"/>
              </a:rPr>
              <a:t>. Pavel Adámek, Ph.D.</a:t>
            </a:r>
          </a:p>
          <a:p>
            <a:pPr algn="r"/>
            <a:r>
              <a:rPr lang="pl-PL" altLang="cs-CZ" sz="900" b="1" i="1">
                <a:solidFill>
                  <a:srgbClr val="307871"/>
                </a:solidFill>
                <a:latin typeface="Times New Roman" panose="02020603050405020304" pitchFamily="18" charset="0"/>
                <a:cs typeface="Times New Roman" panose="02020603050405020304" pitchFamily="18" charset="0"/>
              </a:rPr>
              <a:t>adamek@opf.slu.cz</a:t>
            </a:r>
          </a:p>
          <a:p>
            <a:pPr algn="r"/>
            <a:r>
              <a:rPr lang="pl-PL" altLang="cs-CZ" sz="900" b="1">
                <a:solidFill>
                  <a:srgbClr val="307871"/>
                </a:solidFill>
                <a:latin typeface="Times New Roman" panose="02020603050405020304" pitchFamily="18" charset="0"/>
                <a:cs typeface="Times New Roman" panose="02020603050405020304" pitchFamily="18" charset="0"/>
              </a:rPr>
              <a:t>Katedra podnikové ekonomiky a managementu</a:t>
            </a:r>
          </a:p>
          <a:p>
            <a:pPr algn="r"/>
            <a:endParaRPr lang="cs-CZ" altLang="cs-CZ" sz="900" b="1" dirty="0">
              <a:solidFill>
                <a:srgbClr val="30787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06334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4294967295"/>
          </p:nvPr>
        </p:nvSpPr>
        <p:spPr>
          <a:xfrm>
            <a:off x="0" y="1059582"/>
            <a:ext cx="8280920" cy="1440160"/>
          </a:xfrm>
          <a:prstGeom prst="rect">
            <a:avLst/>
          </a:prstGeom>
        </p:spPr>
        <p:txBody>
          <a:bodyPr>
            <a:noAutofit/>
          </a:bodyPr>
          <a:lstStyle/>
          <a:p>
            <a:r>
              <a:rPr lang="cs-CZ" sz="1400" b="1" dirty="0">
                <a:solidFill>
                  <a:srgbClr val="307871"/>
                </a:solidFill>
                <a:latin typeface="Times New Roman" panose="02020603050405020304" pitchFamily="18" charset="0"/>
                <a:cs typeface="Times New Roman" panose="02020603050405020304" pitchFamily="18" charset="0"/>
              </a:rPr>
              <a:t>Řízení času projektu - </a:t>
            </a:r>
            <a:r>
              <a:rPr lang="cs-CZ" sz="1400" dirty="0">
                <a:solidFill>
                  <a:srgbClr val="307871"/>
                </a:solidFill>
                <a:latin typeface="Times New Roman" panose="02020603050405020304" pitchFamily="18" charset="0"/>
                <a:cs typeface="Times New Roman" panose="02020603050405020304" pitchFamily="18" charset="0"/>
              </a:rPr>
              <a:t>zahrnuje procesy zaměřené na včasnou ukončení projektu v souladu se schváleným harmonogramem:</a:t>
            </a:r>
          </a:p>
          <a:p>
            <a:endParaRPr lang="cs-CZ" sz="1400" dirty="0">
              <a:solidFill>
                <a:srgbClr val="307871"/>
              </a:solidFill>
              <a:latin typeface="Times New Roman" panose="02020603050405020304" pitchFamily="18" charset="0"/>
              <a:cs typeface="Times New Roman" panose="02020603050405020304" pitchFamily="18" charset="0"/>
            </a:endParaRPr>
          </a:p>
          <a:p>
            <a:pPr lvl="1"/>
            <a:r>
              <a:rPr lang="cs-CZ" sz="1400" dirty="0">
                <a:solidFill>
                  <a:srgbClr val="307871"/>
                </a:solidFill>
                <a:latin typeface="Times New Roman" panose="02020603050405020304" pitchFamily="18" charset="0"/>
                <a:cs typeface="Times New Roman" panose="02020603050405020304" pitchFamily="18" charset="0"/>
              </a:rPr>
              <a:t>definice činností (rozpracování detailního rozkladu činností nezbytných pro dosaženích projektových cílů, a to na úroveň základních pracovních kroků aplikací metody WBS /</a:t>
            </a:r>
            <a:r>
              <a:rPr lang="cs-CZ" sz="1400" dirty="0" err="1">
                <a:solidFill>
                  <a:srgbClr val="307871"/>
                </a:solidFill>
                <a:latin typeface="Times New Roman" panose="02020603050405020304" pitchFamily="18" charset="0"/>
                <a:cs typeface="Times New Roman" panose="02020603050405020304" pitchFamily="18" charset="0"/>
              </a:rPr>
              <a:t>workbreakdown</a:t>
            </a:r>
            <a:r>
              <a:rPr lang="cs-CZ" sz="1400" dirty="0">
                <a:solidFill>
                  <a:srgbClr val="307871"/>
                </a:solidFill>
                <a:latin typeface="Times New Roman" panose="02020603050405020304" pitchFamily="18" charset="0"/>
                <a:cs typeface="Times New Roman" panose="02020603050405020304" pitchFamily="18" charset="0"/>
              </a:rPr>
              <a:t> </a:t>
            </a:r>
            <a:r>
              <a:rPr lang="cs-CZ" sz="1400" dirty="0" err="1">
                <a:solidFill>
                  <a:srgbClr val="307871"/>
                </a:solidFill>
                <a:latin typeface="Times New Roman" panose="02020603050405020304" pitchFamily="18" charset="0"/>
                <a:cs typeface="Times New Roman" panose="02020603050405020304" pitchFamily="18" charset="0"/>
              </a:rPr>
              <a:t>structure</a:t>
            </a:r>
            <a:r>
              <a:rPr lang="cs-CZ" sz="1400" dirty="0">
                <a:solidFill>
                  <a:srgbClr val="307871"/>
                </a:solidFill>
                <a:latin typeface="Times New Roman" panose="02020603050405020304" pitchFamily="18" charset="0"/>
                <a:cs typeface="Times New Roman" panose="02020603050405020304" pitchFamily="18" charset="0"/>
              </a:rPr>
              <a:t>/,</a:t>
            </a:r>
          </a:p>
          <a:p>
            <a:pPr lvl="1"/>
            <a:r>
              <a:rPr lang="cs-CZ" sz="1400" dirty="0">
                <a:solidFill>
                  <a:srgbClr val="307871"/>
                </a:solidFill>
                <a:latin typeface="Times New Roman" panose="02020603050405020304" pitchFamily="18" charset="0"/>
                <a:cs typeface="Times New Roman" panose="02020603050405020304" pitchFamily="18" charset="0"/>
              </a:rPr>
              <a:t>sekvenční uspořádání činností (využitím technik síťových diagramů - </a:t>
            </a:r>
            <a:r>
              <a:rPr lang="cs-CZ" sz="1400" dirty="0" err="1">
                <a:solidFill>
                  <a:srgbClr val="307871"/>
                </a:solidFill>
                <a:latin typeface="Times New Roman" panose="02020603050405020304" pitchFamily="18" charset="0"/>
                <a:cs typeface="Times New Roman" panose="02020603050405020304" pitchFamily="18" charset="0"/>
              </a:rPr>
              <a:t>Gantt</a:t>
            </a:r>
            <a:r>
              <a:rPr lang="cs-CZ" sz="1400" dirty="0">
                <a:solidFill>
                  <a:srgbClr val="307871"/>
                </a:solidFill>
                <a:latin typeface="Times New Roman" panose="02020603050405020304" pitchFamily="18" charset="0"/>
                <a:cs typeface="Times New Roman" panose="02020603050405020304" pitchFamily="18" charset="0"/>
              </a:rPr>
              <a:t> diagramů atd.),</a:t>
            </a:r>
          </a:p>
          <a:p>
            <a:pPr lvl="1"/>
            <a:r>
              <a:rPr lang="cs-CZ" sz="1400" dirty="0">
                <a:solidFill>
                  <a:srgbClr val="307871"/>
                </a:solidFill>
                <a:latin typeface="Times New Roman" panose="02020603050405020304" pitchFamily="18" charset="0"/>
                <a:cs typeface="Times New Roman" panose="02020603050405020304" pitchFamily="18" charset="0"/>
              </a:rPr>
              <a:t>odhady druhu, kvality a kvantity potřebných zdrojů,</a:t>
            </a:r>
          </a:p>
          <a:p>
            <a:pPr lvl="1"/>
            <a:r>
              <a:rPr lang="cs-CZ" sz="1400" dirty="0">
                <a:solidFill>
                  <a:srgbClr val="307871"/>
                </a:solidFill>
                <a:latin typeface="Times New Roman" panose="02020603050405020304" pitchFamily="18" charset="0"/>
                <a:cs typeface="Times New Roman" panose="02020603050405020304" pitchFamily="18" charset="0"/>
              </a:rPr>
              <a:t>odhady trvání, resp. pracnosti jednotlivých aktivit (na základě expertních odhadů, příp. zkušeností z minulých projektů),</a:t>
            </a:r>
          </a:p>
          <a:p>
            <a:pPr lvl="1"/>
            <a:r>
              <a:rPr lang="cs-CZ" sz="1400" dirty="0">
                <a:solidFill>
                  <a:srgbClr val="307871"/>
                </a:solidFill>
                <a:latin typeface="Times New Roman" panose="02020603050405020304" pitchFamily="18" charset="0"/>
                <a:cs typeface="Times New Roman" panose="02020603050405020304" pitchFamily="18" charset="0"/>
              </a:rPr>
              <a:t>vytvoření harmonogramu (vč. aplikace metody </a:t>
            </a:r>
            <a:r>
              <a:rPr lang="cs-CZ" sz="1400" dirty="0" err="1">
                <a:solidFill>
                  <a:srgbClr val="307871"/>
                </a:solidFill>
                <a:latin typeface="Times New Roman" panose="02020603050405020304" pitchFamily="18" charset="0"/>
                <a:cs typeface="Times New Roman" panose="02020603050405020304" pitchFamily="18" charset="0"/>
              </a:rPr>
              <a:t>Critical</a:t>
            </a:r>
            <a:r>
              <a:rPr lang="cs-CZ" sz="1400" dirty="0">
                <a:solidFill>
                  <a:srgbClr val="307871"/>
                </a:solidFill>
                <a:latin typeface="Times New Roman" panose="02020603050405020304" pitchFamily="18" charset="0"/>
                <a:cs typeface="Times New Roman" panose="02020603050405020304" pitchFamily="18" charset="0"/>
              </a:rPr>
              <a:t> </a:t>
            </a:r>
            <a:r>
              <a:rPr lang="cs-CZ" sz="1400" dirty="0" err="1">
                <a:solidFill>
                  <a:srgbClr val="307871"/>
                </a:solidFill>
                <a:latin typeface="Times New Roman" panose="02020603050405020304" pitchFamily="18" charset="0"/>
                <a:cs typeface="Times New Roman" panose="02020603050405020304" pitchFamily="18" charset="0"/>
              </a:rPr>
              <a:t>path</a:t>
            </a:r>
            <a:r>
              <a:rPr lang="cs-CZ" sz="1400" dirty="0">
                <a:solidFill>
                  <a:srgbClr val="307871"/>
                </a:solidFill>
                <a:latin typeface="Times New Roman" panose="02020603050405020304" pitchFamily="18" charset="0"/>
                <a:cs typeface="Times New Roman" panose="02020603050405020304" pitchFamily="18" charset="0"/>
              </a:rPr>
              <a:t> aj.), doporučuje se použití softwarových nástrojů např. typu Microsoft Project),</a:t>
            </a:r>
          </a:p>
          <a:p>
            <a:pPr lvl="1"/>
            <a:r>
              <a:rPr lang="cs-CZ" sz="1400" dirty="0">
                <a:solidFill>
                  <a:srgbClr val="307871"/>
                </a:solidFill>
                <a:latin typeface="Times New Roman" panose="02020603050405020304" pitchFamily="18" charset="0"/>
                <a:cs typeface="Times New Roman" panose="02020603050405020304" pitchFamily="18" charset="0"/>
              </a:rPr>
              <a:t>kontrola harmonogramu</a:t>
            </a:r>
            <a:r>
              <a:rPr lang="cs-CZ" sz="1000" dirty="0">
                <a:solidFill>
                  <a:srgbClr val="307871"/>
                </a:solidFill>
                <a:latin typeface="Times New Roman" panose="02020603050405020304" pitchFamily="18" charset="0"/>
                <a:cs typeface="Times New Roman" panose="02020603050405020304" pitchFamily="18" charset="0"/>
              </a:rPr>
              <a:t>.</a:t>
            </a:r>
          </a:p>
        </p:txBody>
      </p:sp>
      <p:sp>
        <p:nvSpPr>
          <p:cNvPr id="6" name="Nadpis 5"/>
          <p:cNvSpPr>
            <a:spLocks noGrp="1"/>
          </p:cNvSpPr>
          <p:nvPr>
            <p:ph type="title"/>
          </p:nvPr>
        </p:nvSpPr>
        <p:spPr>
          <a:xfrm>
            <a:off x="179512" y="195486"/>
            <a:ext cx="3888432" cy="507703"/>
          </a:xfrm>
        </p:spPr>
        <p:txBody>
          <a:bodyPr/>
          <a:lstStyle/>
          <a:p>
            <a:r>
              <a:rPr lang="cs-CZ"/>
              <a:t>Znalostní oblasti PMBOK</a:t>
            </a:r>
            <a:endParaRPr lang="cs-CZ" dirty="0"/>
          </a:p>
        </p:txBody>
      </p:sp>
    </p:spTree>
    <p:extLst>
      <p:ext uri="{BB962C8B-B14F-4D97-AF65-F5344CB8AC3E}">
        <p14:creationId xmlns:p14="http://schemas.microsoft.com/office/powerpoint/2010/main" val="2635412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500"/>
                                        <p:tgtEl>
                                          <p:spTgt spid="3">
                                            <p:txEl>
                                              <p:pRg st="3" end="3"/>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fade">
                                      <p:cBhvr>
                                        <p:cTn id="18" dur="500"/>
                                        <p:tgtEl>
                                          <p:spTgt spid="3">
                                            <p:txEl>
                                              <p:pRg st="4" end="4"/>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500"/>
                                        <p:tgtEl>
                                          <p:spTgt spid="3">
                                            <p:txEl>
                                              <p:pRg st="5" end="5"/>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3">
                                            <p:txEl>
                                              <p:pRg st="6" end="6"/>
                                            </p:txEl>
                                          </p:spTgt>
                                        </p:tgtEl>
                                        <p:attrNameLst>
                                          <p:attrName>style.visibility</p:attrName>
                                        </p:attrNameLst>
                                      </p:cBhvr>
                                      <p:to>
                                        <p:strVal val="visible"/>
                                      </p:to>
                                    </p:set>
                                    <p:animEffect transition="in" filter="fade">
                                      <p:cBhvr>
                                        <p:cTn id="24" dur="500"/>
                                        <p:tgtEl>
                                          <p:spTgt spid="3">
                                            <p:txEl>
                                              <p:pRg st="6" end="6"/>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Effect transition="in" filter="fade">
                                      <p:cBhvr>
                                        <p:cTn id="27"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4294967295"/>
          </p:nvPr>
        </p:nvSpPr>
        <p:spPr>
          <a:xfrm>
            <a:off x="0" y="1059582"/>
            <a:ext cx="8280920" cy="1440160"/>
          </a:xfrm>
          <a:prstGeom prst="rect">
            <a:avLst/>
          </a:prstGeom>
        </p:spPr>
        <p:txBody>
          <a:bodyPr>
            <a:noAutofit/>
          </a:bodyPr>
          <a:lstStyle/>
          <a:p>
            <a:r>
              <a:rPr lang="cs-CZ" sz="1400" b="1" dirty="0">
                <a:solidFill>
                  <a:srgbClr val="307871"/>
                </a:solidFill>
                <a:latin typeface="Times New Roman" panose="02020603050405020304" pitchFamily="18" charset="0"/>
                <a:cs typeface="Times New Roman" panose="02020603050405020304" pitchFamily="18" charset="0"/>
              </a:rPr>
              <a:t>Řízení nákladů projektu - </a:t>
            </a:r>
            <a:r>
              <a:rPr lang="cs-CZ" sz="1400" dirty="0">
                <a:solidFill>
                  <a:srgbClr val="307871"/>
                </a:solidFill>
                <a:latin typeface="Times New Roman" panose="02020603050405020304" pitchFamily="18" charset="0"/>
                <a:cs typeface="Times New Roman" panose="02020603050405020304" pitchFamily="18" charset="0"/>
              </a:rPr>
              <a:t>oblast zaměřená na plánování a řízení nákladů projektu. Procesy obsahují také správu zdrojů „</a:t>
            </a:r>
            <a:r>
              <a:rPr lang="cs-CZ" sz="1400" dirty="0" err="1">
                <a:solidFill>
                  <a:srgbClr val="307871"/>
                </a:solidFill>
                <a:latin typeface="Times New Roman" panose="02020603050405020304" pitchFamily="18" charset="0"/>
                <a:cs typeface="Times New Roman" panose="02020603050405020304" pitchFamily="18" charset="0"/>
              </a:rPr>
              <a:t>resources</a:t>
            </a:r>
            <a:r>
              <a:rPr lang="cs-CZ" sz="1400" dirty="0">
                <a:solidFill>
                  <a:srgbClr val="307871"/>
                </a:solidFill>
                <a:latin typeface="Times New Roman" panose="02020603050405020304" pitchFamily="18" charset="0"/>
                <a:cs typeface="Times New Roman" panose="02020603050405020304" pitchFamily="18" charset="0"/>
              </a:rPr>
              <a:t> pool“, které zahrnují přehled všech zdrojových potřeb (materiál, finance a pracovníci). Mezi hlavní vstupy patří opět zmiňovaná WBS, na které se náklady naváží a také výkazy nákladů v organizaci. Procesy této znalostní oblasti jsou následující:</a:t>
            </a:r>
          </a:p>
          <a:p>
            <a:pPr lvl="1"/>
            <a:r>
              <a:rPr lang="cs-CZ" sz="1400" dirty="0">
                <a:solidFill>
                  <a:srgbClr val="307871"/>
                </a:solidFill>
                <a:latin typeface="Times New Roman" panose="02020603050405020304" pitchFamily="18" charset="0"/>
                <a:cs typeface="Times New Roman" panose="02020603050405020304" pitchFamily="18" charset="0"/>
              </a:rPr>
              <a:t>Plánování zdrojů</a:t>
            </a:r>
          </a:p>
          <a:p>
            <a:pPr lvl="1"/>
            <a:r>
              <a:rPr lang="cs-CZ" sz="1400" dirty="0">
                <a:solidFill>
                  <a:srgbClr val="307871"/>
                </a:solidFill>
                <a:latin typeface="Times New Roman" panose="02020603050405020304" pitchFamily="18" charset="0"/>
                <a:cs typeface="Times New Roman" panose="02020603050405020304" pitchFamily="18" charset="0"/>
              </a:rPr>
              <a:t>Odhadování nákladů - proces je zaměřen opět jen na expertní odhadování nákladů.</a:t>
            </a:r>
          </a:p>
          <a:p>
            <a:pPr lvl="1"/>
            <a:r>
              <a:rPr lang="cs-CZ" sz="1400" dirty="0">
                <a:solidFill>
                  <a:srgbClr val="307871"/>
                </a:solidFill>
                <a:latin typeface="Times New Roman" panose="02020603050405020304" pitchFamily="18" charset="0"/>
                <a:cs typeface="Times New Roman" panose="02020603050405020304" pitchFamily="18" charset="0"/>
              </a:rPr>
              <a:t>Rozvržení nákladů - výhody použití počítačové podpory, která je v současné době téměř nezbytná.</a:t>
            </a:r>
          </a:p>
          <a:p>
            <a:pPr lvl="1"/>
            <a:r>
              <a:rPr lang="cs-CZ" sz="1400" dirty="0">
                <a:solidFill>
                  <a:srgbClr val="307871"/>
                </a:solidFill>
                <a:latin typeface="Times New Roman" panose="02020603050405020304" pitchFamily="18" charset="0"/>
                <a:cs typeface="Times New Roman" panose="02020603050405020304" pitchFamily="18" charset="0"/>
              </a:rPr>
              <a:t>Kontrola nákladů</a:t>
            </a:r>
          </a:p>
          <a:p>
            <a:pPr lvl="1"/>
            <a:endParaRPr lang="cs-CZ" sz="1400" dirty="0">
              <a:solidFill>
                <a:srgbClr val="307871"/>
              </a:solidFill>
              <a:latin typeface="Times New Roman" panose="02020603050405020304" pitchFamily="18" charset="0"/>
              <a:cs typeface="Times New Roman" panose="02020603050405020304" pitchFamily="18" charset="0"/>
            </a:endParaRPr>
          </a:p>
          <a:p>
            <a:r>
              <a:rPr lang="cs-CZ" sz="1400" b="1" dirty="0">
                <a:solidFill>
                  <a:srgbClr val="307871"/>
                </a:solidFill>
                <a:latin typeface="Times New Roman" panose="02020603050405020304" pitchFamily="18" charset="0"/>
                <a:cs typeface="Times New Roman" panose="02020603050405020304" pitchFamily="18" charset="0"/>
              </a:rPr>
              <a:t>Řízení kvality projektu - </a:t>
            </a:r>
            <a:r>
              <a:rPr lang="cs-CZ" sz="1400" dirty="0">
                <a:solidFill>
                  <a:srgbClr val="307871"/>
                </a:solidFill>
                <a:latin typeface="Times New Roman" panose="02020603050405020304" pitchFamily="18" charset="0"/>
                <a:cs typeface="Times New Roman" panose="02020603050405020304" pitchFamily="18" charset="0"/>
              </a:rPr>
              <a:t>zajištění kvality v průběhu projektu ve smyslu plánování, monitoringu, kontroly a měřící úkolů, a to takovým způsobem, aby bylo zajištěno naplnění potřeb, pro které je projekt realizován.</a:t>
            </a:r>
          </a:p>
          <a:p>
            <a:pPr lvl="1"/>
            <a:r>
              <a:rPr lang="cs-CZ" sz="1400" dirty="0">
                <a:solidFill>
                  <a:srgbClr val="307871"/>
                </a:solidFill>
                <a:latin typeface="Times New Roman" panose="02020603050405020304" pitchFamily="18" charset="0"/>
                <a:cs typeface="Times New Roman" panose="02020603050405020304" pitchFamily="18" charset="0"/>
              </a:rPr>
              <a:t>plánování kvality</a:t>
            </a:r>
          </a:p>
          <a:p>
            <a:pPr lvl="1"/>
            <a:r>
              <a:rPr lang="cs-CZ" sz="1400" dirty="0">
                <a:solidFill>
                  <a:srgbClr val="307871"/>
                </a:solidFill>
                <a:latin typeface="Times New Roman" panose="02020603050405020304" pitchFamily="18" charset="0"/>
                <a:cs typeface="Times New Roman" panose="02020603050405020304" pitchFamily="18" charset="0"/>
              </a:rPr>
              <a:t>realizace kontrolních mechanismů v souladu s připraveným plánem,</a:t>
            </a:r>
          </a:p>
          <a:p>
            <a:pPr lvl="1"/>
            <a:r>
              <a:rPr lang="cs-CZ" sz="1400" dirty="0">
                <a:solidFill>
                  <a:srgbClr val="307871"/>
                </a:solidFill>
                <a:latin typeface="Times New Roman" panose="02020603050405020304" pitchFamily="18" charset="0"/>
                <a:cs typeface="Times New Roman" panose="02020603050405020304" pitchFamily="18" charset="0"/>
              </a:rPr>
              <a:t>kontrola kvality výstupů projektu v souladu s vybranými standardy.</a:t>
            </a:r>
          </a:p>
        </p:txBody>
      </p:sp>
      <p:sp>
        <p:nvSpPr>
          <p:cNvPr id="6" name="Nadpis 5"/>
          <p:cNvSpPr>
            <a:spLocks noGrp="1"/>
          </p:cNvSpPr>
          <p:nvPr>
            <p:ph type="title"/>
          </p:nvPr>
        </p:nvSpPr>
        <p:spPr>
          <a:xfrm>
            <a:off x="179512" y="195486"/>
            <a:ext cx="3888432" cy="507703"/>
          </a:xfrm>
        </p:spPr>
        <p:txBody>
          <a:bodyPr/>
          <a:lstStyle/>
          <a:p>
            <a:r>
              <a:rPr lang="cs-CZ"/>
              <a:t>Znalostní oblasti PMBOK</a:t>
            </a:r>
            <a:endParaRPr lang="cs-CZ" dirty="0"/>
          </a:p>
        </p:txBody>
      </p:sp>
    </p:spTree>
    <p:extLst>
      <p:ext uri="{BB962C8B-B14F-4D97-AF65-F5344CB8AC3E}">
        <p14:creationId xmlns:p14="http://schemas.microsoft.com/office/powerpoint/2010/main" val="2563946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500"/>
                                        <p:tgtEl>
                                          <p:spTgt spid="3">
                                            <p:txEl>
                                              <p:pRg st="4" end="4"/>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
                                            <p:txEl>
                                              <p:pRg st="6" end="6"/>
                                            </p:txEl>
                                          </p:spTgt>
                                        </p:tgtEl>
                                        <p:attrNameLst>
                                          <p:attrName>style.visibility</p:attrName>
                                        </p:attrNameLst>
                                      </p:cBhvr>
                                      <p:to>
                                        <p:strVal val="visible"/>
                                      </p:to>
                                    </p:set>
                                    <p:animEffect transition="in" filter="fade">
                                      <p:cBhvr>
                                        <p:cTn id="24" dur="500"/>
                                        <p:tgtEl>
                                          <p:spTgt spid="3">
                                            <p:txEl>
                                              <p:pRg st="6" end="6"/>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Effect transition="in" filter="fade">
                                      <p:cBhvr>
                                        <p:cTn id="27" dur="500"/>
                                        <p:tgtEl>
                                          <p:spTgt spid="3">
                                            <p:txEl>
                                              <p:pRg st="7" end="7"/>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3">
                                            <p:txEl>
                                              <p:pRg st="8" end="8"/>
                                            </p:txEl>
                                          </p:spTgt>
                                        </p:tgtEl>
                                        <p:attrNameLst>
                                          <p:attrName>style.visibility</p:attrName>
                                        </p:attrNameLst>
                                      </p:cBhvr>
                                      <p:to>
                                        <p:strVal val="visible"/>
                                      </p:to>
                                    </p:set>
                                    <p:animEffect transition="in" filter="fade">
                                      <p:cBhvr>
                                        <p:cTn id="30" dur="500"/>
                                        <p:tgtEl>
                                          <p:spTgt spid="3">
                                            <p:txEl>
                                              <p:pRg st="8" end="8"/>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3">
                                            <p:txEl>
                                              <p:pRg st="9" end="9"/>
                                            </p:txEl>
                                          </p:spTgt>
                                        </p:tgtEl>
                                        <p:attrNameLst>
                                          <p:attrName>style.visibility</p:attrName>
                                        </p:attrNameLst>
                                      </p:cBhvr>
                                      <p:to>
                                        <p:strVal val="visible"/>
                                      </p:to>
                                    </p:set>
                                    <p:animEffect transition="in" filter="fade">
                                      <p:cBhvr>
                                        <p:cTn id="33"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4294967295"/>
          </p:nvPr>
        </p:nvSpPr>
        <p:spPr>
          <a:xfrm>
            <a:off x="0" y="1059582"/>
            <a:ext cx="8280920" cy="1440160"/>
          </a:xfrm>
          <a:prstGeom prst="rect">
            <a:avLst/>
          </a:prstGeom>
        </p:spPr>
        <p:txBody>
          <a:bodyPr>
            <a:noAutofit/>
          </a:bodyPr>
          <a:lstStyle/>
          <a:p>
            <a:r>
              <a:rPr lang="cs-CZ" sz="1400" b="1" dirty="0">
                <a:solidFill>
                  <a:srgbClr val="307871"/>
                </a:solidFill>
                <a:latin typeface="Times New Roman" panose="02020603050405020304" pitchFamily="18" charset="0"/>
                <a:cs typeface="Times New Roman" panose="02020603050405020304" pitchFamily="18" charset="0"/>
              </a:rPr>
              <a:t>Řízení lidských zdrojů projektu - </a:t>
            </a:r>
            <a:r>
              <a:rPr lang="cs-CZ" sz="1400" dirty="0">
                <a:solidFill>
                  <a:srgbClr val="307871"/>
                </a:solidFill>
                <a:latin typeface="Times New Roman" panose="02020603050405020304" pitchFamily="18" charset="0"/>
                <a:cs typeface="Times New Roman" panose="02020603050405020304" pitchFamily="18" charset="0"/>
              </a:rPr>
              <a:t>zabývá aplikací relevantních metod personálního managementu v projektovém prostředí a je rozdělena na následující procesy:</a:t>
            </a:r>
          </a:p>
          <a:p>
            <a:endParaRPr lang="cs-CZ" sz="1400" dirty="0">
              <a:solidFill>
                <a:srgbClr val="307871"/>
              </a:solidFill>
              <a:latin typeface="Times New Roman" panose="02020603050405020304" pitchFamily="18" charset="0"/>
              <a:cs typeface="Times New Roman" panose="02020603050405020304" pitchFamily="18" charset="0"/>
            </a:endParaRPr>
          </a:p>
          <a:p>
            <a:pPr lvl="1"/>
            <a:r>
              <a:rPr lang="cs-CZ" sz="1400" dirty="0">
                <a:solidFill>
                  <a:srgbClr val="307871"/>
                </a:solidFill>
                <a:latin typeface="Times New Roman" panose="02020603050405020304" pitchFamily="18" charset="0"/>
                <a:cs typeface="Times New Roman" panose="02020603050405020304" pitchFamily="18" charset="0"/>
              </a:rPr>
              <a:t>plánování lidských zdrojů (identifikace a dokumentace rolí v rámci projektu, přiřazení zodpovědnosti za vymezené části projektu a zejména stanovení vazeb mezi těmito prvky),</a:t>
            </a:r>
          </a:p>
          <a:p>
            <a:pPr lvl="1"/>
            <a:endParaRPr lang="cs-CZ" sz="1400" dirty="0">
              <a:solidFill>
                <a:srgbClr val="307871"/>
              </a:solidFill>
              <a:latin typeface="Times New Roman" panose="02020603050405020304" pitchFamily="18" charset="0"/>
              <a:cs typeface="Times New Roman" panose="02020603050405020304" pitchFamily="18" charset="0"/>
            </a:endParaRPr>
          </a:p>
          <a:p>
            <a:pPr lvl="1"/>
            <a:r>
              <a:rPr lang="cs-CZ" sz="1400" dirty="0">
                <a:solidFill>
                  <a:srgbClr val="307871"/>
                </a:solidFill>
                <a:latin typeface="Times New Roman" panose="02020603050405020304" pitchFamily="18" charset="0"/>
                <a:cs typeface="Times New Roman" panose="02020603050405020304" pitchFamily="18" charset="0"/>
              </a:rPr>
              <a:t>získávání lidských zdrojů (získávání a školení nových členů týmu, zajištění předání a dostupnosti všech potřebných zdrojů a informací nutných pro snadnou integraci do projektového týmu),</a:t>
            </a:r>
          </a:p>
          <a:p>
            <a:pPr lvl="1"/>
            <a:endParaRPr lang="cs-CZ" sz="1400" dirty="0">
              <a:solidFill>
                <a:srgbClr val="307871"/>
              </a:solidFill>
              <a:latin typeface="Times New Roman" panose="02020603050405020304" pitchFamily="18" charset="0"/>
              <a:cs typeface="Times New Roman" panose="02020603050405020304" pitchFamily="18" charset="0"/>
            </a:endParaRPr>
          </a:p>
          <a:p>
            <a:pPr lvl="1"/>
            <a:r>
              <a:rPr lang="cs-CZ" sz="1400" dirty="0">
                <a:solidFill>
                  <a:srgbClr val="307871"/>
                </a:solidFill>
                <a:latin typeface="Times New Roman" panose="02020603050405020304" pitchFamily="18" charset="0"/>
                <a:cs typeface="Times New Roman" panose="02020603050405020304" pitchFamily="18" charset="0"/>
              </a:rPr>
              <a:t>ustanovení projektového týmu (posílení kompetencí členů projektových týmů za účelem zvýšení efektivity a výkonnosti projektového týmu),</a:t>
            </a:r>
          </a:p>
          <a:p>
            <a:pPr lvl="1"/>
            <a:endParaRPr lang="cs-CZ" sz="1400" dirty="0">
              <a:solidFill>
                <a:srgbClr val="307871"/>
              </a:solidFill>
              <a:latin typeface="Times New Roman" panose="02020603050405020304" pitchFamily="18" charset="0"/>
              <a:cs typeface="Times New Roman" panose="02020603050405020304" pitchFamily="18" charset="0"/>
            </a:endParaRPr>
          </a:p>
          <a:p>
            <a:pPr lvl="1"/>
            <a:r>
              <a:rPr lang="cs-CZ" sz="1400" dirty="0">
                <a:solidFill>
                  <a:srgbClr val="307871"/>
                </a:solidFill>
                <a:latin typeface="Times New Roman" panose="02020603050405020304" pitchFamily="18" charset="0"/>
                <a:cs typeface="Times New Roman" panose="02020603050405020304" pitchFamily="18" charset="0"/>
              </a:rPr>
              <a:t>vedení týmu (monitoring výkonnosti, poskytování zpětné vazby, řešení konfliktů atd.).</a:t>
            </a:r>
          </a:p>
        </p:txBody>
      </p:sp>
      <p:sp>
        <p:nvSpPr>
          <p:cNvPr id="6" name="Nadpis 5"/>
          <p:cNvSpPr>
            <a:spLocks noGrp="1"/>
          </p:cNvSpPr>
          <p:nvPr>
            <p:ph type="title"/>
          </p:nvPr>
        </p:nvSpPr>
        <p:spPr>
          <a:xfrm>
            <a:off x="179512" y="195486"/>
            <a:ext cx="3888432" cy="507703"/>
          </a:xfrm>
        </p:spPr>
        <p:txBody>
          <a:bodyPr/>
          <a:lstStyle/>
          <a:p>
            <a:r>
              <a:rPr lang="cs-CZ"/>
              <a:t>Znalostní oblasti PMBOK</a:t>
            </a:r>
            <a:endParaRPr lang="cs-CZ" dirty="0"/>
          </a:p>
        </p:txBody>
      </p:sp>
    </p:spTree>
    <p:extLst>
      <p:ext uri="{BB962C8B-B14F-4D97-AF65-F5344CB8AC3E}">
        <p14:creationId xmlns:p14="http://schemas.microsoft.com/office/powerpoint/2010/main" val="1577418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animEffect transition="in" filter="fade">
                                      <p:cBhvr>
                                        <p:cTn id="15" dur="500"/>
                                        <p:tgtEl>
                                          <p:spTgt spid="3">
                                            <p:txEl>
                                              <p:pRg st="4" end="4"/>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6" end="6"/>
                                            </p:txEl>
                                          </p:spTgt>
                                        </p:tgtEl>
                                        <p:attrNameLst>
                                          <p:attrName>style.visibility</p:attrName>
                                        </p:attrNameLst>
                                      </p:cBhvr>
                                      <p:to>
                                        <p:strVal val="visible"/>
                                      </p:to>
                                    </p:set>
                                    <p:animEffect transition="in" filter="fade">
                                      <p:cBhvr>
                                        <p:cTn id="18" dur="500"/>
                                        <p:tgtEl>
                                          <p:spTgt spid="3">
                                            <p:txEl>
                                              <p:pRg st="6" end="6"/>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animEffect transition="in" filter="fade">
                                      <p:cBhvr>
                                        <p:cTn id="21"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4294967295"/>
          </p:nvPr>
        </p:nvSpPr>
        <p:spPr>
          <a:xfrm>
            <a:off x="0" y="1059582"/>
            <a:ext cx="8280920" cy="1440160"/>
          </a:xfrm>
          <a:prstGeom prst="rect">
            <a:avLst/>
          </a:prstGeom>
        </p:spPr>
        <p:txBody>
          <a:bodyPr>
            <a:noAutofit/>
          </a:bodyPr>
          <a:lstStyle/>
          <a:p>
            <a:r>
              <a:rPr lang="cs-CZ" sz="1400" b="1" dirty="0">
                <a:solidFill>
                  <a:srgbClr val="307871"/>
                </a:solidFill>
                <a:latin typeface="Times New Roman" panose="02020603050405020304" pitchFamily="18" charset="0"/>
                <a:cs typeface="Times New Roman" panose="02020603050405020304" pitchFamily="18" charset="0"/>
              </a:rPr>
              <a:t>Řízení komunikace projektu - </a:t>
            </a:r>
            <a:r>
              <a:rPr lang="cs-CZ" sz="1400" dirty="0">
                <a:solidFill>
                  <a:srgbClr val="307871"/>
                </a:solidFill>
                <a:latin typeface="Times New Roman" panose="02020603050405020304" pitchFamily="18" charset="0"/>
                <a:cs typeface="Times New Roman" panose="02020603050405020304" pitchFamily="18" charset="0"/>
              </a:rPr>
              <a:t>definovány způsoby nastavení komunikačních toků nejen v rámci projektových týmů, ale vůči všem zúčastněným stranám, a to prostřednictvím formalizovaných komunikačních procedur. </a:t>
            </a:r>
          </a:p>
          <a:p>
            <a:pPr lvl="1"/>
            <a:r>
              <a:rPr lang="cs-CZ" sz="1400" dirty="0">
                <a:solidFill>
                  <a:srgbClr val="307871"/>
                </a:solidFill>
                <a:latin typeface="Times New Roman" panose="02020603050405020304" pitchFamily="18" charset="0"/>
                <a:cs typeface="Times New Roman" panose="02020603050405020304" pitchFamily="18" charset="0"/>
              </a:rPr>
              <a:t>Zároveň stanovuje pravidla reportingu (zpracování zpráv o stavu projektu). V rámci této oblasti jsou definovány procesy: plánování komunikace, distribuce informací, reportování a monitoring stavu projektu, řízení vztahů se zadavateli, investory.</a:t>
            </a:r>
          </a:p>
          <a:p>
            <a:endParaRPr lang="cs-CZ" sz="1400" b="1" dirty="0">
              <a:solidFill>
                <a:srgbClr val="307871"/>
              </a:solidFill>
              <a:latin typeface="Times New Roman" panose="02020603050405020304" pitchFamily="18" charset="0"/>
              <a:cs typeface="Times New Roman" panose="02020603050405020304" pitchFamily="18" charset="0"/>
            </a:endParaRPr>
          </a:p>
          <a:p>
            <a:r>
              <a:rPr lang="cs-CZ" sz="1400" b="1" dirty="0">
                <a:solidFill>
                  <a:srgbClr val="307871"/>
                </a:solidFill>
                <a:latin typeface="Times New Roman" panose="02020603050405020304" pitchFamily="18" charset="0"/>
                <a:cs typeface="Times New Roman" panose="02020603050405020304" pitchFamily="18" charset="0"/>
              </a:rPr>
              <a:t>Řízení rizik projektu – </a:t>
            </a:r>
            <a:r>
              <a:rPr lang="cs-CZ" sz="1400" dirty="0">
                <a:solidFill>
                  <a:srgbClr val="307871"/>
                </a:solidFill>
                <a:latin typeface="Times New Roman" panose="02020603050405020304" pitchFamily="18" charset="0"/>
                <a:cs typeface="Times New Roman" panose="02020603050405020304" pitchFamily="18" charset="0"/>
              </a:rPr>
              <a:t>procesy souvisejícími s tvorbou plánu řízení rizik, a to zejména s identifikací rizik, kvantitativní a kvalitativní analýzou rizik a jejich ohodnocením, vytvořením strategie pro zvládnutí rizik (zajištění, snížení dopadu či eliminaci rizik) a jejich následnou kontrolu.</a:t>
            </a:r>
          </a:p>
        </p:txBody>
      </p:sp>
      <p:sp>
        <p:nvSpPr>
          <p:cNvPr id="6" name="Nadpis 5"/>
          <p:cNvSpPr>
            <a:spLocks noGrp="1"/>
          </p:cNvSpPr>
          <p:nvPr>
            <p:ph type="title"/>
          </p:nvPr>
        </p:nvSpPr>
        <p:spPr>
          <a:xfrm>
            <a:off x="179512" y="195486"/>
            <a:ext cx="3888432" cy="507703"/>
          </a:xfrm>
        </p:spPr>
        <p:txBody>
          <a:bodyPr/>
          <a:lstStyle/>
          <a:p>
            <a:r>
              <a:rPr lang="cs-CZ"/>
              <a:t>Znalostní oblasti PMBOK</a:t>
            </a:r>
            <a:endParaRPr lang="cs-CZ" dirty="0"/>
          </a:p>
        </p:txBody>
      </p:sp>
    </p:spTree>
    <p:extLst>
      <p:ext uri="{BB962C8B-B14F-4D97-AF65-F5344CB8AC3E}">
        <p14:creationId xmlns:p14="http://schemas.microsoft.com/office/powerpoint/2010/main" val="1115353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4294967295"/>
          </p:nvPr>
        </p:nvSpPr>
        <p:spPr>
          <a:xfrm>
            <a:off x="0" y="1059582"/>
            <a:ext cx="8280920" cy="1440160"/>
          </a:xfrm>
          <a:prstGeom prst="rect">
            <a:avLst/>
          </a:prstGeom>
        </p:spPr>
        <p:txBody>
          <a:bodyPr>
            <a:noAutofit/>
          </a:bodyPr>
          <a:lstStyle/>
          <a:p>
            <a:r>
              <a:rPr lang="cs-CZ" sz="1400" b="1" dirty="0">
                <a:solidFill>
                  <a:srgbClr val="307871"/>
                </a:solidFill>
                <a:latin typeface="Times New Roman" panose="02020603050405020304" pitchFamily="18" charset="0"/>
                <a:cs typeface="Times New Roman" panose="02020603050405020304" pitchFamily="18" charset="0"/>
              </a:rPr>
              <a:t>Řízení obstarávání projektu – </a:t>
            </a:r>
            <a:r>
              <a:rPr lang="cs-CZ" sz="1400" dirty="0">
                <a:solidFill>
                  <a:srgbClr val="307871"/>
                </a:solidFill>
                <a:latin typeface="Times New Roman" panose="02020603050405020304" pitchFamily="18" charset="0"/>
                <a:cs typeface="Times New Roman" panose="02020603050405020304" pitchFamily="18" charset="0"/>
              </a:rPr>
              <a:t>stanovení postupů pro řízení dodavatelských vztahů za účelem zajištění včasné a úplné dodávky od subdodavatelů. Zahrnuty jsou procesy:</a:t>
            </a:r>
          </a:p>
          <a:p>
            <a:pPr lvl="1"/>
            <a:r>
              <a:rPr lang="cs-CZ" sz="1400" dirty="0">
                <a:solidFill>
                  <a:srgbClr val="307871"/>
                </a:solidFill>
                <a:latin typeface="Times New Roman" panose="02020603050405020304" pitchFamily="18" charset="0"/>
                <a:cs typeface="Times New Roman" panose="02020603050405020304" pitchFamily="18" charset="0"/>
              </a:rPr>
              <a:t>vytvoření plánu nákupů a akvizic - výstupem tohoto procesu je soupis oblastí, které bylo rozhodnuto zajistit prostřednictvím dalších partnerů,</a:t>
            </a:r>
          </a:p>
          <a:p>
            <a:pPr lvl="1"/>
            <a:r>
              <a:rPr lang="cs-CZ" sz="1400" dirty="0">
                <a:solidFill>
                  <a:srgbClr val="307871"/>
                </a:solidFill>
                <a:latin typeface="Times New Roman" panose="02020603050405020304" pitchFamily="18" charset="0"/>
                <a:cs typeface="Times New Roman" panose="02020603050405020304" pitchFamily="18" charset="0"/>
              </a:rPr>
              <a:t>příprava smluvních ujednání - dokumentace požadavků na výsledný produkt, identifikace potenciálních dodavatelů,</a:t>
            </a:r>
          </a:p>
          <a:p>
            <a:pPr lvl="1"/>
            <a:r>
              <a:rPr lang="cs-CZ" sz="1400" dirty="0">
                <a:solidFill>
                  <a:srgbClr val="307871"/>
                </a:solidFill>
                <a:latin typeface="Times New Roman" panose="02020603050405020304" pitchFamily="18" charset="0"/>
                <a:cs typeface="Times New Roman" panose="02020603050405020304" pitchFamily="18" charset="0"/>
              </a:rPr>
              <a:t>zpracování žádostí o předložení nabídky,</a:t>
            </a:r>
          </a:p>
          <a:p>
            <a:pPr lvl="1"/>
            <a:r>
              <a:rPr lang="cs-CZ" sz="1400" dirty="0">
                <a:solidFill>
                  <a:srgbClr val="307871"/>
                </a:solidFill>
                <a:latin typeface="Times New Roman" panose="02020603050405020304" pitchFamily="18" charset="0"/>
                <a:cs typeface="Times New Roman" panose="02020603050405020304" pitchFamily="18" charset="0"/>
              </a:rPr>
              <a:t>výběrové řízení, vyhodnocení nabídek, výběr dodavatele a vyjednání smluvních podmínek,</a:t>
            </a:r>
          </a:p>
          <a:p>
            <a:pPr lvl="1"/>
            <a:r>
              <a:rPr lang="cs-CZ" sz="1400" dirty="0">
                <a:solidFill>
                  <a:srgbClr val="307871"/>
                </a:solidFill>
                <a:latin typeface="Times New Roman" panose="02020603050405020304" pitchFamily="18" charset="0"/>
                <a:cs typeface="Times New Roman" panose="02020603050405020304" pitchFamily="18" charset="0"/>
              </a:rPr>
              <a:t>administrace smluv, vč. monitoringu a dokumentace způsobu zajištění dodávky, řešení změnových požadavků atd.,</a:t>
            </a:r>
          </a:p>
          <a:p>
            <a:pPr lvl="1"/>
            <a:r>
              <a:rPr lang="cs-CZ" sz="1400" dirty="0">
                <a:solidFill>
                  <a:srgbClr val="307871"/>
                </a:solidFill>
                <a:latin typeface="Times New Roman" panose="02020603050405020304" pitchFamily="18" charset="0"/>
                <a:cs typeface="Times New Roman" panose="02020603050405020304" pitchFamily="18" charset="0"/>
              </a:rPr>
              <a:t>uzavírání smluv - kompletace dodávky v souladu se smluvními podmínkami, ukončení smlouvy v souladu s nastavenými předávacími procesy.</a:t>
            </a:r>
          </a:p>
          <a:p>
            <a:endParaRPr lang="cs-CZ" sz="1400" b="1" dirty="0">
              <a:solidFill>
                <a:srgbClr val="307871"/>
              </a:solidFill>
              <a:latin typeface="Times New Roman" panose="02020603050405020304" pitchFamily="18" charset="0"/>
              <a:cs typeface="Times New Roman" panose="02020603050405020304" pitchFamily="18" charset="0"/>
            </a:endParaRPr>
          </a:p>
          <a:p>
            <a:r>
              <a:rPr lang="cs-CZ" sz="1400" b="1" dirty="0">
                <a:solidFill>
                  <a:srgbClr val="307871"/>
                </a:solidFill>
                <a:latin typeface="Times New Roman" panose="02020603050405020304" pitchFamily="18" charset="0"/>
                <a:cs typeface="Times New Roman" panose="02020603050405020304" pitchFamily="18" charset="0"/>
              </a:rPr>
              <a:t>Řízení zainteresovaných stran projektu – </a:t>
            </a:r>
            <a:r>
              <a:rPr lang="cs-CZ" sz="1400" dirty="0">
                <a:solidFill>
                  <a:srgbClr val="307871"/>
                </a:solidFill>
                <a:latin typeface="Times New Roman" panose="02020603050405020304" pitchFamily="18" charset="0"/>
                <a:cs typeface="Times New Roman" panose="02020603050405020304" pitchFamily="18" charset="0"/>
              </a:rPr>
              <a:t>spolupráce a identifikace všech klíčových stakeholderů a jejich participace na projektu, jejich potřeby, zájmy, úkoly, výstupy… (zákazník, projektový tým, management,…)</a:t>
            </a:r>
          </a:p>
        </p:txBody>
      </p:sp>
      <p:sp>
        <p:nvSpPr>
          <p:cNvPr id="6" name="Nadpis 5"/>
          <p:cNvSpPr>
            <a:spLocks noGrp="1"/>
          </p:cNvSpPr>
          <p:nvPr>
            <p:ph type="title"/>
          </p:nvPr>
        </p:nvSpPr>
        <p:spPr>
          <a:xfrm>
            <a:off x="179512" y="195486"/>
            <a:ext cx="3888432" cy="507703"/>
          </a:xfrm>
        </p:spPr>
        <p:txBody>
          <a:bodyPr/>
          <a:lstStyle/>
          <a:p>
            <a:r>
              <a:rPr lang="cs-CZ"/>
              <a:t>Znalostní oblasti PMBOK</a:t>
            </a:r>
            <a:endParaRPr lang="cs-CZ" dirty="0"/>
          </a:p>
        </p:txBody>
      </p:sp>
    </p:spTree>
    <p:extLst>
      <p:ext uri="{BB962C8B-B14F-4D97-AF65-F5344CB8AC3E}">
        <p14:creationId xmlns:p14="http://schemas.microsoft.com/office/powerpoint/2010/main" val="1443599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500"/>
                                        <p:tgtEl>
                                          <p:spTgt spid="3">
                                            <p:txEl>
                                              <p:pRg st="4" end="4"/>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Effect transition="in" filter="fade">
                                      <p:cBhvr>
                                        <p:cTn id="25" dur="500"/>
                                        <p:tgtEl>
                                          <p:spTgt spid="3">
                                            <p:txEl>
                                              <p:pRg st="6" end="6"/>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
                                            <p:txEl>
                                              <p:pRg st="8" end="8"/>
                                            </p:txEl>
                                          </p:spTgt>
                                        </p:tgtEl>
                                        <p:attrNameLst>
                                          <p:attrName>style.visibility</p:attrName>
                                        </p:attrNameLst>
                                      </p:cBhvr>
                                      <p:to>
                                        <p:strVal val="visible"/>
                                      </p:to>
                                    </p:set>
                                    <p:animEffect transition="in" filter="fade">
                                      <p:cBhvr>
                                        <p:cTn id="30"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251520" y="267494"/>
            <a:ext cx="3456384" cy="4608512"/>
          </a:xfrm>
          <a:prstGeom prst="rect">
            <a:avLst/>
          </a:prstGeom>
          <a:solidFill>
            <a:srgbClr val="3078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b="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sp>
        <p:nvSpPr>
          <p:cNvPr id="4" name="Zástupný symbol pro obsah 2"/>
          <p:cNvSpPr txBox="1">
            <a:spLocks/>
          </p:cNvSpPr>
          <p:nvPr/>
        </p:nvSpPr>
        <p:spPr>
          <a:xfrm>
            <a:off x="395536" y="2067694"/>
            <a:ext cx="3175756" cy="2520279"/>
          </a:xfrm>
          <a:prstGeom prst="rect">
            <a:avLst/>
          </a:prstGeom>
        </p:spPr>
        <p:txBody>
          <a:bodyPr vert="horz" lIns="91440" tIns="45720" rIns="91440" bIns="45720" numCol="1"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cs-CZ" sz="1400" dirty="0">
                <a:solidFill>
                  <a:schemeClr val="bg1"/>
                </a:solidFill>
                <a:latin typeface="Times New Roman" panose="02020603050405020304" pitchFamily="18" charset="0"/>
                <a:cs typeface="Times New Roman" panose="02020603050405020304" pitchFamily="18" charset="0"/>
              </a:rPr>
              <a:t>Certifikaci je možno získat na základě hodnocení kompetencí v typických aktivitách projektového řízení, které se vyskytují v každodenním pracovním životě. </a:t>
            </a:r>
          </a:p>
          <a:p>
            <a:endParaRPr lang="cs-CZ" sz="1400" dirty="0">
              <a:solidFill>
                <a:schemeClr val="bg1"/>
              </a:solidFill>
              <a:latin typeface="Times New Roman" panose="02020603050405020304" pitchFamily="18" charset="0"/>
              <a:cs typeface="Times New Roman" panose="02020603050405020304" pitchFamily="18" charset="0"/>
            </a:endParaRPr>
          </a:p>
          <a:p>
            <a:r>
              <a:rPr lang="cs-CZ" sz="1400" dirty="0">
                <a:solidFill>
                  <a:schemeClr val="bg1"/>
                </a:solidFill>
                <a:latin typeface="Times New Roman" panose="02020603050405020304" pitchFamily="18" charset="0"/>
                <a:cs typeface="Times New Roman" panose="02020603050405020304" pitchFamily="18" charset="0"/>
              </a:rPr>
              <a:t>Certifikační systém Společnosti pro projektové řízení (SPŘ) vychází z certifikačního systému IPMA®, který určuje následující čtyři kategorie osob, pro které platí stejné příslušné standardy:</a:t>
            </a:r>
          </a:p>
        </p:txBody>
      </p:sp>
      <p:sp>
        <p:nvSpPr>
          <p:cNvPr id="5" name="Zástupný symbol pro obsah 2"/>
          <p:cNvSpPr txBox="1">
            <a:spLocks/>
          </p:cNvSpPr>
          <p:nvPr/>
        </p:nvSpPr>
        <p:spPr>
          <a:xfrm>
            <a:off x="4067944" y="972651"/>
            <a:ext cx="3888052" cy="375933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cs-CZ" sz="1400" b="1" dirty="0">
                <a:solidFill>
                  <a:srgbClr val="002060"/>
                </a:solidFill>
                <a:latin typeface="Times New Roman" panose="02020603050405020304" pitchFamily="18" charset="0"/>
                <a:cs typeface="Times New Roman" panose="02020603050405020304" pitchFamily="18" charset="0"/>
              </a:rPr>
              <a:t>Certifikovaný ředitel projektů (IPMA </a:t>
            </a:r>
            <a:r>
              <a:rPr lang="cs-CZ" sz="1400" b="1" dirty="0" err="1">
                <a:solidFill>
                  <a:srgbClr val="002060"/>
                </a:solidFill>
                <a:latin typeface="Times New Roman" panose="02020603050405020304" pitchFamily="18" charset="0"/>
                <a:cs typeface="Times New Roman" panose="02020603050405020304" pitchFamily="18" charset="0"/>
              </a:rPr>
              <a:t>Level</a:t>
            </a:r>
            <a:r>
              <a:rPr lang="cs-CZ" sz="1400" b="1" dirty="0">
                <a:solidFill>
                  <a:srgbClr val="002060"/>
                </a:solidFill>
                <a:latin typeface="Times New Roman" panose="02020603050405020304" pitchFamily="18" charset="0"/>
                <a:cs typeface="Times New Roman" panose="02020603050405020304" pitchFamily="18" charset="0"/>
              </a:rPr>
              <a:t> A®, </a:t>
            </a:r>
            <a:r>
              <a:rPr lang="cs-CZ" sz="1400" b="1" dirty="0" err="1">
                <a:solidFill>
                  <a:srgbClr val="002060"/>
                </a:solidFill>
                <a:latin typeface="Times New Roman" panose="02020603050405020304" pitchFamily="18" charset="0"/>
                <a:cs typeface="Times New Roman" panose="02020603050405020304" pitchFamily="18" charset="0"/>
              </a:rPr>
              <a:t>Certified</a:t>
            </a:r>
            <a:r>
              <a:rPr lang="cs-CZ" sz="1400" b="1" dirty="0">
                <a:solidFill>
                  <a:srgbClr val="002060"/>
                </a:solidFill>
                <a:latin typeface="Times New Roman" panose="02020603050405020304" pitchFamily="18" charset="0"/>
                <a:cs typeface="Times New Roman" panose="02020603050405020304" pitchFamily="18" charset="0"/>
              </a:rPr>
              <a:t> </a:t>
            </a:r>
            <a:r>
              <a:rPr lang="cs-CZ" sz="1400" b="1" dirty="0" err="1">
                <a:solidFill>
                  <a:srgbClr val="002060"/>
                </a:solidFill>
                <a:latin typeface="Times New Roman" panose="02020603050405020304" pitchFamily="18" charset="0"/>
                <a:cs typeface="Times New Roman" panose="02020603050405020304" pitchFamily="18" charset="0"/>
              </a:rPr>
              <a:t>Projects</a:t>
            </a:r>
            <a:r>
              <a:rPr lang="cs-CZ" sz="1400" b="1" dirty="0">
                <a:solidFill>
                  <a:srgbClr val="002060"/>
                </a:solidFill>
                <a:latin typeface="Times New Roman" panose="02020603050405020304" pitchFamily="18" charset="0"/>
                <a:cs typeface="Times New Roman" panose="02020603050405020304" pitchFamily="18" charset="0"/>
              </a:rPr>
              <a:t> </a:t>
            </a:r>
            <a:r>
              <a:rPr lang="cs-CZ" sz="1400" b="1" dirty="0" err="1">
                <a:solidFill>
                  <a:srgbClr val="002060"/>
                </a:solidFill>
                <a:latin typeface="Times New Roman" panose="02020603050405020304" pitchFamily="18" charset="0"/>
                <a:cs typeface="Times New Roman" panose="02020603050405020304" pitchFamily="18" charset="0"/>
              </a:rPr>
              <a:t>Director</a:t>
            </a:r>
            <a:r>
              <a:rPr lang="cs-CZ" sz="1400" b="1" dirty="0">
                <a:solidFill>
                  <a:srgbClr val="002060"/>
                </a:solidFill>
                <a:latin typeface="Times New Roman" panose="02020603050405020304" pitchFamily="18" charset="0"/>
                <a:cs typeface="Times New Roman" panose="02020603050405020304" pitchFamily="18" charset="0"/>
              </a:rPr>
              <a:t>) – </a:t>
            </a:r>
            <a:r>
              <a:rPr lang="cs-CZ" sz="1400" dirty="0">
                <a:solidFill>
                  <a:srgbClr val="002060"/>
                </a:solidFill>
                <a:latin typeface="Times New Roman" panose="02020603050405020304" pitchFamily="18" charset="0"/>
                <a:cs typeface="Times New Roman" panose="02020603050405020304" pitchFamily="18" charset="0"/>
              </a:rPr>
              <a:t>pracovník na této pozici je schopen řídit důležité portfolio nebo program, s odpovídajícími zdroji, metodologií a nástroji, který je, spíše než řízení jednotlivého projektu, samotným předmětem certifikace. Aby bylo možné převzít tuto zodpovědnost, jsou požadovány pokročilé znalosti a zkušenosti.</a:t>
            </a:r>
          </a:p>
          <a:p>
            <a:endParaRPr lang="cs-CZ" sz="1400" dirty="0">
              <a:solidFill>
                <a:srgbClr val="002060"/>
              </a:solidFill>
              <a:latin typeface="Times New Roman" panose="02020603050405020304" pitchFamily="18" charset="0"/>
              <a:cs typeface="Times New Roman" panose="02020603050405020304" pitchFamily="18" charset="0"/>
            </a:endParaRPr>
          </a:p>
          <a:p>
            <a:r>
              <a:rPr lang="cs-CZ" sz="1400" b="1" dirty="0">
                <a:solidFill>
                  <a:srgbClr val="002060"/>
                </a:solidFill>
                <a:latin typeface="Times New Roman" panose="02020603050405020304" pitchFamily="18" charset="0"/>
                <a:cs typeface="Times New Roman" panose="02020603050405020304" pitchFamily="18" charset="0"/>
              </a:rPr>
              <a:t>Certifikovaný projektový senior manažer (IPMA </a:t>
            </a:r>
            <a:r>
              <a:rPr lang="cs-CZ" sz="1400" b="1" dirty="0" err="1">
                <a:solidFill>
                  <a:srgbClr val="002060"/>
                </a:solidFill>
                <a:latin typeface="Times New Roman" panose="02020603050405020304" pitchFamily="18" charset="0"/>
                <a:cs typeface="Times New Roman" panose="02020603050405020304" pitchFamily="18" charset="0"/>
              </a:rPr>
              <a:t>Level</a:t>
            </a:r>
            <a:r>
              <a:rPr lang="cs-CZ" sz="1400" b="1" dirty="0">
                <a:solidFill>
                  <a:srgbClr val="002060"/>
                </a:solidFill>
                <a:latin typeface="Times New Roman" panose="02020603050405020304" pitchFamily="18" charset="0"/>
                <a:cs typeface="Times New Roman" panose="02020603050405020304" pitchFamily="18" charset="0"/>
              </a:rPr>
              <a:t> B®, </a:t>
            </a:r>
            <a:r>
              <a:rPr lang="cs-CZ" sz="1400" b="1" dirty="0" err="1">
                <a:solidFill>
                  <a:srgbClr val="002060"/>
                </a:solidFill>
                <a:latin typeface="Times New Roman" panose="02020603050405020304" pitchFamily="18" charset="0"/>
                <a:cs typeface="Times New Roman" panose="02020603050405020304" pitchFamily="18" charset="0"/>
              </a:rPr>
              <a:t>Certified</a:t>
            </a:r>
            <a:r>
              <a:rPr lang="cs-CZ" sz="1400" b="1" dirty="0">
                <a:solidFill>
                  <a:srgbClr val="002060"/>
                </a:solidFill>
                <a:latin typeface="Times New Roman" panose="02020603050405020304" pitchFamily="18" charset="0"/>
                <a:cs typeface="Times New Roman" panose="02020603050405020304" pitchFamily="18" charset="0"/>
              </a:rPr>
              <a:t> Senior Project </a:t>
            </a:r>
            <a:r>
              <a:rPr lang="cs-CZ" sz="1400" b="1" dirty="0" err="1">
                <a:solidFill>
                  <a:srgbClr val="002060"/>
                </a:solidFill>
                <a:latin typeface="Times New Roman" panose="02020603050405020304" pitchFamily="18" charset="0"/>
                <a:cs typeface="Times New Roman" panose="02020603050405020304" pitchFamily="18" charset="0"/>
              </a:rPr>
              <a:t>Manager</a:t>
            </a:r>
            <a:r>
              <a:rPr lang="cs-CZ" sz="1400" b="1" dirty="0">
                <a:solidFill>
                  <a:srgbClr val="002060"/>
                </a:solidFill>
                <a:latin typeface="Times New Roman" panose="02020603050405020304" pitchFamily="18" charset="0"/>
                <a:cs typeface="Times New Roman" panose="02020603050405020304" pitchFamily="18" charset="0"/>
              </a:rPr>
              <a:t>) – </a:t>
            </a:r>
            <a:r>
              <a:rPr lang="cs-CZ" sz="1400" dirty="0">
                <a:solidFill>
                  <a:srgbClr val="002060"/>
                </a:solidFill>
                <a:latin typeface="Times New Roman" panose="02020603050405020304" pitchFamily="18" charset="0"/>
                <a:cs typeface="Times New Roman" panose="02020603050405020304" pitchFamily="18" charset="0"/>
              </a:rPr>
              <a:t>pracovník je schopen řídit komplexní projekt. Často jsou používány vedlejší projekty, tzn. projektový manažer řídí projekt spíše než přímým řízením projektového týmu pomocí manažerů vedlejších projektů.</a:t>
            </a:r>
          </a:p>
        </p:txBody>
      </p:sp>
      <p:sp>
        <p:nvSpPr>
          <p:cNvPr id="6" name="Nadpis 1"/>
          <p:cNvSpPr txBox="1">
            <a:spLocks/>
          </p:cNvSpPr>
          <p:nvPr/>
        </p:nvSpPr>
        <p:spPr>
          <a:xfrm>
            <a:off x="388132" y="411510"/>
            <a:ext cx="3183160" cy="1656184"/>
          </a:xfrm>
          <a:prstGeom prst="rect">
            <a:avLst/>
          </a:prstGeom>
        </p:spPr>
        <p:txBody>
          <a:bodyPr vert="horz" lIns="91440" tIns="45720" rIns="91440" bIns="45720" rtlCol="0" anchor="t">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cs-CZ" sz="2400" b="1" dirty="0">
                <a:solidFill>
                  <a:schemeClr val="bg1"/>
                </a:solidFill>
                <a:latin typeface="Times New Roman" panose="02020603050405020304" pitchFamily="18" charset="0"/>
                <a:cs typeface="Times New Roman" panose="02020603050405020304" pitchFamily="18" charset="0"/>
              </a:rPr>
              <a:t>International Project Management Association (IPMA) </a:t>
            </a:r>
          </a:p>
          <a:p>
            <a:pPr algn="l"/>
            <a:r>
              <a:rPr lang="cs-CZ" sz="1200" b="1" dirty="0">
                <a:solidFill>
                  <a:schemeClr val="bg1"/>
                </a:solidFill>
                <a:latin typeface="Times New Roman" panose="02020603050405020304" pitchFamily="18" charset="0"/>
                <a:cs typeface="Times New Roman" panose="02020603050405020304" pitchFamily="18" charset="0"/>
              </a:rPr>
              <a:t>(www.ipma.ch, www.ipma.cz)</a:t>
            </a:r>
          </a:p>
          <a:p>
            <a:pPr algn="l"/>
            <a:endParaRPr lang="cs-CZ" sz="2400" b="1" dirty="0">
              <a:solidFill>
                <a:schemeClr val="bg1"/>
              </a:solidFill>
              <a:latin typeface="Times New Roman" panose="02020603050405020304" pitchFamily="18" charset="0"/>
              <a:cs typeface="Times New Roman" panose="02020603050405020304" pitchFamily="18" charset="0"/>
            </a:endParaRPr>
          </a:p>
          <a:p>
            <a:pPr algn="l"/>
            <a:endParaRPr lang="cs-CZ" sz="2400" b="1" dirty="0">
              <a:solidFill>
                <a:schemeClr val="bg1"/>
              </a:solidFill>
              <a:latin typeface="Times New Roman" panose="02020603050405020304" pitchFamily="18" charset="0"/>
              <a:cs typeface="Times New Roman" panose="02020603050405020304" pitchFamily="18" charset="0"/>
            </a:endParaRPr>
          </a:p>
          <a:p>
            <a:pPr algn="l"/>
            <a:endParaRPr lang="cs-CZ" sz="2400" b="1" dirty="0">
              <a:solidFill>
                <a:schemeClr val="bg1"/>
              </a:solidFill>
              <a:latin typeface="Times New Roman" panose="02020603050405020304" pitchFamily="18" charset="0"/>
              <a:cs typeface="Times New Roman" panose="02020603050405020304" pitchFamily="18" charset="0"/>
            </a:endParaRPr>
          </a:p>
        </p:txBody>
      </p:sp>
      <p:pic>
        <p:nvPicPr>
          <p:cNvPr id="7" name="Obrázek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56376" y="226939"/>
            <a:ext cx="956040" cy="745712"/>
          </a:xfrm>
          <a:prstGeom prst="rect">
            <a:avLst/>
          </a:prstGeom>
        </p:spPr>
      </p:pic>
    </p:spTree>
    <p:extLst>
      <p:ext uri="{BB962C8B-B14F-4D97-AF65-F5344CB8AC3E}">
        <p14:creationId xmlns:p14="http://schemas.microsoft.com/office/powerpoint/2010/main" val="3798788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251520" y="267494"/>
            <a:ext cx="3456384" cy="4608512"/>
          </a:xfrm>
          <a:prstGeom prst="rect">
            <a:avLst/>
          </a:prstGeom>
          <a:solidFill>
            <a:srgbClr val="3078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b="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sp>
        <p:nvSpPr>
          <p:cNvPr id="4" name="Zástupný symbol pro obsah 2"/>
          <p:cNvSpPr txBox="1">
            <a:spLocks/>
          </p:cNvSpPr>
          <p:nvPr/>
        </p:nvSpPr>
        <p:spPr>
          <a:xfrm>
            <a:off x="395536" y="2067694"/>
            <a:ext cx="3175756" cy="2520279"/>
          </a:xfrm>
          <a:prstGeom prst="rect">
            <a:avLst/>
          </a:prstGeom>
        </p:spPr>
        <p:txBody>
          <a:bodyPr vert="horz" lIns="91440" tIns="45720" rIns="91440" bIns="45720" numCol="1"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endParaRPr lang="cs-CZ" sz="1400" b="1" dirty="0">
              <a:solidFill>
                <a:schemeClr val="bg1"/>
              </a:solidFill>
              <a:latin typeface="Times New Roman" panose="02020603050405020304" pitchFamily="18" charset="0"/>
              <a:cs typeface="Times New Roman" panose="02020603050405020304" pitchFamily="18" charset="0"/>
            </a:endParaRPr>
          </a:p>
        </p:txBody>
      </p:sp>
      <p:sp>
        <p:nvSpPr>
          <p:cNvPr id="5" name="Zástupný symbol pro obsah 2"/>
          <p:cNvSpPr txBox="1">
            <a:spLocks/>
          </p:cNvSpPr>
          <p:nvPr/>
        </p:nvSpPr>
        <p:spPr>
          <a:xfrm>
            <a:off x="4067944" y="972651"/>
            <a:ext cx="3888052" cy="375933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cs-CZ" sz="1400" b="1" dirty="0">
                <a:solidFill>
                  <a:srgbClr val="002060"/>
                </a:solidFill>
                <a:latin typeface="Times New Roman" panose="02020603050405020304" pitchFamily="18" charset="0"/>
                <a:cs typeface="Times New Roman" panose="02020603050405020304" pitchFamily="18" charset="0"/>
              </a:rPr>
              <a:t>Certifikovaný projektový manažer (IPMA </a:t>
            </a:r>
            <a:r>
              <a:rPr lang="cs-CZ" sz="1400" b="1" dirty="0" err="1">
                <a:solidFill>
                  <a:srgbClr val="002060"/>
                </a:solidFill>
                <a:latin typeface="Times New Roman" panose="02020603050405020304" pitchFamily="18" charset="0"/>
                <a:cs typeface="Times New Roman" panose="02020603050405020304" pitchFamily="18" charset="0"/>
              </a:rPr>
              <a:t>Level</a:t>
            </a:r>
            <a:r>
              <a:rPr lang="cs-CZ" sz="1400" b="1" dirty="0">
                <a:solidFill>
                  <a:srgbClr val="002060"/>
                </a:solidFill>
                <a:latin typeface="Times New Roman" panose="02020603050405020304" pitchFamily="18" charset="0"/>
                <a:cs typeface="Times New Roman" panose="02020603050405020304" pitchFamily="18" charset="0"/>
              </a:rPr>
              <a:t> C®, </a:t>
            </a:r>
            <a:r>
              <a:rPr lang="cs-CZ" sz="1400" b="1" dirty="0" err="1">
                <a:solidFill>
                  <a:srgbClr val="002060"/>
                </a:solidFill>
                <a:latin typeface="Times New Roman" panose="02020603050405020304" pitchFamily="18" charset="0"/>
                <a:cs typeface="Times New Roman" panose="02020603050405020304" pitchFamily="18" charset="0"/>
              </a:rPr>
              <a:t>Certified</a:t>
            </a:r>
            <a:r>
              <a:rPr lang="cs-CZ" sz="1400" b="1" dirty="0">
                <a:solidFill>
                  <a:srgbClr val="002060"/>
                </a:solidFill>
                <a:latin typeface="Times New Roman" panose="02020603050405020304" pitchFamily="18" charset="0"/>
                <a:cs typeface="Times New Roman" panose="02020603050405020304" pitchFamily="18" charset="0"/>
              </a:rPr>
              <a:t> Project </a:t>
            </a:r>
            <a:r>
              <a:rPr lang="cs-CZ" sz="1400" b="1" dirty="0" err="1">
                <a:solidFill>
                  <a:srgbClr val="002060"/>
                </a:solidFill>
                <a:latin typeface="Times New Roman" panose="02020603050405020304" pitchFamily="18" charset="0"/>
                <a:cs typeface="Times New Roman" panose="02020603050405020304" pitchFamily="18" charset="0"/>
              </a:rPr>
              <a:t>Manager</a:t>
            </a:r>
            <a:r>
              <a:rPr lang="cs-CZ" sz="1400" b="1" dirty="0">
                <a:solidFill>
                  <a:srgbClr val="002060"/>
                </a:solidFill>
                <a:latin typeface="Times New Roman" panose="02020603050405020304" pitchFamily="18" charset="0"/>
                <a:cs typeface="Times New Roman" panose="02020603050405020304" pitchFamily="18" charset="0"/>
              </a:rPr>
              <a:t>) – </a:t>
            </a:r>
            <a:r>
              <a:rPr lang="cs-CZ" sz="1400" dirty="0">
                <a:solidFill>
                  <a:srgbClr val="002060"/>
                </a:solidFill>
                <a:latin typeface="Times New Roman" panose="02020603050405020304" pitchFamily="18" charset="0"/>
                <a:cs typeface="Times New Roman" panose="02020603050405020304" pitchFamily="18" charset="0"/>
              </a:rPr>
              <a:t>pracovník je schopen vést projekt s omezenou složitostí, což znamená, že již prokázal mimo schopnosti použít znalosti projektového řízení i odpovídající úroveň zkušeností.</a:t>
            </a:r>
          </a:p>
          <a:p>
            <a:endParaRPr lang="cs-CZ" sz="1400" dirty="0">
              <a:solidFill>
                <a:srgbClr val="002060"/>
              </a:solidFill>
              <a:latin typeface="Times New Roman" panose="02020603050405020304" pitchFamily="18" charset="0"/>
              <a:cs typeface="Times New Roman" panose="02020603050405020304" pitchFamily="18" charset="0"/>
            </a:endParaRPr>
          </a:p>
          <a:p>
            <a:r>
              <a:rPr lang="cs-CZ" sz="1400" b="1" dirty="0">
                <a:solidFill>
                  <a:srgbClr val="002060"/>
                </a:solidFill>
                <a:latin typeface="Times New Roman" panose="02020603050405020304" pitchFamily="18" charset="0"/>
                <a:cs typeface="Times New Roman" panose="02020603050405020304" pitchFamily="18" charset="0"/>
              </a:rPr>
              <a:t>Certifikovaný projektový praktikant (IPMA </a:t>
            </a:r>
            <a:r>
              <a:rPr lang="cs-CZ" sz="1400" b="1" dirty="0" err="1">
                <a:solidFill>
                  <a:srgbClr val="002060"/>
                </a:solidFill>
                <a:latin typeface="Times New Roman" panose="02020603050405020304" pitchFamily="18" charset="0"/>
                <a:cs typeface="Times New Roman" panose="02020603050405020304" pitchFamily="18" charset="0"/>
              </a:rPr>
              <a:t>Level</a:t>
            </a:r>
            <a:r>
              <a:rPr lang="cs-CZ" sz="1400" b="1" dirty="0">
                <a:solidFill>
                  <a:srgbClr val="002060"/>
                </a:solidFill>
                <a:latin typeface="Times New Roman" panose="02020603050405020304" pitchFamily="18" charset="0"/>
                <a:cs typeface="Times New Roman" panose="02020603050405020304" pitchFamily="18" charset="0"/>
              </a:rPr>
              <a:t> D®, </a:t>
            </a:r>
            <a:r>
              <a:rPr lang="cs-CZ" sz="1400" b="1" dirty="0" err="1">
                <a:solidFill>
                  <a:srgbClr val="002060"/>
                </a:solidFill>
                <a:latin typeface="Times New Roman" panose="02020603050405020304" pitchFamily="18" charset="0"/>
                <a:cs typeface="Times New Roman" panose="02020603050405020304" pitchFamily="18" charset="0"/>
              </a:rPr>
              <a:t>Certified</a:t>
            </a:r>
            <a:r>
              <a:rPr lang="cs-CZ" sz="1400" b="1" dirty="0">
                <a:solidFill>
                  <a:srgbClr val="002060"/>
                </a:solidFill>
                <a:latin typeface="Times New Roman" panose="02020603050405020304" pitchFamily="18" charset="0"/>
                <a:cs typeface="Times New Roman" panose="02020603050405020304" pitchFamily="18" charset="0"/>
              </a:rPr>
              <a:t> Project Management </a:t>
            </a:r>
            <a:r>
              <a:rPr lang="cs-CZ" sz="1400" b="1" dirty="0" err="1">
                <a:solidFill>
                  <a:srgbClr val="002060"/>
                </a:solidFill>
                <a:latin typeface="Times New Roman" panose="02020603050405020304" pitchFamily="18" charset="0"/>
                <a:cs typeface="Times New Roman" panose="02020603050405020304" pitchFamily="18" charset="0"/>
              </a:rPr>
              <a:t>Associate</a:t>
            </a:r>
            <a:r>
              <a:rPr lang="cs-CZ" sz="1400" b="1" dirty="0">
                <a:solidFill>
                  <a:srgbClr val="002060"/>
                </a:solidFill>
                <a:latin typeface="Times New Roman" panose="02020603050405020304" pitchFamily="18" charset="0"/>
                <a:cs typeface="Times New Roman" panose="02020603050405020304" pitchFamily="18" charset="0"/>
              </a:rPr>
              <a:t>) – </a:t>
            </a:r>
            <a:r>
              <a:rPr lang="cs-CZ" sz="1400" dirty="0">
                <a:solidFill>
                  <a:srgbClr val="002060"/>
                </a:solidFill>
                <a:latin typeface="Times New Roman" panose="02020603050405020304" pitchFamily="18" charset="0"/>
                <a:cs typeface="Times New Roman" panose="02020603050405020304" pitchFamily="18" charset="0"/>
              </a:rPr>
              <a:t>pracovník je schopný použít znalosti projektového řízení při účasti na projektu na jakékoli úrovni, ale obecné znalosti nedostačují k vykonávání kompetencí na dostatečné úrovni.</a:t>
            </a:r>
          </a:p>
        </p:txBody>
      </p:sp>
      <p:sp>
        <p:nvSpPr>
          <p:cNvPr id="6" name="Nadpis 1"/>
          <p:cNvSpPr txBox="1">
            <a:spLocks/>
          </p:cNvSpPr>
          <p:nvPr/>
        </p:nvSpPr>
        <p:spPr>
          <a:xfrm>
            <a:off x="388132" y="411510"/>
            <a:ext cx="3183160" cy="1656184"/>
          </a:xfrm>
          <a:prstGeom prst="rect">
            <a:avLst/>
          </a:prstGeom>
        </p:spPr>
        <p:txBody>
          <a:bodyPr vert="horz" lIns="91440" tIns="45720" rIns="91440" bIns="45720" rtlCol="0" anchor="t">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cs-CZ" sz="2400" b="1" dirty="0">
                <a:solidFill>
                  <a:schemeClr val="bg1"/>
                </a:solidFill>
                <a:latin typeface="Times New Roman" panose="02020603050405020304" pitchFamily="18" charset="0"/>
                <a:cs typeface="Times New Roman" panose="02020603050405020304" pitchFamily="18" charset="0"/>
              </a:rPr>
              <a:t>International Project Management Association (IPMA) </a:t>
            </a:r>
          </a:p>
          <a:p>
            <a:pPr algn="l"/>
            <a:r>
              <a:rPr lang="cs-CZ" sz="1200" b="1" dirty="0">
                <a:solidFill>
                  <a:schemeClr val="bg1"/>
                </a:solidFill>
                <a:latin typeface="Times New Roman" panose="02020603050405020304" pitchFamily="18" charset="0"/>
                <a:cs typeface="Times New Roman" panose="02020603050405020304" pitchFamily="18" charset="0"/>
              </a:rPr>
              <a:t>(www.ipma.ch, www.ipma.cz)</a:t>
            </a:r>
          </a:p>
          <a:p>
            <a:pPr algn="l"/>
            <a:endParaRPr lang="cs-CZ" sz="2400" b="1" dirty="0">
              <a:solidFill>
                <a:schemeClr val="bg1"/>
              </a:solidFill>
              <a:latin typeface="Times New Roman" panose="02020603050405020304" pitchFamily="18" charset="0"/>
              <a:cs typeface="Times New Roman" panose="02020603050405020304" pitchFamily="18" charset="0"/>
            </a:endParaRPr>
          </a:p>
          <a:p>
            <a:pPr algn="l"/>
            <a:endParaRPr lang="cs-CZ" sz="2400" b="1" dirty="0">
              <a:solidFill>
                <a:schemeClr val="bg1"/>
              </a:solidFill>
              <a:latin typeface="Times New Roman" panose="02020603050405020304" pitchFamily="18" charset="0"/>
              <a:cs typeface="Times New Roman" panose="02020603050405020304" pitchFamily="18" charset="0"/>
            </a:endParaRPr>
          </a:p>
          <a:p>
            <a:pPr algn="l"/>
            <a:endParaRPr lang="cs-CZ" sz="2400" b="1" dirty="0">
              <a:solidFill>
                <a:schemeClr val="bg1"/>
              </a:solidFill>
              <a:latin typeface="Times New Roman" panose="02020603050405020304" pitchFamily="18" charset="0"/>
              <a:cs typeface="Times New Roman" panose="02020603050405020304" pitchFamily="18" charset="0"/>
            </a:endParaRPr>
          </a:p>
        </p:txBody>
      </p:sp>
      <p:pic>
        <p:nvPicPr>
          <p:cNvPr id="7" name="Obrázek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56376" y="226939"/>
            <a:ext cx="956040" cy="745712"/>
          </a:xfrm>
          <a:prstGeom prst="rect">
            <a:avLst/>
          </a:prstGeom>
        </p:spPr>
      </p:pic>
    </p:spTree>
    <p:extLst>
      <p:ext uri="{BB962C8B-B14F-4D97-AF65-F5344CB8AC3E}">
        <p14:creationId xmlns:p14="http://schemas.microsoft.com/office/powerpoint/2010/main" val="2167824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219218" y="226939"/>
            <a:ext cx="3456384" cy="4608512"/>
          </a:xfrm>
          <a:prstGeom prst="rect">
            <a:avLst/>
          </a:prstGeom>
          <a:solidFill>
            <a:srgbClr val="3078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cs-CZ" b="1" dirty="0">
              <a:ln w="12700">
                <a:solidFill>
                  <a:srgbClr val="1F497D">
                    <a:satMod val="155000"/>
                  </a:srgbClr>
                </a:solidFill>
                <a:prstDash val="solid"/>
              </a:ln>
              <a:solidFill>
                <a:srgbClr val="FF0000"/>
              </a:solidFill>
              <a:effectLst>
                <a:outerShdw blurRad="41275" dist="20320" dir="1800000" algn="tl" rotWithShape="0">
                  <a:srgbClr val="000000">
                    <a:alpha val="40000"/>
                  </a:srgbClr>
                </a:outerShdw>
              </a:effectLst>
              <a:latin typeface="Times New Roman"/>
            </a:endParaRPr>
          </a:p>
        </p:txBody>
      </p:sp>
      <p:sp>
        <p:nvSpPr>
          <p:cNvPr id="4" name="Zástupný symbol pro obsah 2"/>
          <p:cNvSpPr txBox="1">
            <a:spLocks/>
          </p:cNvSpPr>
          <p:nvPr/>
        </p:nvSpPr>
        <p:spPr>
          <a:xfrm>
            <a:off x="395536" y="2067695"/>
            <a:ext cx="3024336" cy="2520279"/>
          </a:xfrm>
          <a:prstGeom prst="rect">
            <a:avLst/>
          </a:prstGeom>
        </p:spPr>
        <p:txBody>
          <a:bodyPr vert="horz" lIns="91440" tIns="45720" rIns="91440" bIns="45720" numCol="1"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defTabSz="914378">
              <a:buNone/>
            </a:pPr>
            <a:endParaRPr lang="cs-CZ" sz="1600" dirty="0">
              <a:solidFill>
                <a:prstClr val="white"/>
              </a:solidFill>
              <a:latin typeface="Times New Roman" panose="02020603050405020304" pitchFamily="18" charset="0"/>
              <a:cs typeface="Times New Roman" panose="02020603050405020304" pitchFamily="18" charset="0"/>
            </a:endParaRPr>
          </a:p>
          <a:p>
            <a:pPr marL="0" indent="0" algn="ctr" defTabSz="914378">
              <a:buNone/>
            </a:pPr>
            <a:endParaRPr lang="cs-CZ" sz="1600" dirty="0">
              <a:solidFill>
                <a:prstClr val="white"/>
              </a:solidFill>
              <a:latin typeface="Times New Roman" panose="02020603050405020304" pitchFamily="18" charset="0"/>
              <a:cs typeface="Times New Roman" panose="02020603050405020304" pitchFamily="18" charset="0"/>
            </a:endParaRPr>
          </a:p>
          <a:p>
            <a:pPr marL="0" indent="0" algn="ctr" defTabSz="914378">
              <a:buNone/>
            </a:pPr>
            <a:endParaRPr lang="cs-CZ" sz="1600" dirty="0">
              <a:solidFill>
                <a:prstClr val="white"/>
              </a:solidFill>
              <a:latin typeface="Times New Roman" panose="02020603050405020304" pitchFamily="18" charset="0"/>
              <a:cs typeface="Times New Roman" panose="02020603050405020304" pitchFamily="18" charset="0"/>
            </a:endParaRPr>
          </a:p>
        </p:txBody>
      </p:sp>
      <p:sp>
        <p:nvSpPr>
          <p:cNvPr id="5" name="Zástupný symbol pro obsah 2"/>
          <p:cNvSpPr txBox="1">
            <a:spLocks/>
          </p:cNvSpPr>
          <p:nvPr/>
        </p:nvSpPr>
        <p:spPr>
          <a:xfrm>
            <a:off x="3763761" y="233162"/>
            <a:ext cx="4192616" cy="375933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defTabSz="914378">
              <a:buNone/>
            </a:pPr>
            <a:endParaRPr lang="cs-CZ" sz="1200" dirty="0">
              <a:solidFill>
                <a:srgbClr val="FF0000"/>
              </a:solidFill>
              <a:latin typeface="Times New Roman" panose="02020603050405020304" pitchFamily="18" charset="0"/>
              <a:cs typeface="Times New Roman" panose="02020603050405020304" pitchFamily="18" charset="0"/>
            </a:endParaRPr>
          </a:p>
        </p:txBody>
      </p:sp>
      <p:sp>
        <p:nvSpPr>
          <p:cNvPr id="6" name="Nadpis 1"/>
          <p:cNvSpPr txBox="1">
            <a:spLocks/>
          </p:cNvSpPr>
          <p:nvPr/>
        </p:nvSpPr>
        <p:spPr>
          <a:xfrm>
            <a:off x="388133" y="411510"/>
            <a:ext cx="3183160" cy="1656184"/>
          </a:xfrm>
          <a:prstGeom prst="rect">
            <a:avLst/>
          </a:prstGeom>
        </p:spPr>
        <p:txBody>
          <a:bodyPr vert="horz" lIns="91440" tIns="45720" rIns="91440" bIns="45720" rtlCol="0" anchor="t">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defTabSz="914378"/>
            <a:r>
              <a:rPr lang="pl-PL" sz="2400" b="1" dirty="0">
                <a:solidFill>
                  <a:prstClr val="white"/>
                </a:solidFill>
                <a:latin typeface="Times New Roman" panose="02020603050405020304" pitchFamily="18" charset="0"/>
                <a:cs typeface="Times New Roman" panose="02020603050405020304" pitchFamily="18" charset="0"/>
              </a:rPr>
              <a:t>Standardizace </a:t>
            </a:r>
            <a:br>
              <a:rPr lang="pl-PL" sz="2400" b="1" dirty="0">
                <a:solidFill>
                  <a:prstClr val="white"/>
                </a:solidFill>
                <a:latin typeface="Times New Roman" panose="02020603050405020304" pitchFamily="18" charset="0"/>
                <a:cs typeface="Times New Roman" panose="02020603050405020304" pitchFamily="18" charset="0"/>
              </a:rPr>
            </a:br>
            <a:r>
              <a:rPr lang="pl-PL" sz="2400" b="1" dirty="0">
                <a:solidFill>
                  <a:prstClr val="white"/>
                </a:solidFill>
                <a:latin typeface="Times New Roman" panose="02020603050405020304" pitchFamily="18" charset="0"/>
                <a:cs typeface="Times New Roman" panose="02020603050405020304" pitchFamily="18" charset="0"/>
              </a:rPr>
              <a:t>v projektovém managementu</a:t>
            </a:r>
          </a:p>
          <a:p>
            <a:pPr algn="l" defTabSz="914378"/>
            <a:endParaRPr lang="pl-PL" sz="2400" b="1" dirty="0">
              <a:solidFill>
                <a:prstClr val="white"/>
              </a:solidFill>
              <a:latin typeface="Times New Roman" panose="02020603050405020304" pitchFamily="18" charset="0"/>
              <a:cs typeface="Times New Roman" panose="02020603050405020304" pitchFamily="18" charset="0"/>
            </a:endParaRPr>
          </a:p>
        </p:txBody>
      </p:sp>
      <p:pic>
        <p:nvPicPr>
          <p:cNvPr id="7" name="Obrázek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56376" y="226939"/>
            <a:ext cx="956040" cy="745712"/>
          </a:xfrm>
          <a:prstGeom prst="rect">
            <a:avLst/>
          </a:prstGeom>
        </p:spPr>
      </p:pic>
      <p:pic>
        <p:nvPicPr>
          <p:cNvPr id="3" name="Obrázek 2"/>
          <p:cNvPicPr>
            <a:picLocks noChangeAspect="1"/>
          </p:cNvPicPr>
          <p:nvPr/>
        </p:nvPicPr>
        <p:blipFill>
          <a:blip r:embed="rId3"/>
          <a:stretch>
            <a:fillRect/>
          </a:stretch>
        </p:blipFill>
        <p:spPr>
          <a:xfrm>
            <a:off x="3763761" y="1239603"/>
            <a:ext cx="5240404" cy="3415829"/>
          </a:xfrm>
          <a:prstGeom prst="rect">
            <a:avLst/>
          </a:prstGeom>
        </p:spPr>
      </p:pic>
    </p:spTree>
    <p:extLst>
      <p:ext uri="{BB962C8B-B14F-4D97-AF65-F5344CB8AC3E}">
        <p14:creationId xmlns:p14="http://schemas.microsoft.com/office/powerpoint/2010/main" val="10592431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219218" y="226939"/>
            <a:ext cx="3456384" cy="4608512"/>
          </a:xfrm>
          <a:prstGeom prst="rect">
            <a:avLst/>
          </a:prstGeom>
          <a:solidFill>
            <a:srgbClr val="3078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cs-CZ" b="1" dirty="0">
              <a:ln w="12700">
                <a:solidFill>
                  <a:srgbClr val="1F497D">
                    <a:satMod val="155000"/>
                  </a:srgbClr>
                </a:solidFill>
                <a:prstDash val="solid"/>
              </a:ln>
              <a:solidFill>
                <a:srgbClr val="FF0000"/>
              </a:solidFill>
              <a:effectLst>
                <a:outerShdw blurRad="41275" dist="20320" dir="1800000" algn="tl" rotWithShape="0">
                  <a:srgbClr val="000000">
                    <a:alpha val="40000"/>
                  </a:srgbClr>
                </a:outerShdw>
              </a:effectLst>
              <a:latin typeface="Times New Roman"/>
            </a:endParaRPr>
          </a:p>
        </p:txBody>
      </p:sp>
      <p:sp>
        <p:nvSpPr>
          <p:cNvPr id="4" name="Zástupný symbol pro obsah 2"/>
          <p:cNvSpPr txBox="1">
            <a:spLocks/>
          </p:cNvSpPr>
          <p:nvPr/>
        </p:nvSpPr>
        <p:spPr>
          <a:xfrm>
            <a:off x="395536" y="2067695"/>
            <a:ext cx="3024336" cy="2520279"/>
          </a:xfrm>
          <a:prstGeom prst="rect">
            <a:avLst/>
          </a:prstGeom>
        </p:spPr>
        <p:txBody>
          <a:bodyPr vert="horz" lIns="91440" tIns="45720" rIns="91440" bIns="45720" numCol="1"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defTabSz="914378">
              <a:buNone/>
            </a:pPr>
            <a:endParaRPr lang="cs-CZ" sz="1600" dirty="0">
              <a:solidFill>
                <a:prstClr val="white"/>
              </a:solidFill>
              <a:latin typeface="Times New Roman" panose="02020603050405020304" pitchFamily="18" charset="0"/>
              <a:cs typeface="Times New Roman" panose="02020603050405020304" pitchFamily="18" charset="0"/>
            </a:endParaRPr>
          </a:p>
          <a:p>
            <a:pPr marL="0" indent="0" algn="ctr" defTabSz="914378">
              <a:buNone/>
            </a:pPr>
            <a:r>
              <a:rPr lang="cs-CZ" sz="1600" dirty="0">
                <a:solidFill>
                  <a:prstClr val="white"/>
                </a:solidFill>
                <a:latin typeface="Times New Roman" panose="02020603050405020304" pitchFamily="18" charset="0"/>
                <a:cs typeface="Times New Roman" panose="02020603050405020304" pitchFamily="18" charset="0"/>
              </a:rPr>
              <a:t>International Project Management Association (IPMA)</a:t>
            </a:r>
          </a:p>
          <a:p>
            <a:pPr marL="0" indent="0" algn="ctr" defTabSz="914378">
              <a:buNone/>
            </a:pPr>
            <a:endParaRPr lang="cs-CZ" sz="1600" dirty="0">
              <a:solidFill>
                <a:prstClr val="white"/>
              </a:solidFill>
              <a:latin typeface="Times New Roman" panose="02020603050405020304" pitchFamily="18" charset="0"/>
              <a:cs typeface="Times New Roman" panose="02020603050405020304" pitchFamily="18" charset="0"/>
            </a:endParaRPr>
          </a:p>
          <a:p>
            <a:pPr marL="0" indent="0" algn="ctr" defTabSz="914378">
              <a:buNone/>
            </a:pPr>
            <a:endParaRPr lang="cs-CZ" sz="1600" dirty="0">
              <a:solidFill>
                <a:prstClr val="white"/>
              </a:solidFill>
              <a:latin typeface="Times New Roman" panose="02020603050405020304" pitchFamily="18" charset="0"/>
              <a:cs typeface="Times New Roman" panose="02020603050405020304" pitchFamily="18" charset="0"/>
            </a:endParaRPr>
          </a:p>
        </p:txBody>
      </p:sp>
      <p:sp>
        <p:nvSpPr>
          <p:cNvPr id="5" name="Zástupný symbol pro obsah 2"/>
          <p:cNvSpPr txBox="1">
            <a:spLocks/>
          </p:cNvSpPr>
          <p:nvPr/>
        </p:nvSpPr>
        <p:spPr>
          <a:xfrm>
            <a:off x="3763761" y="233162"/>
            <a:ext cx="4192616" cy="375933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defTabSz="914378">
              <a:buNone/>
            </a:pPr>
            <a:endParaRPr lang="cs-CZ" sz="1200" dirty="0">
              <a:solidFill>
                <a:srgbClr val="FF0000"/>
              </a:solidFill>
              <a:latin typeface="Times New Roman" panose="02020603050405020304" pitchFamily="18" charset="0"/>
              <a:cs typeface="Times New Roman" panose="02020603050405020304" pitchFamily="18" charset="0"/>
            </a:endParaRPr>
          </a:p>
        </p:txBody>
      </p:sp>
      <p:sp>
        <p:nvSpPr>
          <p:cNvPr id="6" name="Nadpis 1"/>
          <p:cNvSpPr txBox="1">
            <a:spLocks/>
          </p:cNvSpPr>
          <p:nvPr/>
        </p:nvSpPr>
        <p:spPr>
          <a:xfrm>
            <a:off x="388133" y="411510"/>
            <a:ext cx="3183160" cy="1656184"/>
          </a:xfrm>
          <a:prstGeom prst="rect">
            <a:avLst/>
          </a:prstGeom>
        </p:spPr>
        <p:txBody>
          <a:bodyPr vert="horz" lIns="91440" tIns="45720" rIns="91440" bIns="45720" rtlCol="0" anchor="t">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defTabSz="914378"/>
            <a:r>
              <a:rPr lang="pl-PL" sz="2400" b="1" dirty="0">
                <a:solidFill>
                  <a:prstClr val="white"/>
                </a:solidFill>
                <a:latin typeface="Times New Roman" panose="02020603050405020304" pitchFamily="18" charset="0"/>
                <a:cs typeface="Times New Roman" panose="02020603050405020304" pitchFamily="18" charset="0"/>
              </a:rPr>
              <a:t>Standardizace </a:t>
            </a:r>
            <a:br>
              <a:rPr lang="pl-PL" sz="2400" b="1" dirty="0">
                <a:solidFill>
                  <a:prstClr val="white"/>
                </a:solidFill>
                <a:latin typeface="Times New Roman" panose="02020603050405020304" pitchFamily="18" charset="0"/>
                <a:cs typeface="Times New Roman" panose="02020603050405020304" pitchFamily="18" charset="0"/>
              </a:rPr>
            </a:br>
            <a:r>
              <a:rPr lang="pl-PL" sz="2400" b="1" dirty="0">
                <a:solidFill>
                  <a:prstClr val="white"/>
                </a:solidFill>
                <a:latin typeface="Times New Roman" panose="02020603050405020304" pitchFamily="18" charset="0"/>
                <a:cs typeface="Times New Roman" panose="02020603050405020304" pitchFamily="18" charset="0"/>
              </a:rPr>
              <a:t>v projektovém managementu</a:t>
            </a:r>
          </a:p>
          <a:p>
            <a:pPr algn="l" defTabSz="914378"/>
            <a:endParaRPr lang="pl-PL" sz="2400" b="1" dirty="0">
              <a:solidFill>
                <a:prstClr val="white"/>
              </a:solidFill>
              <a:latin typeface="Times New Roman" panose="02020603050405020304" pitchFamily="18" charset="0"/>
              <a:cs typeface="Times New Roman" panose="02020603050405020304" pitchFamily="18" charset="0"/>
            </a:endParaRPr>
          </a:p>
        </p:txBody>
      </p:sp>
      <p:pic>
        <p:nvPicPr>
          <p:cNvPr id="7" name="Obrázek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56376" y="226939"/>
            <a:ext cx="956040" cy="745712"/>
          </a:xfrm>
          <a:prstGeom prst="rect">
            <a:avLst/>
          </a:prstGeom>
        </p:spPr>
      </p:pic>
      <p:pic>
        <p:nvPicPr>
          <p:cNvPr id="8" name="Obrázek 7"/>
          <p:cNvPicPr>
            <a:picLocks noChangeAspect="1"/>
          </p:cNvPicPr>
          <p:nvPr/>
        </p:nvPicPr>
        <p:blipFill>
          <a:blip r:embed="rId3"/>
          <a:stretch>
            <a:fillRect/>
          </a:stretch>
        </p:blipFill>
        <p:spPr>
          <a:xfrm>
            <a:off x="3797428" y="1116946"/>
            <a:ext cx="5119760" cy="3751670"/>
          </a:xfrm>
          <a:prstGeom prst="rect">
            <a:avLst/>
          </a:prstGeom>
        </p:spPr>
      </p:pic>
    </p:spTree>
    <p:extLst>
      <p:ext uri="{BB962C8B-B14F-4D97-AF65-F5344CB8AC3E}">
        <p14:creationId xmlns:p14="http://schemas.microsoft.com/office/powerpoint/2010/main" val="982774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Zástupný symbol pro obsah 2"/>
          <p:cNvSpPr txBox="1">
            <a:spLocks/>
          </p:cNvSpPr>
          <p:nvPr/>
        </p:nvSpPr>
        <p:spPr>
          <a:xfrm>
            <a:off x="2699793" y="4731990"/>
            <a:ext cx="3744416" cy="20692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defTabSz="914378">
              <a:buNone/>
            </a:pPr>
            <a:endParaRPr lang="cs-CZ" sz="1400" dirty="0">
              <a:solidFill>
                <a:srgbClr val="307871"/>
              </a:solidFill>
              <a:latin typeface="Enriqueta" panose="02000000000000000000" pitchFamily="2" charset="0"/>
            </a:endParaRPr>
          </a:p>
        </p:txBody>
      </p:sp>
      <p:sp>
        <p:nvSpPr>
          <p:cNvPr id="3" name="Nadpis 2"/>
          <p:cNvSpPr>
            <a:spLocks noGrp="1"/>
          </p:cNvSpPr>
          <p:nvPr>
            <p:ph type="title"/>
          </p:nvPr>
        </p:nvSpPr>
        <p:spPr>
          <a:xfrm>
            <a:off x="251520" y="195487"/>
            <a:ext cx="5832648" cy="507703"/>
          </a:xfrm>
        </p:spPr>
        <p:txBody>
          <a:bodyPr/>
          <a:lstStyle/>
          <a:p>
            <a:r>
              <a:rPr lang="cs-CZ" dirty="0"/>
              <a:t>Standardizace v projektovém managementu</a:t>
            </a:r>
          </a:p>
        </p:txBody>
      </p:sp>
      <p:pic>
        <p:nvPicPr>
          <p:cNvPr id="4" name="Obrázek 3"/>
          <p:cNvPicPr>
            <a:picLocks noChangeAspect="1"/>
          </p:cNvPicPr>
          <p:nvPr/>
        </p:nvPicPr>
        <p:blipFill>
          <a:blip r:embed="rId2"/>
          <a:stretch>
            <a:fillRect/>
          </a:stretch>
        </p:blipFill>
        <p:spPr>
          <a:xfrm>
            <a:off x="1331640" y="750890"/>
            <a:ext cx="5544616" cy="3933399"/>
          </a:xfrm>
          <a:prstGeom prst="rect">
            <a:avLst/>
          </a:prstGeom>
        </p:spPr>
      </p:pic>
    </p:spTree>
    <p:extLst>
      <p:ext uri="{BB962C8B-B14F-4D97-AF65-F5344CB8AC3E}">
        <p14:creationId xmlns:p14="http://schemas.microsoft.com/office/powerpoint/2010/main" val="24997318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4294967295"/>
          </p:nvPr>
        </p:nvSpPr>
        <p:spPr>
          <a:xfrm>
            <a:off x="323528" y="1059582"/>
            <a:ext cx="8280920" cy="2160240"/>
          </a:xfrm>
          <a:prstGeom prst="rect">
            <a:avLst/>
          </a:prstGeom>
        </p:spPr>
        <p:txBody>
          <a:bodyPr>
            <a:noAutofit/>
          </a:bodyPr>
          <a:lstStyle/>
          <a:p>
            <a:pPr marL="0" indent="0">
              <a:buNone/>
            </a:pPr>
            <a:endParaRPr lang="cs-CZ" sz="1400" b="1" dirty="0">
              <a:solidFill>
                <a:srgbClr val="307871"/>
              </a:solidFill>
              <a:latin typeface="Times New Roman" panose="02020603050405020304" pitchFamily="18" charset="0"/>
              <a:cs typeface="Times New Roman" panose="02020603050405020304" pitchFamily="18" charset="0"/>
            </a:endParaRPr>
          </a:p>
          <a:p>
            <a:pPr>
              <a:buFont typeface="+mj-lt"/>
              <a:buAutoNum type="arabicPeriod"/>
            </a:pPr>
            <a:r>
              <a:rPr lang="cs-CZ" sz="1400" b="1" dirty="0">
                <a:solidFill>
                  <a:srgbClr val="307871"/>
                </a:solidFill>
                <a:latin typeface="Times New Roman" panose="02020603050405020304" pitchFamily="18" charset="0"/>
                <a:cs typeface="Times New Roman" panose="02020603050405020304" pitchFamily="18" charset="0"/>
              </a:rPr>
              <a:t>Přínosy standardizace v projektovém řízení</a:t>
            </a:r>
          </a:p>
          <a:p>
            <a:pPr>
              <a:buFont typeface="+mj-lt"/>
              <a:buAutoNum type="arabicPeriod"/>
            </a:pPr>
            <a:endParaRPr lang="cs-CZ" sz="1400" b="1" dirty="0">
              <a:solidFill>
                <a:srgbClr val="307871"/>
              </a:solidFill>
              <a:latin typeface="Times New Roman" panose="02020603050405020304" pitchFamily="18" charset="0"/>
              <a:cs typeface="Times New Roman" panose="02020603050405020304" pitchFamily="18" charset="0"/>
            </a:endParaRPr>
          </a:p>
          <a:p>
            <a:pPr>
              <a:buFont typeface="+mj-lt"/>
              <a:buAutoNum type="arabicPeriod"/>
            </a:pPr>
            <a:r>
              <a:rPr lang="cs-CZ" sz="1400" b="1" dirty="0">
                <a:solidFill>
                  <a:srgbClr val="307871"/>
                </a:solidFill>
                <a:latin typeface="Times New Roman" panose="02020603050405020304" pitchFamily="18" charset="0"/>
                <a:cs typeface="Times New Roman" panose="02020603050405020304" pitchFamily="18" charset="0"/>
              </a:rPr>
              <a:t>Představení standardů: </a:t>
            </a:r>
          </a:p>
          <a:p>
            <a:pPr lvl="1"/>
            <a:r>
              <a:rPr lang="cs-CZ" sz="1000" b="1" dirty="0">
                <a:solidFill>
                  <a:srgbClr val="307871"/>
                </a:solidFill>
                <a:latin typeface="Times New Roman" panose="02020603050405020304" pitchFamily="18" charset="0"/>
                <a:cs typeface="Times New Roman" panose="02020603050405020304" pitchFamily="18" charset="0"/>
              </a:rPr>
              <a:t>Project Management Institute (PMI) PMBOK®</a:t>
            </a:r>
          </a:p>
          <a:p>
            <a:pPr lvl="1"/>
            <a:r>
              <a:rPr lang="cs-CZ" sz="1000" b="1" dirty="0">
                <a:solidFill>
                  <a:srgbClr val="307871"/>
                </a:solidFill>
                <a:latin typeface="Times New Roman" panose="02020603050405020304" pitchFamily="18" charset="0"/>
                <a:cs typeface="Times New Roman" panose="02020603050405020304" pitchFamily="18" charset="0"/>
              </a:rPr>
              <a:t>Project IN </a:t>
            </a:r>
            <a:r>
              <a:rPr lang="cs-CZ" sz="1000" b="1" dirty="0" err="1">
                <a:solidFill>
                  <a:srgbClr val="307871"/>
                </a:solidFill>
                <a:latin typeface="Times New Roman" panose="02020603050405020304" pitchFamily="18" charset="0"/>
                <a:cs typeface="Times New Roman" panose="02020603050405020304" pitchFamily="18" charset="0"/>
              </a:rPr>
              <a:t>Control</a:t>
            </a:r>
            <a:r>
              <a:rPr lang="cs-CZ" sz="1000" b="1" dirty="0">
                <a:solidFill>
                  <a:srgbClr val="307871"/>
                </a:solidFill>
                <a:latin typeface="Times New Roman" panose="02020603050405020304" pitchFamily="18" charset="0"/>
                <a:cs typeface="Times New Roman" panose="02020603050405020304" pitchFamily="18" charset="0"/>
              </a:rPr>
              <a:t> </a:t>
            </a:r>
            <a:r>
              <a:rPr lang="cs-CZ" sz="1000" b="1" dirty="0" err="1">
                <a:solidFill>
                  <a:srgbClr val="307871"/>
                </a:solidFill>
                <a:latin typeface="Times New Roman" panose="02020603050405020304" pitchFamily="18" charset="0"/>
                <a:cs typeface="Times New Roman" panose="02020603050405020304" pitchFamily="18" charset="0"/>
              </a:rPr>
              <a:t>Environment</a:t>
            </a:r>
            <a:r>
              <a:rPr lang="cs-CZ" sz="1000" b="1" dirty="0">
                <a:solidFill>
                  <a:srgbClr val="307871"/>
                </a:solidFill>
                <a:latin typeface="Times New Roman" panose="02020603050405020304" pitchFamily="18" charset="0"/>
                <a:cs typeface="Times New Roman" panose="02020603050405020304" pitchFamily="18" charset="0"/>
              </a:rPr>
              <a:t> PRINCE2</a:t>
            </a:r>
          </a:p>
          <a:p>
            <a:pPr lvl="1"/>
            <a:r>
              <a:rPr lang="cs-CZ" sz="1000" b="1" dirty="0">
                <a:solidFill>
                  <a:srgbClr val="307871"/>
                </a:solidFill>
                <a:latin typeface="Times New Roman" panose="02020603050405020304" pitchFamily="18" charset="0"/>
                <a:cs typeface="Times New Roman" panose="02020603050405020304" pitchFamily="18" charset="0"/>
              </a:rPr>
              <a:t>International Project Management Association (IPMA)</a:t>
            </a:r>
          </a:p>
          <a:p>
            <a:pPr lvl="1"/>
            <a:r>
              <a:rPr lang="cs-CZ" sz="1000" b="1" dirty="0">
                <a:solidFill>
                  <a:srgbClr val="307871"/>
                </a:solidFill>
                <a:latin typeface="Times New Roman" panose="02020603050405020304" pitchFamily="18" charset="0"/>
                <a:cs typeface="Times New Roman" panose="02020603050405020304" pitchFamily="18" charset="0"/>
              </a:rPr>
              <a:t>ČSN ISO 10 006 </a:t>
            </a:r>
          </a:p>
          <a:p>
            <a:pPr>
              <a:buFont typeface="+mj-lt"/>
              <a:buAutoNum type="arabicPeriod"/>
            </a:pPr>
            <a:endParaRPr lang="cs-CZ" sz="1400" b="1" dirty="0">
              <a:solidFill>
                <a:srgbClr val="307871"/>
              </a:solidFill>
              <a:latin typeface="Times New Roman" panose="02020603050405020304" pitchFamily="18" charset="0"/>
              <a:cs typeface="Times New Roman" panose="02020603050405020304" pitchFamily="18" charset="0"/>
            </a:endParaRPr>
          </a:p>
          <a:p>
            <a:pPr>
              <a:buFont typeface="+mj-lt"/>
              <a:buAutoNum type="arabicPeriod"/>
            </a:pPr>
            <a:r>
              <a:rPr lang="cs-CZ" sz="1400" b="1" dirty="0">
                <a:solidFill>
                  <a:srgbClr val="307871"/>
                </a:solidFill>
                <a:latin typeface="Times New Roman" panose="02020603050405020304" pitchFamily="18" charset="0"/>
                <a:cs typeface="Times New Roman" panose="02020603050405020304" pitchFamily="18" charset="0"/>
              </a:rPr>
              <a:t>Úrovně implementace projektového řízení</a:t>
            </a:r>
          </a:p>
          <a:p>
            <a:pPr>
              <a:buFont typeface="+mj-lt"/>
              <a:buAutoNum type="arabicPeriod"/>
            </a:pPr>
            <a:endParaRPr lang="cs-CZ" sz="1400" b="1" dirty="0">
              <a:solidFill>
                <a:srgbClr val="307871"/>
              </a:solidFill>
              <a:latin typeface="Times New Roman" panose="02020603050405020304" pitchFamily="18" charset="0"/>
              <a:cs typeface="Times New Roman" panose="02020603050405020304" pitchFamily="18" charset="0"/>
            </a:endParaRPr>
          </a:p>
          <a:p>
            <a:pPr>
              <a:buFont typeface="+mj-lt"/>
              <a:buAutoNum type="arabicPeriod"/>
            </a:pPr>
            <a:endParaRPr lang="cs-CZ" sz="1400" b="1" dirty="0">
              <a:solidFill>
                <a:srgbClr val="307871"/>
              </a:solidFill>
              <a:latin typeface="Times New Roman" panose="02020603050405020304" pitchFamily="18" charset="0"/>
              <a:cs typeface="Times New Roman" panose="02020603050405020304" pitchFamily="18" charset="0"/>
            </a:endParaRPr>
          </a:p>
          <a:p>
            <a:pPr>
              <a:buFont typeface="+mj-lt"/>
              <a:buAutoNum type="arabicPeriod"/>
            </a:pPr>
            <a:endParaRPr lang="cs-CZ" sz="1400" b="1" dirty="0">
              <a:solidFill>
                <a:srgbClr val="307871"/>
              </a:solidFill>
              <a:latin typeface="Times New Roman" panose="02020603050405020304" pitchFamily="18" charset="0"/>
              <a:cs typeface="Times New Roman" panose="02020603050405020304" pitchFamily="18" charset="0"/>
            </a:endParaRPr>
          </a:p>
          <a:p>
            <a:pPr>
              <a:buFont typeface="+mj-lt"/>
              <a:buAutoNum type="arabicPeriod"/>
            </a:pPr>
            <a:endParaRPr lang="cs-CZ" sz="1400" b="1" dirty="0">
              <a:solidFill>
                <a:srgbClr val="307871"/>
              </a:solidFill>
              <a:latin typeface="Times New Roman" panose="02020603050405020304" pitchFamily="18" charset="0"/>
              <a:cs typeface="Times New Roman" panose="02020603050405020304" pitchFamily="18" charset="0"/>
            </a:endParaRPr>
          </a:p>
          <a:p>
            <a:pPr marL="0" indent="0">
              <a:buNone/>
            </a:pPr>
            <a:endParaRPr lang="cs-CZ" sz="1400" b="1" dirty="0">
              <a:solidFill>
                <a:srgbClr val="307871"/>
              </a:solidFill>
              <a:latin typeface="Times New Roman" panose="02020603050405020304" pitchFamily="18" charset="0"/>
              <a:cs typeface="Times New Roman" panose="02020603050405020304" pitchFamily="18" charset="0"/>
            </a:endParaRPr>
          </a:p>
          <a:p>
            <a:pPr>
              <a:buFont typeface="+mj-lt"/>
              <a:buAutoNum type="arabicPeriod"/>
            </a:pPr>
            <a:endParaRPr lang="cs-CZ" sz="1400" b="1" dirty="0">
              <a:solidFill>
                <a:srgbClr val="307871"/>
              </a:solidFill>
              <a:latin typeface="Times New Roman" panose="02020603050405020304" pitchFamily="18" charset="0"/>
              <a:cs typeface="Times New Roman" panose="02020603050405020304" pitchFamily="18" charset="0"/>
            </a:endParaRPr>
          </a:p>
          <a:p>
            <a:pPr>
              <a:buFont typeface="+mj-lt"/>
              <a:buAutoNum type="arabicPeriod"/>
            </a:pPr>
            <a:endParaRPr lang="cs-CZ" sz="1400" b="1" dirty="0">
              <a:solidFill>
                <a:srgbClr val="307871"/>
              </a:solidFill>
              <a:latin typeface="Times New Roman" panose="02020603050405020304" pitchFamily="18" charset="0"/>
              <a:cs typeface="Times New Roman" panose="02020603050405020304" pitchFamily="18" charset="0"/>
            </a:endParaRPr>
          </a:p>
          <a:p>
            <a:pPr>
              <a:buFont typeface="+mj-lt"/>
              <a:buAutoNum type="arabicPeriod"/>
            </a:pPr>
            <a:endParaRPr lang="cs-CZ" sz="1400" b="1" dirty="0">
              <a:solidFill>
                <a:srgbClr val="307871"/>
              </a:solidFill>
              <a:latin typeface="Times New Roman" panose="02020603050405020304" pitchFamily="18" charset="0"/>
              <a:cs typeface="Times New Roman" panose="02020603050405020304" pitchFamily="18" charset="0"/>
            </a:endParaRPr>
          </a:p>
          <a:p>
            <a:pPr>
              <a:buFont typeface="+mj-lt"/>
              <a:buAutoNum type="arabicPeriod"/>
            </a:pPr>
            <a:endParaRPr lang="cs-CZ" sz="1400" b="1" dirty="0">
              <a:solidFill>
                <a:srgbClr val="307871"/>
              </a:solidFill>
              <a:latin typeface="Times New Roman" panose="02020603050405020304" pitchFamily="18" charset="0"/>
              <a:cs typeface="Times New Roman" panose="02020603050405020304" pitchFamily="18" charset="0"/>
            </a:endParaRPr>
          </a:p>
          <a:p>
            <a:endParaRPr lang="cs-CZ" sz="1400" b="1" dirty="0">
              <a:solidFill>
                <a:srgbClr val="307871"/>
              </a:solidFill>
              <a:latin typeface="Times New Roman" panose="02020603050405020304" pitchFamily="18" charset="0"/>
              <a:cs typeface="Times New Roman" panose="02020603050405020304" pitchFamily="18" charset="0"/>
            </a:endParaRPr>
          </a:p>
        </p:txBody>
      </p:sp>
      <p:sp>
        <p:nvSpPr>
          <p:cNvPr id="6" name="Nadpis 5"/>
          <p:cNvSpPr>
            <a:spLocks noGrp="1"/>
          </p:cNvSpPr>
          <p:nvPr>
            <p:ph type="title"/>
          </p:nvPr>
        </p:nvSpPr>
        <p:spPr>
          <a:xfrm>
            <a:off x="179512" y="195486"/>
            <a:ext cx="4464496" cy="507703"/>
          </a:xfrm>
        </p:spPr>
        <p:txBody>
          <a:bodyPr/>
          <a:lstStyle/>
          <a:p>
            <a:r>
              <a:rPr lang="cs-CZ"/>
              <a:t>Obsahové zaměření přednášky</a:t>
            </a:r>
            <a:endParaRPr lang="cs-CZ" dirty="0"/>
          </a:p>
        </p:txBody>
      </p:sp>
      <p:sp>
        <p:nvSpPr>
          <p:cNvPr id="12" name="Zástupný symbol pro obsah 2"/>
          <p:cNvSpPr txBox="1">
            <a:spLocks/>
          </p:cNvSpPr>
          <p:nvPr/>
        </p:nvSpPr>
        <p:spPr>
          <a:xfrm>
            <a:off x="2699792" y="4731990"/>
            <a:ext cx="3744416" cy="20692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endParaRPr lang="cs-CZ" sz="1400" dirty="0">
              <a:solidFill>
                <a:srgbClr val="307871"/>
              </a:solidFill>
              <a:latin typeface="Enriqueta" panose="02000000000000000000" pitchFamily="2" charset="0"/>
            </a:endParaRPr>
          </a:p>
        </p:txBody>
      </p:sp>
    </p:spTree>
    <p:extLst>
      <p:ext uri="{BB962C8B-B14F-4D97-AF65-F5344CB8AC3E}">
        <p14:creationId xmlns:p14="http://schemas.microsoft.com/office/powerpoint/2010/main" val="2997543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animEffect transition="in" filter="fade">
                                      <p:cBhvr>
                                        <p:cTn id="15" dur="500"/>
                                        <p:tgtEl>
                                          <p:spTgt spid="3">
                                            <p:txEl>
                                              <p:pRg st="4" end="4"/>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5" end="5"/>
                                            </p:txEl>
                                          </p:spTgt>
                                        </p:tgtEl>
                                        <p:attrNameLst>
                                          <p:attrName>style.visibility</p:attrName>
                                        </p:attrNameLst>
                                      </p:cBhvr>
                                      <p:to>
                                        <p:strVal val="visible"/>
                                      </p:to>
                                    </p:set>
                                    <p:animEffect transition="in" filter="fade">
                                      <p:cBhvr>
                                        <p:cTn id="18" dur="500"/>
                                        <p:tgtEl>
                                          <p:spTgt spid="3">
                                            <p:txEl>
                                              <p:pRg st="5" end="5"/>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animEffect transition="in" filter="fade">
                                      <p:cBhvr>
                                        <p:cTn id="21" dur="500"/>
                                        <p:tgtEl>
                                          <p:spTgt spid="3">
                                            <p:txEl>
                                              <p:pRg st="6" end="6"/>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3">
                                            <p:txEl>
                                              <p:pRg st="7" end="7"/>
                                            </p:txEl>
                                          </p:spTgt>
                                        </p:tgtEl>
                                        <p:attrNameLst>
                                          <p:attrName>style.visibility</p:attrName>
                                        </p:attrNameLst>
                                      </p:cBhvr>
                                      <p:to>
                                        <p:strVal val="visible"/>
                                      </p:to>
                                    </p:set>
                                    <p:animEffect transition="in" filter="fade">
                                      <p:cBhvr>
                                        <p:cTn id="24" dur="500"/>
                                        <p:tgtEl>
                                          <p:spTgt spid="3">
                                            <p:txEl>
                                              <p:pRg st="7" end="7"/>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animEffect transition="in" filter="fade">
                                      <p:cBhvr>
                                        <p:cTn id="29"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251520" y="267494"/>
            <a:ext cx="3456384" cy="4608512"/>
          </a:xfrm>
          <a:prstGeom prst="rect">
            <a:avLst/>
          </a:prstGeom>
          <a:solidFill>
            <a:srgbClr val="3078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b="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sp>
        <p:nvSpPr>
          <p:cNvPr id="4" name="Zástupný symbol pro obsah 2"/>
          <p:cNvSpPr txBox="1">
            <a:spLocks/>
          </p:cNvSpPr>
          <p:nvPr/>
        </p:nvSpPr>
        <p:spPr>
          <a:xfrm>
            <a:off x="395536" y="2355726"/>
            <a:ext cx="3175756" cy="2232247"/>
          </a:xfrm>
          <a:prstGeom prst="rect">
            <a:avLst/>
          </a:prstGeom>
        </p:spPr>
        <p:txBody>
          <a:bodyPr vert="horz" lIns="91440" tIns="45720" rIns="91440" bIns="45720" numCol="1"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endParaRPr lang="cs-CZ" sz="1200" b="1" dirty="0">
              <a:solidFill>
                <a:schemeClr val="bg1"/>
              </a:solidFill>
              <a:latin typeface="Times New Roman" panose="02020603050405020304" pitchFamily="18" charset="0"/>
              <a:cs typeface="Times New Roman" panose="02020603050405020304" pitchFamily="18" charset="0"/>
            </a:endParaRPr>
          </a:p>
          <a:p>
            <a:pPr marL="0" indent="0">
              <a:buNone/>
            </a:pPr>
            <a:r>
              <a:rPr lang="cs-CZ" sz="1200" b="1" dirty="0">
                <a:solidFill>
                  <a:schemeClr val="bg1"/>
                </a:solidFill>
                <a:latin typeface="Times New Roman" panose="02020603050405020304" pitchFamily="18" charset="0"/>
                <a:cs typeface="Times New Roman" panose="02020603050405020304" pitchFamily="18" charset="0"/>
              </a:rPr>
              <a:t>Procesní pojetí, které vzniklo na základě zadání Office of </a:t>
            </a:r>
            <a:r>
              <a:rPr lang="cs-CZ" sz="1200" b="1" dirty="0" err="1">
                <a:solidFill>
                  <a:schemeClr val="bg1"/>
                </a:solidFill>
                <a:latin typeface="Times New Roman" panose="02020603050405020304" pitchFamily="18" charset="0"/>
                <a:cs typeface="Times New Roman" panose="02020603050405020304" pitchFamily="18" charset="0"/>
              </a:rPr>
              <a:t>Government</a:t>
            </a:r>
            <a:r>
              <a:rPr lang="cs-CZ" sz="1200" b="1" dirty="0">
                <a:solidFill>
                  <a:schemeClr val="bg1"/>
                </a:solidFill>
                <a:latin typeface="Times New Roman" panose="02020603050405020304" pitchFamily="18" charset="0"/>
                <a:cs typeface="Times New Roman" panose="02020603050405020304" pitchFamily="18" charset="0"/>
              </a:rPr>
              <a:t> </a:t>
            </a:r>
            <a:r>
              <a:rPr lang="cs-CZ" sz="1200" b="1" dirty="0" err="1">
                <a:solidFill>
                  <a:schemeClr val="bg1"/>
                </a:solidFill>
                <a:latin typeface="Times New Roman" panose="02020603050405020304" pitchFamily="18" charset="0"/>
                <a:cs typeface="Times New Roman" panose="02020603050405020304" pitchFamily="18" charset="0"/>
              </a:rPr>
              <a:t>Commerce</a:t>
            </a:r>
            <a:r>
              <a:rPr lang="cs-CZ" sz="1200" b="1" dirty="0">
                <a:solidFill>
                  <a:schemeClr val="bg1"/>
                </a:solidFill>
                <a:latin typeface="Times New Roman" panose="02020603050405020304" pitchFamily="18" charset="0"/>
                <a:cs typeface="Times New Roman" panose="02020603050405020304" pitchFamily="18" charset="0"/>
              </a:rPr>
              <a:t> (GB) - nutnost pro státní zakázky – rychlost v používání a následné rozšíření do „obecné“ uplatnitelnosti.</a:t>
            </a:r>
          </a:p>
          <a:p>
            <a:pPr marL="0" indent="0">
              <a:buNone/>
            </a:pPr>
            <a:endParaRPr lang="cs-CZ" sz="1200" b="1" dirty="0">
              <a:solidFill>
                <a:schemeClr val="bg1"/>
              </a:solidFill>
              <a:latin typeface="Times New Roman" panose="02020603050405020304" pitchFamily="18" charset="0"/>
              <a:cs typeface="Times New Roman" panose="02020603050405020304" pitchFamily="18" charset="0"/>
            </a:endParaRPr>
          </a:p>
          <a:p>
            <a:pPr marL="0" indent="0">
              <a:buNone/>
            </a:pPr>
            <a:endParaRPr lang="cs-CZ" sz="1200" b="1" dirty="0">
              <a:solidFill>
                <a:schemeClr val="bg1"/>
              </a:solidFill>
              <a:latin typeface="Times New Roman" panose="02020603050405020304" pitchFamily="18" charset="0"/>
              <a:cs typeface="Times New Roman" panose="02020603050405020304" pitchFamily="18" charset="0"/>
            </a:endParaRPr>
          </a:p>
        </p:txBody>
      </p:sp>
      <p:sp>
        <p:nvSpPr>
          <p:cNvPr id="5" name="Zástupný symbol pro obsah 2"/>
          <p:cNvSpPr txBox="1">
            <a:spLocks/>
          </p:cNvSpPr>
          <p:nvPr/>
        </p:nvSpPr>
        <p:spPr>
          <a:xfrm>
            <a:off x="4067944" y="972651"/>
            <a:ext cx="3888052" cy="375933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endParaRPr lang="cs-CZ" sz="1400">
              <a:solidFill>
                <a:srgbClr val="002060"/>
              </a:solidFill>
              <a:latin typeface="Times New Roman" panose="02020603050405020304" pitchFamily="18" charset="0"/>
              <a:cs typeface="Times New Roman" panose="02020603050405020304" pitchFamily="18" charset="0"/>
            </a:endParaRPr>
          </a:p>
        </p:txBody>
      </p:sp>
      <p:sp>
        <p:nvSpPr>
          <p:cNvPr id="6" name="Nadpis 1"/>
          <p:cNvSpPr txBox="1">
            <a:spLocks/>
          </p:cNvSpPr>
          <p:nvPr/>
        </p:nvSpPr>
        <p:spPr>
          <a:xfrm>
            <a:off x="388132" y="411510"/>
            <a:ext cx="3183160" cy="1656184"/>
          </a:xfrm>
          <a:prstGeom prst="rect">
            <a:avLst/>
          </a:prstGeom>
        </p:spPr>
        <p:txBody>
          <a:bodyPr vert="horz" lIns="91440" tIns="45720" rIns="91440" bIns="45720" rtlCol="0" anchor="t">
            <a:normAutofit fontScale="92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400" b="1" dirty="0">
                <a:solidFill>
                  <a:schemeClr val="bg1"/>
                </a:solidFill>
                <a:latin typeface="Times New Roman" panose="02020603050405020304" pitchFamily="18" charset="0"/>
                <a:cs typeface="Times New Roman" panose="02020603050405020304" pitchFamily="18" charset="0"/>
              </a:rPr>
              <a:t>PRINCE 2 </a:t>
            </a:r>
            <a:endParaRPr lang="cs-CZ" sz="2400" b="1" dirty="0">
              <a:solidFill>
                <a:schemeClr val="bg1"/>
              </a:solidFill>
              <a:latin typeface="Times New Roman" panose="02020603050405020304" pitchFamily="18" charset="0"/>
              <a:cs typeface="Times New Roman" panose="02020603050405020304" pitchFamily="18" charset="0"/>
            </a:endParaRPr>
          </a:p>
          <a:p>
            <a:pPr algn="l"/>
            <a:endParaRPr lang="cs-CZ" sz="2400" b="1" dirty="0">
              <a:solidFill>
                <a:schemeClr val="bg1"/>
              </a:solidFill>
              <a:latin typeface="Times New Roman" panose="02020603050405020304" pitchFamily="18" charset="0"/>
              <a:cs typeface="Times New Roman" panose="02020603050405020304" pitchFamily="18" charset="0"/>
            </a:endParaRPr>
          </a:p>
          <a:p>
            <a:pPr algn="l"/>
            <a:r>
              <a:rPr lang="en-US" sz="2400" b="1" dirty="0">
                <a:solidFill>
                  <a:schemeClr val="bg1"/>
                </a:solidFill>
                <a:latin typeface="Times New Roman" panose="02020603050405020304" pitchFamily="18" charset="0"/>
                <a:cs typeface="Times New Roman" panose="02020603050405020304" pitchFamily="18" charset="0"/>
              </a:rPr>
              <a:t>(Projects IN Controlled Environments) </a:t>
            </a:r>
            <a:endParaRPr lang="cs-CZ" sz="2400" b="1" dirty="0">
              <a:solidFill>
                <a:schemeClr val="bg1"/>
              </a:solidFill>
              <a:latin typeface="Times New Roman" panose="02020603050405020304" pitchFamily="18" charset="0"/>
              <a:cs typeface="Times New Roman" panose="02020603050405020304" pitchFamily="18" charset="0"/>
            </a:endParaRPr>
          </a:p>
          <a:p>
            <a:pPr algn="l"/>
            <a:endParaRPr lang="cs-CZ" sz="2400" b="1" dirty="0">
              <a:solidFill>
                <a:schemeClr val="bg1"/>
              </a:solidFill>
              <a:latin typeface="Times New Roman" panose="02020603050405020304" pitchFamily="18" charset="0"/>
              <a:cs typeface="Times New Roman" panose="02020603050405020304" pitchFamily="18" charset="0"/>
            </a:endParaRPr>
          </a:p>
          <a:p>
            <a:pPr algn="l"/>
            <a:endParaRPr lang="cs-CZ" sz="2400" b="1" dirty="0">
              <a:solidFill>
                <a:schemeClr val="bg1"/>
              </a:solidFill>
              <a:latin typeface="Times New Roman" panose="02020603050405020304" pitchFamily="18" charset="0"/>
              <a:cs typeface="Times New Roman" panose="02020603050405020304" pitchFamily="18" charset="0"/>
            </a:endParaRPr>
          </a:p>
        </p:txBody>
      </p:sp>
      <p:pic>
        <p:nvPicPr>
          <p:cNvPr id="7" name="Obrázek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56376" y="226939"/>
            <a:ext cx="956040" cy="745712"/>
          </a:xfrm>
          <a:prstGeom prst="rect">
            <a:avLst/>
          </a:prstGeom>
        </p:spPr>
      </p:pic>
      <p:sp>
        <p:nvSpPr>
          <p:cNvPr id="3" name="Obdélník 2">
            <a:extLst>
              <a:ext uri="{FF2B5EF4-FFF2-40B4-BE49-F238E27FC236}">
                <a16:creationId xmlns:a16="http://schemas.microsoft.com/office/drawing/2014/main" id="{21FD408D-6B00-4EBD-B678-A7DCC7AA3A4A}"/>
              </a:ext>
            </a:extLst>
          </p:cNvPr>
          <p:cNvSpPr/>
          <p:nvPr/>
        </p:nvSpPr>
        <p:spPr>
          <a:xfrm>
            <a:off x="3844516" y="599795"/>
            <a:ext cx="3888052" cy="3539430"/>
          </a:xfrm>
          <a:prstGeom prst="rect">
            <a:avLst/>
          </a:prstGeom>
        </p:spPr>
        <p:txBody>
          <a:bodyPr wrap="square">
            <a:spAutoFit/>
          </a:bodyPr>
          <a:lstStyle/>
          <a:p>
            <a:pPr marL="285750" indent="-285750">
              <a:buFont typeface="Arial" panose="020B0604020202020204" pitchFamily="34" charset="0"/>
              <a:buChar char="•"/>
            </a:pPr>
            <a:r>
              <a:rPr lang="cs-CZ" sz="1400" dirty="0">
                <a:solidFill>
                  <a:srgbClr val="002060"/>
                </a:solidFill>
                <a:latin typeface="Times New Roman" panose="02020603050405020304" pitchFamily="18" charset="0"/>
                <a:cs typeface="Times New Roman" panose="02020603050405020304" pitchFamily="18" charset="0"/>
              </a:rPr>
              <a:t>PRINCE2 (</a:t>
            </a:r>
            <a:r>
              <a:rPr lang="cs-CZ" sz="1400" dirty="0" err="1">
                <a:solidFill>
                  <a:srgbClr val="002060"/>
                </a:solidFill>
                <a:latin typeface="Times New Roman" panose="02020603050405020304" pitchFamily="18" charset="0"/>
                <a:cs typeface="Times New Roman" panose="02020603050405020304" pitchFamily="18" charset="0"/>
              </a:rPr>
              <a:t>PRoject</a:t>
            </a:r>
            <a:r>
              <a:rPr lang="cs-CZ" sz="1400" dirty="0">
                <a:solidFill>
                  <a:srgbClr val="002060"/>
                </a:solidFill>
                <a:latin typeface="Times New Roman" panose="02020603050405020304" pitchFamily="18" charset="0"/>
                <a:cs typeface="Times New Roman" panose="02020603050405020304" pitchFamily="18" charset="0"/>
              </a:rPr>
              <a:t> IN </a:t>
            </a:r>
            <a:r>
              <a:rPr lang="cs-CZ" sz="1400" dirty="0" err="1">
                <a:solidFill>
                  <a:srgbClr val="002060"/>
                </a:solidFill>
                <a:latin typeface="Times New Roman" panose="02020603050405020304" pitchFamily="18" charset="0"/>
                <a:cs typeface="Times New Roman" panose="02020603050405020304" pitchFamily="18" charset="0"/>
              </a:rPr>
              <a:t>Control</a:t>
            </a:r>
            <a:r>
              <a:rPr lang="cs-CZ" sz="1400" dirty="0">
                <a:solidFill>
                  <a:srgbClr val="002060"/>
                </a:solidFill>
                <a:latin typeface="Times New Roman" panose="02020603050405020304" pitchFamily="18" charset="0"/>
                <a:cs typeface="Times New Roman" panose="02020603050405020304" pitchFamily="18" charset="0"/>
              </a:rPr>
              <a:t> </a:t>
            </a:r>
            <a:r>
              <a:rPr lang="cs-CZ" sz="1400" dirty="0" err="1">
                <a:solidFill>
                  <a:srgbClr val="002060"/>
                </a:solidFill>
                <a:latin typeface="Times New Roman" panose="02020603050405020304" pitchFamily="18" charset="0"/>
                <a:cs typeface="Times New Roman" panose="02020603050405020304" pitchFamily="18" charset="0"/>
              </a:rPr>
              <a:t>Enviroment</a:t>
            </a:r>
            <a:r>
              <a:rPr lang="cs-CZ" sz="1400" dirty="0">
                <a:solidFill>
                  <a:srgbClr val="002060"/>
                </a:solidFill>
                <a:latin typeface="Times New Roman" panose="02020603050405020304" pitchFamily="18" charset="0"/>
                <a:cs typeface="Times New Roman" panose="02020603050405020304" pitchFamily="18" charset="0"/>
              </a:rPr>
              <a:t>) je nejrozšířenější metodika pro řízení projektů. </a:t>
            </a:r>
          </a:p>
          <a:p>
            <a:pPr marL="285750" indent="-285750">
              <a:buFont typeface="Arial" panose="020B0604020202020204" pitchFamily="34" charset="0"/>
              <a:buChar char="•"/>
            </a:pPr>
            <a:endParaRPr lang="cs-CZ" sz="1400" dirty="0">
              <a:solidFill>
                <a:srgbClr val="002060"/>
              </a:solidFill>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cs-CZ" sz="1400" dirty="0">
                <a:solidFill>
                  <a:srgbClr val="002060"/>
                </a:solidFill>
                <a:latin typeface="Times New Roman" panose="02020603050405020304" pitchFamily="18" charset="0"/>
                <a:cs typeface="Times New Roman" panose="02020603050405020304" pitchFamily="18" charset="0"/>
              </a:rPr>
              <a:t>Díky flexibilitě a univerzálnosti se využívá napříč obory pro řízení velkých i malých projektů. </a:t>
            </a:r>
          </a:p>
          <a:p>
            <a:pPr marL="285750" indent="-285750">
              <a:buFont typeface="Arial" panose="020B0604020202020204" pitchFamily="34" charset="0"/>
              <a:buChar char="•"/>
            </a:pPr>
            <a:endParaRPr lang="cs-CZ" sz="1400" dirty="0">
              <a:solidFill>
                <a:srgbClr val="002060"/>
              </a:solidFill>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cs-CZ" sz="1400" dirty="0">
                <a:solidFill>
                  <a:srgbClr val="002060"/>
                </a:solidFill>
                <a:latin typeface="Times New Roman" panose="02020603050405020304" pitchFamily="18" charset="0"/>
                <a:cs typeface="Times New Roman" panose="02020603050405020304" pitchFamily="18" charset="0"/>
              </a:rPr>
              <a:t>Certifikace PRINCE2 se stala globálním standardem nejenom na pozicích projektového manažera.</a:t>
            </a:r>
          </a:p>
          <a:p>
            <a:pPr marL="285750" indent="-285750">
              <a:buFont typeface="Arial" panose="020B0604020202020204" pitchFamily="34" charset="0"/>
              <a:buChar char="•"/>
            </a:pPr>
            <a:endParaRPr lang="cs-CZ" sz="1400" dirty="0">
              <a:solidFill>
                <a:srgbClr val="002060"/>
              </a:solidFill>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cs-CZ" sz="1400" dirty="0">
                <a:solidFill>
                  <a:srgbClr val="002060"/>
                </a:solidFill>
                <a:latin typeface="Times New Roman" panose="02020603050405020304" pitchFamily="18" charset="0"/>
                <a:cs typeface="Times New Roman" panose="02020603050405020304" pitchFamily="18" charset="0"/>
              </a:rPr>
              <a:t>Jedná o metodiku obecnou, kterou lze užít na jakýkoliv projekt bez ohledu na rozsah, typ, organizaci, místo a kulturu.</a:t>
            </a:r>
          </a:p>
          <a:p>
            <a:pPr marL="285750" indent="-285750">
              <a:buFont typeface="Arial" panose="020B0604020202020204" pitchFamily="34" charset="0"/>
              <a:buChar char="•"/>
            </a:pPr>
            <a:endParaRPr lang="cs-CZ" sz="1400" dirty="0">
              <a:solidFill>
                <a:srgbClr val="002060"/>
              </a:solidFill>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endParaRPr lang="cs-CZ" sz="1400"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01582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251520" y="267494"/>
            <a:ext cx="3456384" cy="4608512"/>
          </a:xfrm>
          <a:prstGeom prst="rect">
            <a:avLst/>
          </a:prstGeom>
          <a:solidFill>
            <a:srgbClr val="3078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b="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sp>
        <p:nvSpPr>
          <p:cNvPr id="4" name="Zástupný symbol pro obsah 2"/>
          <p:cNvSpPr txBox="1">
            <a:spLocks/>
          </p:cNvSpPr>
          <p:nvPr/>
        </p:nvSpPr>
        <p:spPr>
          <a:xfrm>
            <a:off x="395536" y="2355726"/>
            <a:ext cx="3175756" cy="2232247"/>
          </a:xfrm>
          <a:prstGeom prst="rect">
            <a:avLst/>
          </a:prstGeom>
        </p:spPr>
        <p:txBody>
          <a:bodyPr vert="horz" lIns="91440" tIns="45720" rIns="91440" bIns="45720" numCol="1"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endParaRPr lang="cs-CZ" sz="1200" b="1" dirty="0">
              <a:solidFill>
                <a:schemeClr val="bg1"/>
              </a:solidFill>
              <a:latin typeface="Times New Roman" panose="02020603050405020304" pitchFamily="18" charset="0"/>
              <a:cs typeface="Times New Roman" panose="02020603050405020304" pitchFamily="18" charset="0"/>
            </a:endParaRPr>
          </a:p>
          <a:p>
            <a:pPr marL="0" indent="0">
              <a:buNone/>
            </a:pPr>
            <a:r>
              <a:rPr lang="cs-CZ" sz="1200" b="1" dirty="0">
                <a:solidFill>
                  <a:schemeClr val="bg1"/>
                </a:solidFill>
                <a:latin typeface="Times New Roman" panose="02020603050405020304" pitchFamily="18" charset="0"/>
                <a:cs typeface="Times New Roman" panose="02020603050405020304" pitchFamily="18" charset="0"/>
              </a:rPr>
              <a:t>Procesní pojetí, které vzniklo na základě zadání Office of </a:t>
            </a:r>
            <a:r>
              <a:rPr lang="cs-CZ" sz="1200" b="1" dirty="0" err="1">
                <a:solidFill>
                  <a:schemeClr val="bg1"/>
                </a:solidFill>
                <a:latin typeface="Times New Roman" panose="02020603050405020304" pitchFamily="18" charset="0"/>
                <a:cs typeface="Times New Roman" panose="02020603050405020304" pitchFamily="18" charset="0"/>
              </a:rPr>
              <a:t>Government</a:t>
            </a:r>
            <a:r>
              <a:rPr lang="cs-CZ" sz="1200" b="1" dirty="0">
                <a:solidFill>
                  <a:schemeClr val="bg1"/>
                </a:solidFill>
                <a:latin typeface="Times New Roman" panose="02020603050405020304" pitchFamily="18" charset="0"/>
                <a:cs typeface="Times New Roman" panose="02020603050405020304" pitchFamily="18" charset="0"/>
              </a:rPr>
              <a:t> </a:t>
            </a:r>
            <a:r>
              <a:rPr lang="cs-CZ" sz="1200" b="1" dirty="0" err="1">
                <a:solidFill>
                  <a:schemeClr val="bg1"/>
                </a:solidFill>
                <a:latin typeface="Times New Roman" panose="02020603050405020304" pitchFamily="18" charset="0"/>
                <a:cs typeface="Times New Roman" panose="02020603050405020304" pitchFamily="18" charset="0"/>
              </a:rPr>
              <a:t>Commerce</a:t>
            </a:r>
            <a:r>
              <a:rPr lang="cs-CZ" sz="1200" b="1" dirty="0">
                <a:solidFill>
                  <a:schemeClr val="bg1"/>
                </a:solidFill>
                <a:latin typeface="Times New Roman" panose="02020603050405020304" pitchFamily="18" charset="0"/>
                <a:cs typeface="Times New Roman" panose="02020603050405020304" pitchFamily="18" charset="0"/>
              </a:rPr>
              <a:t> (GB) - nutnost pro státní zakázky – rychlost v používání a následné rozšíření do „obecné“ uplatnitelnosti.</a:t>
            </a:r>
          </a:p>
          <a:p>
            <a:pPr marL="0" indent="0">
              <a:buNone/>
            </a:pPr>
            <a:endParaRPr lang="cs-CZ" sz="1200" b="1" dirty="0">
              <a:solidFill>
                <a:schemeClr val="bg1"/>
              </a:solidFill>
              <a:latin typeface="Times New Roman" panose="02020603050405020304" pitchFamily="18" charset="0"/>
              <a:cs typeface="Times New Roman" panose="02020603050405020304" pitchFamily="18" charset="0"/>
            </a:endParaRPr>
          </a:p>
          <a:p>
            <a:pPr marL="0" indent="0">
              <a:buNone/>
            </a:pPr>
            <a:endParaRPr lang="cs-CZ" sz="1200" b="1" dirty="0">
              <a:solidFill>
                <a:schemeClr val="bg1"/>
              </a:solidFill>
              <a:latin typeface="Times New Roman" panose="02020603050405020304" pitchFamily="18" charset="0"/>
              <a:cs typeface="Times New Roman" panose="02020603050405020304" pitchFamily="18" charset="0"/>
            </a:endParaRPr>
          </a:p>
        </p:txBody>
      </p:sp>
      <p:sp>
        <p:nvSpPr>
          <p:cNvPr id="5" name="Zástupný symbol pro obsah 2"/>
          <p:cNvSpPr txBox="1">
            <a:spLocks/>
          </p:cNvSpPr>
          <p:nvPr/>
        </p:nvSpPr>
        <p:spPr>
          <a:xfrm>
            <a:off x="4067944" y="972651"/>
            <a:ext cx="3888052" cy="375933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endParaRPr lang="cs-CZ" sz="1400">
              <a:solidFill>
                <a:srgbClr val="002060"/>
              </a:solidFill>
              <a:latin typeface="Times New Roman" panose="02020603050405020304" pitchFamily="18" charset="0"/>
              <a:cs typeface="Times New Roman" panose="02020603050405020304" pitchFamily="18" charset="0"/>
            </a:endParaRPr>
          </a:p>
        </p:txBody>
      </p:sp>
      <p:sp>
        <p:nvSpPr>
          <p:cNvPr id="6" name="Nadpis 1"/>
          <p:cNvSpPr txBox="1">
            <a:spLocks/>
          </p:cNvSpPr>
          <p:nvPr/>
        </p:nvSpPr>
        <p:spPr>
          <a:xfrm>
            <a:off x="388132" y="411510"/>
            <a:ext cx="3183160" cy="1656184"/>
          </a:xfrm>
          <a:prstGeom prst="rect">
            <a:avLst/>
          </a:prstGeom>
        </p:spPr>
        <p:txBody>
          <a:bodyPr vert="horz" lIns="91440" tIns="45720" rIns="91440" bIns="45720" rtlCol="0" anchor="t">
            <a:normAutofit fontScale="92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400" b="1" dirty="0">
                <a:solidFill>
                  <a:schemeClr val="bg1"/>
                </a:solidFill>
                <a:latin typeface="Times New Roman" panose="02020603050405020304" pitchFamily="18" charset="0"/>
                <a:cs typeface="Times New Roman" panose="02020603050405020304" pitchFamily="18" charset="0"/>
              </a:rPr>
              <a:t>PRINCE 2 </a:t>
            </a:r>
            <a:endParaRPr lang="cs-CZ" sz="2400" b="1" dirty="0">
              <a:solidFill>
                <a:schemeClr val="bg1"/>
              </a:solidFill>
              <a:latin typeface="Times New Roman" panose="02020603050405020304" pitchFamily="18" charset="0"/>
              <a:cs typeface="Times New Roman" panose="02020603050405020304" pitchFamily="18" charset="0"/>
            </a:endParaRPr>
          </a:p>
          <a:p>
            <a:pPr algn="l"/>
            <a:endParaRPr lang="cs-CZ" sz="2400" b="1" dirty="0">
              <a:solidFill>
                <a:schemeClr val="bg1"/>
              </a:solidFill>
              <a:latin typeface="Times New Roman" panose="02020603050405020304" pitchFamily="18" charset="0"/>
              <a:cs typeface="Times New Roman" panose="02020603050405020304" pitchFamily="18" charset="0"/>
            </a:endParaRPr>
          </a:p>
          <a:p>
            <a:pPr algn="l"/>
            <a:r>
              <a:rPr lang="en-US" sz="2400" b="1" dirty="0">
                <a:solidFill>
                  <a:schemeClr val="bg1"/>
                </a:solidFill>
                <a:latin typeface="Times New Roman" panose="02020603050405020304" pitchFamily="18" charset="0"/>
                <a:cs typeface="Times New Roman" panose="02020603050405020304" pitchFamily="18" charset="0"/>
              </a:rPr>
              <a:t>(Projects IN Controlled Environments) </a:t>
            </a:r>
            <a:endParaRPr lang="cs-CZ" sz="2400" b="1" dirty="0">
              <a:solidFill>
                <a:schemeClr val="bg1"/>
              </a:solidFill>
              <a:latin typeface="Times New Roman" panose="02020603050405020304" pitchFamily="18" charset="0"/>
              <a:cs typeface="Times New Roman" panose="02020603050405020304" pitchFamily="18" charset="0"/>
            </a:endParaRPr>
          </a:p>
          <a:p>
            <a:pPr algn="l"/>
            <a:endParaRPr lang="cs-CZ" sz="2400" b="1" dirty="0">
              <a:solidFill>
                <a:schemeClr val="bg1"/>
              </a:solidFill>
              <a:latin typeface="Times New Roman" panose="02020603050405020304" pitchFamily="18" charset="0"/>
              <a:cs typeface="Times New Roman" panose="02020603050405020304" pitchFamily="18" charset="0"/>
            </a:endParaRPr>
          </a:p>
          <a:p>
            <a:pPr algn="l"/>
            <a:endParaRPr lang="cs-CZ" sz="2400" b="1" dirty="0">
              <a:solidFill>
                <a:schemeClr val="bg1"/>
              </a:solidFill>
              <a:latin typeface="Times New Roman" panose="02020603050405020304" pitchFamily="18" charset="0"/>
              <a:cs typeface="Times New Roman" panose="02020603050405020304" pitchFamily="18" charset="0"/>
            </a:endParaRPr>
          </a:p>
        </p:txBody>
      </p:sp>
      <p:pic>
        <p:nvPicPr>
          <p:cNvPr id="7" name="Obrázek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56376" y="226939"/>
            <a:ext cx="956040" cy="745712"/>
          </a:xfrm>
          <a:prstGeom prst="rect">
            <a:avLst/>
          </a:prstGeom>
        </p:spPr>
      </p:pic>
      <p:sp>
        <p:nvSpPr>
          <p:cNvPr id="3" name="Obdélník 2">
            <a:extLst>
              <a:ext uri="{FF2B5EF4-FFF2-40B4-BE49-F238E27FC236}">
                <a16:creationId xmlns:a16="http://schemas.microsoft.com/office/drawing/2014/main" id="{21FD408D-6B00-4EBD-B678-A7DCC7AA3A4A}"/>
              </a:ext>
            </a:extLst>
          </p:cNvPr>
          <p:cNvSpPr/>
          <p:nvPr/>
        </p:nvSpPr>
        <p:spPr>
          <a:xfrm>
            <a:off x="3844516" y="599795"/>
            <a:ext cx="3888052" cy="4401205"/>
          </a:xfrm>
          <a:prstGeom prst="rect">
            <a:avLst/>
          </a:prstGeom>
        </p:spPr>
        <p:txBody>
          <a:bodyPr wrap="square">
            <a:spAutoFit/>
          </a:bodyPr>
          <a:lstStyle/>
          <a:p>
            <a:endParaRPr lang="cs-CZ" sz="1400" dirty="0">
              <a:solidFill>
                <a:srgbClr val="002060"/>
              </a:solidFill>
              <a:latin typeface="Times New Roman" panose="02020603050405020304" pitchFamily="18" charset="0"/>
              <a:cs typeface="Times New Roman" panose="02020603050405020304" pitchFamily="18" charset="0"/>
            </a:endParaRPr>
          </a:p>
          <a:p>
            <a:endParaRPr lang="cs-CZ" sz="1400" dirty="0">
              <a:solidFill>
                <a:srgbClr val="002060"/>
              </a:solidFill>
              <a:latin typeface="Times New Roman" panose="02020603050405020304" pitchFamily="18" charset="0"/>
              <a:cs typeface="Times New Roman" panose="02020603050405020304" pitchFamily="18" charset="0"/>
            </a:endParaRPr>
          </a:p>
          <a:p>
            <a:r>
              <a:rPr lang="cs-CZ" sz="1400" dirty="0">
                <a:solidFill>
                  <a:srgbClr val="002060"/>
                </a:solidFill>
                <a:latin typeface="Times New Roman" panose="02020603050405020304" pitchFamily="18" charset="0"/>
                <a:cs typeface="Times New Roman" panose="02020603050405020304" pitchFamily="18" charset="0"/>
              </a:rPr>
              <a:t>Jedním z nejrozšířenějších standardů na světě </a:t>
            </a:r>
            <a:br>
              <a:rPr lang="cs-CZ" sz="1400" dirty="0">
                <a:solidFill>
                  <a:srgbClr val="002060"/>
                </a:solidFill>
                <a:latin typeface="Times New Roman" panose="02020603050405020304" pitchFamily="18" charset="0"/>
                <a:cs typeface="Times New Roman" panose="02020603050405020304" pitchFamily="18" charset="0"/>
              </a:rPr>
            </a:br>
            <a:r>
              <a:rPr lang="cs-CZ" sz="1400" dirty="0">
                <a:solidFill>
                  <a:srgbClr val="002060"/>
                </a:solidFill>
                <a:latin typeface="Times New Roman" panose="02020603050405020304" pitchFamily="18" charset="0"/>
                <a:cs typeface="Times New Roman" panose="02020603050405020304" pitchFamily="18" charset="0"/>
              </a:rPr>
              <a:t>(cca více než 250 000 držitelů certifikace).</a:t>
            </a:r>
          </a:p>
          <a:p>
            <a:pPr marL="285750" indent="-285750">
              <a:buFont typeface="Arial" panose="020B0604020202020204" pitchFamily="34" charset="0"/>
              <a:buChar char="•"/>
            </a:pPr>
            <a:endParaRPr lang="cs-CZ" sz="1400" dirty="0">
              <a:solidFill>
                <a:srgbClr val="002060"/>
              </a:solidFill>
              <a:latin typeface="Times New Roman" panose="02020603050405020304" pitchFamily="18" charset="0"/>
              <a:cs typeface="Times New Roman" panose="02020603050405020304" pitchFamily="18" charset="0"/>
            </a:endParaRPr>
          </a:p>
          <a:p>
            <a:endParaRPr lang="cs-CZ" sz="1400" dirty="0">
              <a:solidFill>
                <a:srgbClr val="002060"/>
              </a:solidFill>
              <a:latin typeface="Times New Roman" panose="02020603050405020304" pitchFamily="18" charset="0"/>
              <a:cs typeface="Times New Roman" panose="02020603050405020304" pitchFamily="18" charset="0"/>
            </a:endParaRPr>
          </a:p>
          <a:p>
            <a:endParaRPr lang="cs-CZ" sz="1400" dirty="0">
              <a:solidFill>
                <a:srgbClr val="002060"/>
              </a:solidFill>
              <a:latin typeface="Times New Roman" panose="02020603050405020304" pitchFamily="18" charset="0"/>
              <a:cs typeface="Times New Roman" panose="02020603050405020304" pitchFamily="18" charset="0"/>
            </a:endParaRPr>
          </a:p>
          <a:p>
            <a:r>
              <a:rPr lang="cs-CZ" sz="1400" dirty="0">
                <a:solidFill>
                  <a:srgbClr val="002060"/>
                </a:solidFill>
                <a:latin typeface="Times New Roman" panose="02020603050405020304" pitchFamily="18" charset="0"/>
                <a:cs typeface="Times New Roman" panose="02020603050405020304" pitchFamily="18" charset="0"/>
              </a:rPr>
              <a:t>Využívá ji např. NATO, Program OSN pro rozvoj, DHL, Sun </a:t>
            </a:r>
            <a:r>
              <a:rPr lang="cs-CZ" sz="1400" dirty="0" err="1">
                <a:solidFill>
                  <a:srgbClr val="002060"/>
                </a:solidFill>
                <a:latin typeface="Times New Roman" panose="02020603050405020304" pitchFamily="18" charset="0"/>
                <a:cs typeface="Times New Roman" panose="02020603050405020304" pitchFamily="18" charset="0"/>
              </a:rPr>
              <a:t>Microsystems</a:t>
            </a:r>
            <a:r>
              <a:rPr lang="cs-CZ" sz="1400" dirty="0">
                <a:solidFill>
                  <a:srgbClr val="002060"/>
                </a:solidFill>
                <a:latin typeface="Times New Roman" panose="02020603050405020304" pitchFamily="18" charset="0"/>
                <a:cs typeface="Times New Roman" panose="02020603050405020304" pitchFamily="18" charset="0"/>
              </a:rPr>
              <a:t>, Philips </a:t>
            </a:r>
            <a:r>
              <a:rPr lang="cs-CZ" sz="1400" dirty="0" err="1">
                <a:solidFill>
                  <a:srgbClr val="002060"/>
                </a:solidFill>
                <a:latin typeface="Times New Roman" panose="02020603050405020304" pitchFamily="18" charset="0"/>
                <a:cs typeface="Times New Roman" panose="02020603050405020304" pitchFamily="18" charset="0"/>
              </a:rPr>
              <a:t>Electronics</a:t>
            </a:r>
            <a:r>
              <a:rPr lang="cs-CZ" sz="1400" dirty="0">
                <a:solidFill>
                  <a:srgbClr val="002060"/>
                </a:solidFill>
                <a:latin typeface="Times New Roman" panose="02020603050405020304" pitchFamily="18" charset="0"/>
                <a:cs typeface="Times New Roman" panose="02020603050405020304" pitchFamily="18" charset="0"/>
              </a:rPr>
              <a:t>, vlády Velké Británie, Holandska a Dánska, ČR a jiné…, které používají tuto certifikaci či z něj odvozují své projekty.</a:t>
            </a:r>
          </a:p>
          <a:p>
            <a:pPr marL="285750" indent="-285750">
              <a:buFont typeface="Arial" panose="020B0604020202020204" pitchFamily="34" charset="0"/>
              <a:buChar char="•"/>
            </a:pPr>
            <a:endParaRPr lang="cs-CZ" sz="1400" dirty="0">
              <a:solidFill>
                <a:srgbClr val="002060"/>
              </a:solidFill>
              <a:latin typeface="Times New Roman" panose="02020603050405020304" pitchFamily="18" charset="0"/>
              <a:cs typeface="Times New Roman" panose="02020603050405020304" pitchFamily="18" charset="0"/>
            </a:endParaRPr>
          </a:p>
          <a:p>
            <a:r>
              <a:rPr lang="fr-FR" sz="1400" dirty="0">
                <a:solidFill>
                  <a:srgbClr val="002060"/>
                </a:solidFill>
                <a:latin typeface="Times New Roman" panose="02020603050405020304" pitchFamily="18" charset="0"/>
                <a:cs typeface="Times New Roman" panose="02020603050405020304" pitchFamily="18" charset="0"/>
              </a:rPr>
              <a:t>Možno certifikovat:</a:t>
            </a:r>
          </a:p>
          <a:p>
            <a:pPr marL="285750" indent="-285750">
              <a:buFont typeface="Arial" panose="020B0604020202020204" pitchFamily="34" charset="0"/>
              <a:buChar char="•"/>
            </a:pPr>
            <a:r>
              <a:rPr lang="fr-FR" sz="1400" dirty="0">
                <a:solidFill>
                  <a:srgbClr val="002060"/>
                </a:solidFill>
                <a:latin typeface="Times New Roman" panose="02020603050405020304" pitchFamily="18" charset="0"/>
                <a:cs typeface="Times New Roman" panose="02020603050405020304" pitchFamily="18" charset="0"/>
              </a:rPr>
              <a:t>PRINCE2® Fundation</a:t>
            </a:r>
          </a:p>
          <a:p>
            <a:pPr marL="285750" indent="-285750">
              <a:buFont typeface="Arial" panose="020B0604020202020204" pitchFamily="34" charset="0"/>
              <a:buChar char="•"/>
            </a:pPr>
            <a:r>
              <a:rPr lang="fr-FR" sz="1400" dirty="0">
                <a:solidFill>
                  <a:srgbClr val="002060"/>
                </a:solidFill>
                <a:latin typeface="Times New Roman" panose="02020603050405020304" pitchFamily="18" charset="0"/>
                <a:cs typeface="Times New Roman" panose="02020603050405020304" pitchFamily="18" charset="0"/>
              </a:rPr>
              <a:t>PRINCE2® Practitioner</a:t>
            </a:r>
          </a:p>
          <a:p>
            <a:pPr marL="285750" indent="-285750">
              <a:buFont typeface="Arial" panose="020B0604020202020204" pitchFamily="34" charset="0"/>
              <a:buChar char="•"/>
            </a:pPr>
            <a:r>
              <a:rPr lang="fr-FR" sz="1400" dirty="0">
                <a:solidFill>
                  <a:srgbClr val="002060"/>
                </a:solidFill>
                <a:latin typeface="Times New Roman" panose="02020603050405020304" pitchFamily="18" charset="0"/>
                <a:cs typeface="Times New Roman" panose="02020603050405020304" pitchFamily="18" charset="0"/>
              </a:rPr>
              <a:t>PRINCE2® Agile</a:t>
            </a:r>
          </a:p>
          <a:p>
            <a:pPr marL="285750" indent="-285750">
              <a:buFont typeface="Arial" panose="020B0604020202020204" pitchFamily="34" charset="0"/>
              <a:buChar char="•"/>
            </a:pPr>
            <a:r>
              <a:rPr lang="fr-FR" sz="1400" dirty="0">
                <a:solidFill>
                  <a:srgbClr val="002060"/>
                </a:solidFill>
                <a:latin typeface="Times New Roman" panose="02020603050405020304" pitchFamily="18" charset="0"/>
                <a:cs typeface="Times New Roman" panose="02020603050405020304" pitchFamily="18" charset="0"/>
              </a:rPr>
              <a:t>PRINCE2® Professional</a:t>
            </a:r>
          </a:p>
          <a:p>
            <a:pPr marL="285750" indent="-285750">
              <a:buFont typeface="Arial" panose="020B0604020202020204" pitchFamily="34" charset="0"/>
              <a:buChar char="•"/>
            </a:pPr>
            <a:endParaRPr lang="cs-CZ" sz="1400" dirty="0">
              <a:solidFill>
                <a:srgbClr val="002060"/>
              </a:solidFill>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endParaRPr lang="cs-CZ" sz="1400"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36338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6" end="6"/>
                                            </p:txEl>
                                          </p:spTgt>
                                        </p:tgtEl>
                                        <p:attrNameLst>
                                          <p:attrName>style.visibility</p:attrName>
                                        </p:attrNameLst>
                                      </p:cBhvr>
                                      <p:to>
                                        <p:strVal val="visible"/>
                                      </p:to>
                                    </p:set>
                                    <p:animEffect transition="in" filter="fade">
                                      <p:cBhvr>
                                        <p:cTn id="12" dur="500"/>
                                        <p:tgtEl>
                                          <p:spTgt spid="3">
                                            <p:txEl>
                                              <p:pRg st="6" end="6"/>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animEffect transition="in" filter="fade">
                                      <p:cBhvr>
                                        <p:cTn id="17" dur="500"/>
                                        <p:tgtEl>
                                          <p:spTgt spid="3">
                                            <p:txEl>
                                              <p:pRg st="8" end="8"/>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3">
                                            <p:txEl>
                                              <p:pRg st="9" end="9"/>
                                            </p:txEl>
                                          </p:spTgt>
                                        </p:tgtEl>
                                        <p:attrNameLst>
                                          <p:attrName>style.visibility</p:attrName>
                                        </p:attrNameLst>
                                      </p:cBhvr>
                                      <p:to>
                                        <p:strVal val="visible"/>
                                      </p:to>
                                    </p:set>
                                    <p:animEffect transition="in" filter="fade">
                                      <p:cBhvr>
                                        <p:cTn id="20" dur="500"/>
                                        <p:tgtEl>
                                          <p:spTgt spid="3">
                                            <p:txEl>
                                              <p:pRg st="9" end="9"/>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3">
                                            <p:txEl>
                                              <p:pRg st="10" end="10"/>
                                            </p:txEl>
                                          </p:spTgt>
                                        </p:tgtEl>
                                        <p:attrNameLst>
                                          <p:attrName>style.visibility</p:attrName>
                                        </p:attrNameLst>
                                      </p:cBhvr>
                                      <p:to>
                                        <p:strVal val="visible"/>
                                      </p:to>
                                    </p:set>
                                    <p:animEffect transition="in" filter="fade">
                                      <p:cBhvr>
                                        <p:cTn id="23" dur="500"/>
                                        <p:tgtEl>
                                          <p:spTgt spid="3">
                                            <p:txEl>
                                              <p:pRg st="10" end="10"/>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3">
                                            <p:txEl>
                                              <p:pRg st="11" end="11"/>
                                            </p:txEl>
                                          </p:spTgt>
                                        </p:tgtEl>
                                        <p:attrNameLst>
                                          <p:attrName>style.visibility</p:attrName>
                                        </p:attrNameLst>
                                      </p:cBhvr>
                                      <p:to>
                                        <p:strVal val="visible"/>
                                      </p:to>
                                    </p:set>
                                    <p:animEffect transition="in" filter="fade">
                                      <p:cBhvr>
                                        <p:cTn id="26" dur="500"/>
                                        <p:tgtEl>
                                          <p:spTgt spid="3">
                                            <p:txEl>
                                              <p:pRg st="11" end="11"/>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3">
                                            <p:txEl>
                                              <p:pRg st="12" end="12"/>
                                            </p:txEl>
                                          </p:spTgt>
                                        </p:tgtEl>
                                        <p:attrNameLst>
                                          <p:attrName>style.visibility</p:attrName>
                                        </p:attrNameLst>
                                      </p:cBhvr>
                                      <p:to>
                                        <p:strVal val="visible"/>
                                      </p:to>
                                    </p:set>
                                    <p:animEffect transition="in" filter="fade">
                                      <p:cBhvr>
                                        <p:cTn id="29" dur="500"/>
                                        <p:tgtEl>
                                          <p:spTgt spid="3">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251520" y="267494"/>
            <a:ext cx="3456384" cy="4608512"/>
          </a:xfrm>
          <a:prstGeom prst="rect">
            <a:avLst/>
          </a:prstGeom>
          <a:solidFill>
            <a:srgbClr val="3078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b="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sp>
        <p:nvSpPr>
          <p:cNvPr id="4" name="Zástupný symbol pro obsah 2"/>
          <p:cNvSpPr txBox="1">
            <a:spLocks/>
          </p:cNvSpPr>
          <p:nvPr/>
        </p:nvSpPr>
        <p:spPr>
          <a:xfrm>
            <a:off x="395536" y="2355726"/>
            <a:ext cx="3175756" cy="2232247"/>
          </a:xfrm>
          <a:prstGeom prst="rect">
            <a:avLst/>
          </a:prstGeom>
        </p:spPr>
        <p:txBody>
          <a:bodyPr vert="horz" lIns="91440" tIns="45720" rIns="91440" bIns="45720" numCol="1"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endParaRPr lang="cs-CZ" sz="800" b="1" dirty="0">
              <a:solidFill>
                <a:schemeClr val="bg1"/>
              </a:solidFill>
              <a:latin typeface="Times New Roman" panose="02020603050405020304" pitchFamily="18" charset="0"/>
              <a:cs typeface="Times New Roman" panose="02020603050405020304" pitchFamily="18" charset="0"/>
            </a:endParaRPr>
          </a:p>
          <a:p>
            <a:pPr marL="0" indent="0">
              <a:buNone/>
            </a:pPr>
            <a:r>
              <a:rPr lang="cs-CZ" sz="800" b="1" dirty="0">
                <a:solidFill>
                  <a:schemeClr val="bg1"/>
                </a:solidFill>
                <a:latin typeface="Times New Roman" panose="02020603050405020304" pitchFamily="18" charset="0"/>
                <a:cs typeface="Times New Roman" panose="02020603050405020304" pitchFamily="18" charset="0"/>
              </a:rPr>
              <a:t>Více </a:t>
            </a:r>
            <a:r>
              <a:rPr lang="cs-CZ" sz="800" b="1" dirty="0" err="1">
                <a:solidFill>
                  <a:schemeClr val="bg1"/>
                </a:solidFill>
                <a:latin typeface="Times New Roman" panose="02020603050405020304" pitchFamily="18" charset="0"/>
                <a:cs typeface="Times New Roman" panose="02020603050405020304" pitchFamily="18" charset="0"/>
              </a:rPr>
              <a:t>info</a:t>
            </a:r>
            <a:r>
              <a:rPr lang="cs-CZ" sz="800" b="1" dirty="0">
                <a:solidFill>
                  <a:schemeClr val="bg1"/>
                </a:solidFill>
                <a:latin typeface="Times New Roman" panose="02020603050405020304" pitchFamily="18" charset="0"/>
                <a:cs typeface="Times New Roman" panose="02020603050405020304" pitchFamily="18" charset="0"/>
              </a:rPr>
              <a:t> </a:t>
            </a:r>
            <a:r>
              <a:rPr lang="cs-CZ" sz="800" b="1" dirty="0">
                <a:solidFill>
                  <a:schemeClr val="bg1"/>
                </a:solidFill>
                <a:latin typeface="Times New Roman" panose="02020603050405020304" pitchFamily="18" charset="0"/>
                <a:cs typeface="Times New Roman" panose="02020603050405020304" pitchFamily="18" charset="0"/>
                <a:hlinkClick r:id="rId2"/>
              </a:rPr>
              <a:t>https://www.tx.cz/prince2/metodika</a:t>
            </a:r>
            <a:endParaRPr lang="cs-CZ" sz="800" b="1" dirty="0">
              <a:solidFill>
                <a:schemeClr val="bg1"/>
              </a:solidFill>
              <a:latin typeface="Times New Roman" panose="02020603050405020304" pitchFamily="18" charset="0"/>
              <a:cs typeface="Times New Roman" panose="02020603050405020304" pitchFamily="18" charset="0"/>
            </a:endParaRPr>
          </a:p>
          <a:p>
            <a:pPr marL="0" indent="0">
              <a:buNone/>
            </a:pPr>
            <a:r>
              <a:rPr lang="cs-CZ" sz="800" b="1" dirty="0">
                <a:solidFill>
                  <a:schemeClr val="bg1"/>
                </a:solidFill>
                <a:latin typeface="Times New Roman" panose="02020603050405020304" pitchFamily="18" charset="0"/>
                <a:cs typeface="Times New Roman" panose="02020603050405020304" pitchFamily="18" charset="0"/>
              </a:rPr>
              <a:t> </a:t>
            </a:r>
          </a:p>
          <a:p>
            <a:pPr marL="0" indent="0">
              <a:buNone/>
            </a:pPr>
            <a:endParaRPr lang="cs-CZ" sz="1200" b="1" dirty="0">
              <a:solidFill>
                <a:schemeClr val="bg1"/>
              </a:solidFill>
              <a:latin typeface="Times New Roman" panose="02020603050405020304" pitchFamily="18" charset="0"/>
              <a:cs typeface="Times New Roman" panose="02020603050405020304" pitchFamily="18" charset="0"/>
            </a:endParaRPr>
          </a:p>
        </p:txBody>
      </p:sp>
      <p:sp>
        <p:nvSpPr>
          <p:cNvPr id="5" name="Zástupný symbol pro obsah 2"/>
          <p:cNvSpPr txBox="1">
            <a:spLocks/>
          </p:cNvSpPr>
          <p:nvPr/>
        </p:nvSpPr>
        <p:spPr>
          <a:xfrm>
            <a:off x="4067944" y="972651"/>
            <a:ext cx="3888052" cy="375933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endParaRPr lang="cs-CZ" sz="1400">
              <a:solidFill>
                <a:srgbClr val="002060"/>
              </a:solidFill>
              <a:latin typeface="Times New Roman" panose="02020603050405020304" pitchFamily="18" charset="0"/>
              <a:cs typeface="Times New Roman" panose="02020603050405020304" pitchFamily="18" charset="0"/>
            </a:endParaRPr>
          </a:p>
        </p:txBody>
      </p:sp>
      <p:sp>
        <p:nvSpPr>
          <p:cNvPr id="6" name="Nadpis 1"/>
          <p:cNvSpPr txBox="1">
            <a:spLocks/>
          </p:cNvSpPr>
          <p:nvPr/>
        </p:nvSpPr>
        <p:spPr>
          <a:xfrm>
            <a:off x="388132" y="411510"/>
            <a:ext cx="3183160" cy="1656184"/>
          </a:xfrm>
          <a:prstGeom prst="rect">
            <a:avLst/>
          </a:prstGeom>
        </p:spPr>
        <p:txBody>
          <a:bodyPr vert="horz" lIns="91440" tIns="45720" rIns="91440" bIns="45720" rtlCol="0" anchor="t">
            <a:normAutofit fontScale="92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400" b="1" dirty="0">
                <a:solidFill>
                  <a:schemeClr val="bg1"/>
                </a:solidFill>
                <a:latin typeface="Times New Roman" panose="02020603050405020304" pitchFamily="18" charset="0"/>
                <a:cs typeface="Times New Roman" panose="02020603050405020304" pitchFamily="18" charset="0"/>
              </a:rPr>
              <a:t>PRINCE 2 </a:t>
            </a:r>
            <a:endParaRPr lang="cs-CZ" sz="2400" b="1" dirty="0">
              <a:solidFill>
                <a:schemeClr val="bg1"/>
              </a:solidFill>
              <a:latin typeface="Times New Roman" panose="02020603050405020304" pitchFamily="18" charset="0"/>
              <a:cs typeface="Times New Roman" panose="02020603050405020304" pitchFamily="18" charset="0"/>
            </a:endParaRPr>
          </a:p>
          <a:p>
            <a:pPr algn="l"/>
            <a:endParaRPr lang="cs-CZ" sz="2400" b="1" dirty="0">
              <a:solidFill>
                <a:schemeClr val="bg1"/>
              </a:solidFill>
              <a:latin typeface="Times New Roman" panose="02020603050405020304" pitchFamily="18" charset="0"/>
              <a:cs typeface="Times New Roman" panose="02020603050405020304" pitchFamily="18" charset="0"/>
            </a:endParaRPr>
          </a:p>
          <a:p>
            <a:pPr algn="l"/>
            <a:r>
              <a:rPr lang="en-US" sz="2400" b="1" dirty="0">
                <a:solidFill>
                  <a:schemeClr val="bg1"/>
                </a:solidFill>
                <a:latin typeface="Times New Roman" panose="02020603050405020304" pitchFamily="18" charset="0"/>
                <a:cs typeface="Times New Roman" panose="02020603050405020304" pitchFamily="18" charset="0"/>
              </a:rPr>
              <a:t>(Projects IN Controlled Environments) </a:t>
            </a:r>
            <a:endParaRPr lang="cs-CZ" sz="2400" b="1" dirty="0">
              <a:solidFill>
                <a:schemeClr val="bg1"/>
              </a:solidFill>
              <a:latin typeface="Times New Roman" panose="02020603050405020304" pitchFamily="18" charset="0"/>
              <a:cs typeface="Times New Roman" panose="02020603050405020304" pitchFamily="18" charset="0"/>
            </a:endParaRPr>
          </a:p>
          <a:p>
            <a:pPr algn="l"/>
            <a:endParaRPr lang="cs-CZ" sz="2400" b="1" dirty="0">
              <a:solidFill>
                <a:schemeClr val="bg1"/>
              </a:solidFill>
              <a:latin typeface="Times New Roman" panose="02020603050405020304" pitchFamily="18" charset="0"/>
              <a:cs typeface="Times New Roman" panose="02020603050405020304" pitchFamily="18" charset="0"/>
            </a:endParaRPr>
          </a:p>
          <a:p>
            <a:pPr algn="l"/>
            <a:endParaRPr lang="cs-CZ" sz="2400" b="1" dirty="0">
              <a:solidFill>
                <a:schemeClr val="bg1"/>
              </a:solidFill>
              <a:latin typeface="Times New Roman" panose="02020603050405020304" pitchFamily="18" charset="0"/>
              <a:cs typeface="Times New Roman" panose="02020603050405020304" pitchFamily="18" charset="0"/>
            </a:endParaRPr>
          </a:p>
        </p:txBody>
      </p:sp>
      <p:pic>
        <p:nvPicPr>
          <p:cNvPr id="7" name="Obrázek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56376" y="226939"/>
            <a:ext cx="956040" cy="745712"/>
          </a:xfrm>
          <a:prstGeom prst="rect">
            <a:avLst/>
          </a:prstGeom>
        </p:spPr>
      </p:pic>
      <p:pic>
        <p:nvPicPr>
          <p:cNvPr id="9" name="Obrázek 8">
            <a:extLst>
              <a:ext uri="{FF2B5EF4-FFF2-40B4-BE49-F238E27FC236}">
                <a16:creationId xmlns:a16="http://schemas.microsoft.com/office/drawing/2014/main" id="{7DE40B89-72AB-4649-A546-C932E317DA97}"/>
              </a:ext>
            </a:extLst>
          </p:cNvPr>
          <p:cNvPicPr>
            <a:picLocks noChangeAspect="1"/>
          </p:cNvPicPr>
          <p:nvPr/>
        </p:nvPicPr>
        <p:blipFill rotWithShape="1">
          <a:blip r:embed="rId4"/>
          <a:srcRect l="19289" t="31800" r="20075" b="16400"/>
          <a:stretch/>
        </p:blipFill>
        <p:spPr>
          <a:xfrm>
            <a:off x="3782784" y="1631855"/>
            <a:ext cx="5157416" cy="2478239"/>
          </a:xfrm>
          <a:prstGeom prst="rect">
            <a:avLst/>
          </a:prstGeom>
        </p:spPr>
      </p:pic>
    </p:spTree>
    <p:extLst>
      <p:ext uri="{BB962C8B-B14F-4D97-AF65-F5344CB8AC3E}">
        <p14:creationId xmlns:p14="http://schemas.microsoft.com/office/powerpoint/2010/main" val="37807800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251520" y="267494"/>
            <a:ext cx="3456384" cy="4608512"/>
          </a:xfrm>
          <a:prstGeom prst="rect">
            <a:avLst/>
          </a:prstGeom>
          <a:solidFill>
            <a:srgbClr val="3078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b="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sp>
        <p:nvSpPr>
          <p:cNvPr id="4" name="Zástupný symbol pro obsah 2"/>
          <p:cNvSpPr txBox="1">
            <a:spLocks/>
          </p:cNvSpPr>
          <p:nvPr/>
        </p:nvSpPr>
        <p:spPr>
          <a:xfrm>
            <a:off x="395536" y="2355726"/>
            <a:ext cx="3175756" cy="2232247"/>
          </a:xfrm>
          <a:prstGeom prst="rect">
            <a:avLst/>
          </a:prstGeom>
        </p:spPr>
        <p:txBody>
          <a:bodyPr vert="horz" lIns="91440" tIns="45720" rIns="91440" bIns="45720" numCol="1"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endParaRPr lang="cs-CZ" sz="800" b="1" dirty="0">
              <a:solidFill>
                <a:schemeClr val="bg1"/>
              </a:solidFill>
              <a:latin typeface="Times New Roman" panose="02020603050405020304" pitchFamily="18" charset="0"/>
              <a:cs typeface="Times New Roman" panose="02020603050405020304" pitchFamily="18" charset="0"/>
            </a:endParaRPr>
          </a:p>
          <a:p>
            <a:pPr marL="0" indent="0">
              <a:buNone/>
            </a:pPr>
            <a:r>
              <a:rPr lang="cs-CZ" sz="1100" b="1" dirty="0">
                <a:solidFill>
                  <a:schemeClr val="bg1"/>
                </a:solidFill>
                <a:latin typeface="Times New Roman" panose="02020603050405020304" pitchFamily="18" charset="0"/>
                <a:cs typeface="Times New Roman" panose="02020603050405020304" pitchFamily="18" charset="0"/>
              </a:rPr>
              <a:t>Každý standard prochází tzv. </a:t>
            </a:r>
            <a:r>
              <a:rPr lang="cs-CZ" sz="1100" b="1" dirty="0" err="1">
                <a:solidFill>
                  <a:schemeClr val="bg1"/>
                </a:solidFill>
                <a:latin typeface="Times New Roman" panose="02020603050405020304" pitchFamily="18" charset="0"/>
                <a:cs typeface="Times New Roman" panose="02020603050405020304" pitchFamily="18" charset="0"/>
              </a:rPr>
              <a:t>tailoringem</a:t>
            </a:r>
            <a:r>
              <a:rPr lang="cs-CZ" sz="1100" b="1" dirty="0">
                <a:solidFill>
                  <a:schemeClr val="bg1"/>
                </a:solidFill>
                <a:latin typeface="Times New Roman" panose="02020603050405020304" pitchFamily="18" charset="0"/>
                <a:cs typeface="Times New Roman" panose="02020603050405020304" pitchFamily="18" charset="0"/>
              </a:rPr>
              <a:t> (přizpůsobením) pro potřeby organizace, podmínkám a konkrétnímu projektu</a:t>
            </a:r>
          </a:p>
          <a:p>
            <a:pPr marL="0" indent="0">
              <a:buNone/>
            </a:pPr>
            <a:r>
              <a:rPr lang="cs-CZ" sz="800" b="1" dirty="0">
                <a:solidFill>
                  <a:schemeClr val="bg1"/>
                </a:solidFill>
                <a:latin typeface="Times New Roman" panose="02020603050405020304" pitchFamily="18" charset="0"/>
                <a:cs typeface="Times New Roman" panose="02020603050405020304" pitchFamily="18" charset="0"/>
              </a:rPr>
              <a:t> </a:t>
            </a:r>
          </a:p>
          <a:p>
            <a:pPr marL="0" indent="0">
              <a:buNone/>
            </a:pPr>
            <a:endParaRPr lang="cs-CZ" sz="1200" b="1" dirty="0">
              <a:solidFill>
                <a:schemeClr val="bg1"/>
              </a:solidFill>
              <a:latin typeface="Times New Roman" panose="02020603050405020304" pitchFamily="18" charset="0"/>
              <a:cs typeface="Times New Roman" panose="02020603050405020304" pitchFamily="18" charset="0"/>
            </a:endParaRPr>
          </a:p>
        </p:txBody>
      </p:sp>
      <p:sp>
        <p:nvSpPr>
          <p:cNvPr id="5" name="Zástupný symbol pro obsah 2"/>
          <p:cNvSpPr txBox="1">
            <a:spLocks/>
          </p:cNvSpPr>
          <p:nvPr/>
        </p:nvSpPr>
        <p:spPr>
          <a:xfrm>
            <a:off x="4067944" y="972651"/>
            <a:ext cx="3888052" cy="375933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endParaRPr lang="cs-CZ" sz="1400">
              <a:solidFill>
                <a:srgbClr val="002060"/>
              </a:solidFill>
              <a:latin typeface="Times New Roman" panose="02020603050405020304" pitchFamily="18" charset="0"/>
              <a:cs typeface="Times New Roman" panose="02020603050405020304" pitchFamily="18" charset="0"/>
            </a:endParaRPr>
          </a:p>
        </p:txBody>
      </p:sp>
      <p:sp>
        <p:nvSpPr>
          <p:cNvPr id="6" name="Nadpis 1"/>
          <p:cNvSpPr txBox="1">
            <a:spLocks/>
          </p:cNvSpPr>
          <p:nvPr/>
        </p:nvSpPr>
        <p:spPr>
          <a:xfrm>
            <a:off x="388132" y="411510"/>
            <a:ext cx="3183160" cy="1656184"/>
          </a:xfrm>
          <a:prstGeom prst="rect">
            <a:avLst/>
          </a:prstGeom>
        </p:spPr>
        <p:txBody>
          <a:bodyPr vert="horz" lIns="91440" tIns="45720" rIns="91440" bIns="45720" rtlCol="0" anchor="t">
            <a:normAutofit fontScale="92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400" b="1" dirty="0">
                <a:solidFill>
                  <a:schemeClr val="bg1"/>
                </a:solidFill>
                <a:latin typeface="Times New Roman" panose="02020603050405020304" pitchFamily="18" charset="0"/>
                <a:cs typeface="Times New Roman" panose="02020603050405020304" pitchFamily="18" charset="0"/>
              </a:rPr>
              <a:t>PRINCE 2 </a:t>
            </a:r>
            <a:endParaRPr lang="cs-CZ" sz="2400" b="1" dirty="0">
              <a:solidFill>
                <a:schemeClr val="bg1"/>
              </a:solidFill>
              <a:latin typeface="Times New Roman" panose="02020603050405020304" pitchFamily="18" charset="0"/>
              <a:cs typeface="Times New Roman" panose="02020603050405020304" pitchFamily="18" charset="0"/>
            </a:endParaRPr>
          </a:p>
          <a:p>
            <a:pPr algn="l"/>
            <a:endParaRPr lang="cs-CZ" sz="2400" b="1" dirty="0">
              <a:solidFill>
                <a:schemeClr val="bg1"/>
              </a:solidFill>
              <a:latin typeface="Times New Roman" panose="02020603050405020304" pitchFamily="18" charset="0"/>
              <a:cs typeface="Times New Roman" panose="02020603050405020304" pitchFamily="18" charset="0"/>
            </a:endParaRPr>
          </a:p>
          <a:p>
            <a:pPr algn="l"/>
            <a:r>
              <a:rPr lang="en-US" sz="2400" b="1" dirty="0">
                <a:solidFill>
                  <a:schemeClr val="bg1"/>
                </a:solidFill>
                <a:latin typeface="Times New Roman" panose="02020603050405020304" pitchFamily="18" charset="0"/>
                <a:cs typeface="Times New Roman" panose="02020603050405020304" pitchFamily="18" charset="0"/>
              </a:rPr>
              <a:t>(Projects IN Controlled Environments) </a:t>
            </a:r>
            <a:endParaRPr lang="cs-CZ" sz="2400" b="1" dirty="0">
              <a:solidFill>
                <a:schemeClr val="bg1"/>
              </a:solidFill>
              <a:latin typeface="Times New Roman" panose="02020603050405020304" pitchFamily="18" charset="0"/>
              <a:cs typeface="Times New Roman" panose="02020603050405020304" pitchFamily="18" charset="0"/>
            </a:endParaRPr>
          </a:p>
          <a:p>
            <a:pPr algn="l"/>
            <a:endParaRPr lang="cs-CZ" sz="2400" b="1" dirty="0">
              <a:solidFill>
                <a:schemeClr val="bg1"/>
              </a:solidFill>
              <a:latin typeface="Times New Roman" panose="02020603050405020304" pitchFamily="18" charset="0"/>
              <a:cs typeface="Times New Roman" panose="02020603050405020304" pitchFamily="18" charset="0"/>
            </a:endParaRPr>
          </a:p>
          <a:p>
            <a:pPr algn="l"/>
            <a:endParaRPr lang="cs-CZ" sz="2400" b="1" dirty="0">
              <a:solidFill>
                <a:schemeClr val="bg1"/>
              </a:solidFill>
              <a:latin typeface="Times New Roman" panose="02020603050405020304" pitchFamily="18" charset="0"/>
              <a:cs typeface="Times New Roman" panose="02020603050405020304" pitchFamily="18" charset="0"/>
            </a:endParaRPr>
          </a:p>
        </p:txBody>
      </p:sp>
      <p:pic>
        <p:nvPicPr>
          <p:cNvPr id="7" name="Obrázek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56376" y="226939"/>
            <a:ext cx="956040" cy="745712"/>
          </a:xfrm>
          <a:prstGeom prst="rect">
            <a:avLst/>
          </a:prstGeom>
        </p:spPr>
      </p:pic>
      <p:sp>
        <p:nvSpPr>
          <p:cNvPr id="8" name="Obdélník 7">
            <a:extLst>
              <a:ext uri="{FF2B5EF4-FFF2-40B4-BE49-F238E27FC236}">
                <a16:creationId xmlns:a16="http://schemas.microsoft.com/office/drawing/2014/main" id="{6B8481B9-6AA6-4428-B106-71E3F7F54412}"/>
              </a:ext>
            </a:extLst>
          </p:cNvPr>
          <p:cNvSpPr/>
          <p:nvPr/>
        </p:nvSpPr>
        <p:spPr>
          <a:xfrm>
            <a:off x="3844516" y="599795"/>
            <a:ext cx="3888052" cy="954107"/>
          </a:xfrm>
          <a:prstGeom prst="rect">
            <a:avLst/>
          </a:prstGeom>
        </p:spPr>
        <p:txBody>
          <a:bodyPr wrap="square">
            <a:spAutoFit/>
          </a:bodyPr>
          <a:lstStyle/>
          <a:p>
            <a:endParaRPr lang="cs-CZ" sz="1400" dirty="0">
              <a:solidFill>
                <a:srgbClr val="002060"/>
              </a:solidFill>
              <a:latin typeface="Times New Roman" panose="02020603050405020304" pitchFamily="18" charset="0"/>
              <a:cs typeface="Times New Roman" panose="02020603050405020304" pitchFamily="18" charset="0"/>
            </a:endParaRPr>
          </a:p>
          <a:p>
            <a:endParaRPr lang="cs-CZ" sz="1400" dirty="0">
              <a:solidFill>
                <a:srgbClr val="002060"/>
              </a:solidFill>
              <a:latin typeface="Times New Roman" panose="02020603050405020304" pitchFamily="18" charset="0"/>
              <a:cs typeface="Times New Roman" panose="02020603050405020304" pitchFamily="18" charset="0"/>
            </a:endParaRPr>
          </a:p>
          <a:p>
            <a:r>
              <a:rPr lang="cs-CZ" sz="1400" dirty="0">
                <a:solidFill>
                  <a:srgbClr val="002060"/>
                </a:solidFill>
                <a:latin typeface="Times New Roman" panose="02020603050405020304" pitchFamily="18" charset="0"/>
                <a:cs typeface="Times New Roman" panose="02020603050405020304" pitchFamily="18" charset="0"/>
              </a:rPr>
              <a:t>PRINCE2 přizpůsobení (</a:t>
            </a:r>
            <a:r>
              <a:rPr lang="cs-CZ" sz="1400" dirty="0" err="1">
                <a:solidFill>
                  <a:srgbClr val="002060"/>
                </a:solidFill>
                <a:latin typeface="Times New Roman" panose="02020603050405020304" pitchFamily="18" charset="0"/>
                <a:cs typeface="Times New Roman" panose="02020603050405020304" pitchFamily="18" charset="0"/>
              </a:rPr>
              <a:t>tailoring</a:t>
            </a:r>
            <a:r>
              <a:rPr lang="cs-CZ" sz="1400" dirty="0">
                <a:solidFill>
                  <a:srgbClr val="002060"/>
                </a:solidFill>
                <a:latin typeface="Times New Roman" panose="02020603050405020304" pitchFamily="18" charset="0"/>
                <a:cs typeface="Times New Roman" panose="02020603050405020304" pitchFamily="18" charset="0"/>
              </a:rPr>
              <a:t>)</a:t>
            </a:r>
          </a:p>
          <a:p>
            <a:pPr marL="285750" indent="-285750">
              <a:buFont typeface="Arial" panose="020B0604020202020204" pitchFamily="34" charset="0"/>
              <a:buChar char="•"/>
            </a:pPr>
            <a:endParaRPr lang="cs-CZ" sz="1400" dirty="0">
              <a:solidFill>
                <a:srgbClr val="002060"/>
              </a:solidFill>
              <a:latin typeface="Times New Roman" panose="02020603050405020304" pitchFamily="18" charset="0"/>
              <a:cs typeface="Times New Roman" panose="02020603050405020304" pitchFamily="18" charset="0"/>
            </a:endParaRPr>
          </a:p>
        </p:txBody>
      </p:sp>
      <p:pic>
        <p:nvPicPr>
          <p:cNvPr id="12" name="Obrázek 11">
            <a:extLst>
              <a:ext uri="{FF2B5EF4-FFF2-40B4-BE49-F238E27FC236}">
                <a16:creationId xmlns:a16="http://schemas.microsoft.com/office/drawing/2014/main" id="{FDDF6514-A975-4310-897B-14FE362C117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547" r="22000"/>
          <a:stretch/>
        </p:blipFill>
        <p:spPr>
          <a:xfrm rot="5400000">
            <a:off x="5076655" y="280570"/>
            <a:ext cx="2679222" cy="5143500"/>
          </a:xfrm>
          <a:prstGeom prst="rect">
            <a:avLst/>
          </a:prstGeom>
        </p:spPr>
      </p:pic>
    </p:spTree>
    <p:extLst>
      <p:ext uri="{BB962C8B-B14F-4D97-AF65-F5344CB8AC3E}">
        <p14:creationId xmlns:p14="http://schemas.microsoft.com/office/powerpoint/2010/main" val="344007546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251520" y="267494"/>
            <a:ext cx="3456384" cy="4608512"/>
          </a:xfrm>
          <a:prstGeom prst="rect">
            <a:avLst/>
          </a:prstGeom>
          <a:solidFill>
            <a:srgbClr val="3078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b="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sp>
        <p:nvSpPr>
          <p:cNvPr id="4" name="Zástupný symbol pro obsah 2"/>
          <p:cNvSpPr txBox="1">
            <a:spLocks/>
          </p:cNvSpPr>
          <p:nvPr/>
        </p:nvSpPr>
        <p:spPr>
          <a:xfrm>
            <a:off x="395536" y="2355726"/>
            <a:ext cx="3175756" cy="2232247"/>
          </a:xfrm>
          <a:prstGeom prst="rect">
            <a:avLst/>
          </a:prstGeom>
        </p:spPr>
        <p:txBody>
          <a:bodyPr vert="horz" lIns="91440" tIns="45720" rIns="91440" bIns="45720" numCol="1"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endParaRPr lang="cs-CZ" sz="800" b="1" dirty="0">
              <a:solidFill>
                <a:schemeClr val="bg1"/>
              </a:solidFill>
              <a:latin typeface="Times New Roman" panose="02020603050405020304" pitchFamily="18" charset="0"/>
              <a:cs typeface="Times New Roman" panose="02020603050405020304" pitchFamily="18" charset="0"/>
            </a:endParaRPr>
          </a:p>
          <a:p>
            <a:pPr marL="0" indent="0">
              <a:buNone/>
            </a:pPr>
            <a:r>
              <a:rPr lang="cs-CZ" sz="800" b="1" dirty="0">
                <a:solidFill>
                  <a:schemeClr val="bg1"/>
                </a:solidFill>
                <a:latin typeface="Times New Roman" panose="02020603050405020304" pitchFamily="18" charset="0"/>
                <a:cs typeface="Times New Roman" panose="02020603050405020304" pitchFamily="18" charset="0"/>
              </a:rPr>
              <a:t>Více </a:t>
            </a:r>
            <a:r>
              <a:rPr lang="cs-CZ" sz="800" b="1" dirty="0" err="1">
                <a:solidFill>
                  <a:schemeClr val="bg1"/>
                </a:solidFill>
                <a:latin typeface="Times New Roman" panose="02020603050405020304" pitchFamily="18" charset="0"/>
                <a:cs typeface="Times New Roman" panose="02020603050405020304" pitchFamily="18" charset="0"/>
              </a:rPr>
              <a:t>info</a:t>
            </a:r>
            <a:r>
              <a:rPr lang="cs-CZ" sz="800" b="1" dirty="0">
                <a:solidFill>
                  <a:schemeClr val="bg1"/>
                </a:solidFill>
                <a:latin typeface="Times New Roman" panose="02020603050405020304" pitchFamily="18" charset="0"/>
                <a:cs typeface="Times New Roman" panose="02020603050405020304" pitchFamily="18" charset="0"/>
              </a:rPr>
              <a:t> </a:t>
            </a:r>
            <a:r>
              <a:rPr lang="cs-CZ" sz="800" b="1" dirty="0">
                <a:solidFill>
                  <a:schemeClr val="bg1"/>
                </a:solidFill>
                <a:latin typeface="Times New Roman" panose="02020603050405020304" pitchFamily="18" charset="0"/>
                <a:cs typeface="Times New Roman" panose="02020603050405020304" pitchFamily="18" charset="0"/>
                <a:hlinkClick r:id="rId2"/>
              </a:rPr>
              <a:t>https://www.tx.cz/prince2/metodika</a:t>
            </a:r>
            <a:endParaRPr lang="cs-CZ" sz="800" b="1" dirty="0">
              <a:solidFill>
                <a:schemeClr val="bg1"/>
              </a:solidFill>
              <a:latin typeface="Times New Roman" panose="02020603050405020304" pitchFamily="18" charset="0"/>
              <a:cs typeface="Times New Roman" panose="02020603050405020304" pitchFamily="18" charset="0"/>
            </a:endParaRPr>
          </a:p>
          <a:p>
            <a:pPr marL="0" indent="0">
              <a:buNone/>
            </a:pPr>
            <a:r>
              <a:rPr lang="cs-CZ" sz="800" b="1" dirty="0">
                <a:solidFill>
                  <a:schemeClr val="bg1"/>
                </a:solidFill>
                <a:latin typeface="Times New Roman" panose="02020603050405020304" pitchFamily="18" charset="0"/>
                <a:cs typeface="Times New Roman" panose="02020603050405020304" pitchFamily="18" charset="0"/>
              </a:rPr>
              <a:t> </a:t>
            </a:r>
          </a:p>
          <a:p>
            <a:pPr marL="0" indent="0">
              <a:buNone/>
            </a:pPr>
            <a:endParaRPr lang="cs-CZ" sz="1200" b="1" dirty="0">
              <a:solidFill>
                <a:schemeClr val="bg1"/>
              </a:solidFill>
              <a:latin typeface="Times New Roman" panose="02020603050405020304" pitchFamily="18" charset="0"/>
              <a:cs typeface="Times New Roman" panose="02020603050405020304" pitchFamily="18" charset="0"/>
            </a:endParaRPr>
          </a:p>
        </p:txBody>
      </p:sp>
      <p:sp>
        <p:nvSpPr>
          <p:cNvPr id="5" name="Zástupný symbol pro obsah 2"/>
          <p:cNvSpPr txBox="1">
            <a:spLocks/>
          </p:cNvSpPr>
          <p:nvPr/>
        </p:nvSpPr>
        <p:spPr>
          <a:xfrm>
            <a:off x="4067944" y="972651"/>
            <a:ext cx="3888052" cy="375933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endParaRPr lang="cs-CZ" sz="1400">
              <a:solidFill>
                <a:srgbClr val="002060"/>
              </a:solidFill>
              <a:latin typeface="Times New Roman" panose="02020603050405020304" pitchFamily="18" charset="0"/>
              <a:cs typeface="Times New Roman" panose="02020603050405020304" pitchFamily="18" charset="0"/>
            </a:endParaRPr>
          </a:p>
        </p:txBody>
      </p:sp>
      <p:sp>
        <p:nvSpPr>
          <p:cNvPr id="6" name="Nadpis 1"/>
          <p:cNvSpPr txBox="1">
            <a:spLocks/>
          </p:cNvSpPr>
          <p:nvPr/>
        </p:nvSpPr>
        <p:spPr>
          <a:xfrm>
            <a:off x="388132" y="411510"/>
            <a:ext cx="3183160" cy="1656184"/>
          </a:xfrm>
          <a:prstGeom prst="rect">
            <a:avLst/>
          </a:prstGeom>
        </p:spPr>
        <p:txBody>
          <a:bodyPr vert="horz" lIns="91440" tIns="45720" rIns="91440" bIns="45720" rtlCol="0" anchor="t">
            <a:normAutofit fontScale="92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400" b="1" dirty="0">
                <a:solidFill>
                  <a:schemeClr val="bg1"/>
                </a:solidFill>
                <a:latin typeface="Times New Roman" panose="02020603050405020304" pitchFamily="18" charset="0"/>
                <a:cs typeface="Times New Roman" panose="02020603050405020304" pitchFamily="18" charset="0"/>
              </a:rPr>
              <a:t>PRINCE 2 </a:t>
            </a:r>
            <a:endParaRPr lang="cs-CZ" sz="2400" b="1" dirty="0">
              <a:solidFill>
                <a:schemeClr val="bg1"/>
              </a:solidFill>
              <a:latin typeface="Times New Roman" panose="02020603050405020304" pitchFamily="18" charset="0"/>
              <a:cs typeface="Times New Roman" panose="02020603050405020304" pitchFamily="18" charset="0"/>
            </a:endParaRPr>
          </a:p>
          <a:p>
            <a:pPr algn="l"/>
            <a:endParaRPr lang="cs-CZ" sz="2400" b="1" dirty="0">
              <a:solidFill>
                <a:schemeClr val="bg1"/>
              </a:solidFill>
              <a:latin typeface="Times New Roman" panose="02020603050405020304" pitchFamily="18" charset="0"/>
              <a:cs typeface="Times New Roman" panose="02020603050405020304" pitchFamily="18" charset="0"/>
            </a:endParaRPr>
          </a:p>
          <a:p>
            <a:pPr algn="l"/>
            <a:r>
              <a:rPr lang="en-US" sz="2400" b="1" dirty="0">
                <a:solidFill>
                  <a:schemeClr val="bg1"/>
                </a:solidFill>
                <a:latin typeface="Times New Roman" panose="02020603050405020304" pitchFamily="18" charset="0"/>
                <a:cs typeface="Times New Roman" panose="02020603050405020304" pitchFamily="18" charset="0"/>
              </a:rPr>
              <a:t>(Projects IN Controlled Environments) </a:t>
            </a:r>
            <a:endParaRPr lang="cs-CZ" sz="2400" b="1" dirty="0">
              <a:solidFill>
                <a:schemeClr val="bg1"/>
              </a:solidFill>
              <a:latin typeface="Times New Roman" panose="02020603050405020304" pitchFamily="18" charset="0"/>
              <a:cs typeface="Times New Roman" panose="02020603050405020304" pitchFamily="18" charset="0"/>
            </a:endParaRPr>
          </a:p>
          <a:p>
            <a:pPr algn="l"/>
            <a:endParaRPr lang="cs-CZ" sz="2400" b="1" dirty="0">
              <a:solidFill>
                <a:schemeClr val="bg1"/>
              </a:solidFill>
              <a:latin typeface="Times New Roman" panose="02020603050405020304" pitchFamily="18" charset="0"/>
              <a:cs typeface="Times New Roman" panose="02020603050405020304" pitchFamily="18" charset="0"/>
            </a:endParaRPr>
          </a:p>
          <a:p>
            <a:pPr algn="l"/>
            <a:endParaRPr lang="cs-CZ" sz="2400" b="1" dirty="0">
              <a:solidFill>
                <a:schemeClr val="bg1"/>
              </a:solidFill>
              <a:latin typeface="Times New Roman" panose="02020603050405020304" pitchFamily="18" charset="0"/>
              <a:cs typeface="Times New Roman" panose="02020603050405020304" pitchFamily="18" charset="0"/>
            </a:endParaRPr>
          </a:p>
        </p:txBody>
      </p:sp>
      <p:pic>
        <p:nvPicPr>
          <p:cNvPr id="7" name="Obrázek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56376" y="226939"/>
            <a:ext cx="956040" cy="745712"/>
          </a:xfrm>
          <a:prstGeom prst="rect">
            <a:avLst/>
          </a:prstGeom>
        </p:spPr>
      </p:pic>
      <p:pic>
        <p:nvPicPr>
          <p:cNvPr id="3" name="Obrázek 2">
            <a:extLst>
              <a:ext uri="{FF2B5EF4-FFF2-40B4-BE49-F238E27FC236}">
                <a16:creationId xmlns:a16="http://schemas.microsoft.com/office/drawing/2014/main" id="{A2CC256B-06D3-43B3-A83F-A6792902EF55}"/>
              </a:ext>
            </a:extLst>
          </p:cNvPr>
          <p:cNvPicPr>
            <a:picLocks noChangeAspect="1"/>
          </p:cNvPicPr>
          <p:nvPr/>
        </p:nvPicPr>
        <p:blipFill>
          <a:blip r:embed="rId4"/>
          <a:stretch>
            <a:fillRect/>
          </a:stretch>
        </p:blipFill>
        <p:spPr>
          <a:xfrm rot="16200000">
            <a:off x="1032899" y="-779416"/>
            <a:ext cx="5076785" cy="6769047"/>
          </a:xfrm>
          <a:prstGeom prst="rect">
            <a:avLst/>
          </a:prstGeom>
        </p:spPr>
      </p:pic>
    </p:spTree>
    <p:extLst>
      <p:ext uri="{BB962C8B-B14F-4D97-AF65-F5344CB8AC3E}">
        <p14:creationId xmlns:p14="http://schemas.microsoft.com/office/powerpoint/2010/main" val="7065221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251520" y="267494"/>
            <a:ext cx="3456384" cy="4608512"/>
          </a:xfrm>
          <a:prstGeom prst="rect">
            <a:avLst/>
          </a:prstGeom>
          <a:solidFill>
            <a:srgbClr val="3078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b="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sp>
        <p:nvSpPr>
          <p:cNvPr id="4" name="Zástupný symbol pro obsah 2"/>
          <p:cNvSpPr txBox="1">
            <a:spLocks/>
          </p:cNvSpPr>
          <p:nvPr/>
        </p:nvSpPr>
        <p:spPr>
          <a:xfrm>
            <a:off x="395536" y="2355726"/>
            <a:ext cx="3175756" cy="2232247"/>
          </a:xfrm>
          <a:prstGeom prst="rect">
            <a:avLst/>
          </a:prstGeom>
        </p:spPr>
        <p:txBody>
          <a:bodyPr vert="horz" lIns="91440" tIns="45720" rIns="91440" bIns="45720" numCol="1"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cs-CZ" sz="1400" b="1" dirty="0">
                <a:solidFill>
                  <a:schemeClr val="bg1"/>
                </a:solidFill>
                <a:latin typeface="Times New Roman" panose="02020603050405020304" pitchFamily="18" charset="0"/>
                <a:cs typeface="Times New Roman" panose="02020603050405020304" pitchFamily="18" charset="0"/>
              </a:rPr>
              <a:t>Standard ISO není metoda řízení, je to standard, který slouží jako referenční model pro nastavení řízení projektů v organizaci.</a:t>
            </a:r>
          </a:p>
        </p:txBody>
      </p:sp>
      <p:sp>
        <p:nvSpPr>
          <p:cNvPr id="5" name="Zástupný symbol pro obsah 2"/>
          <p:cNvSpPr txBox="1">
            <a:spLocks/>
          </p:cNvSpPr>
          <p:nvPr/>
        </p:nvSpPr>
        <p:spPr>
          <a:xfrm>
            <a:off x="3844516" y="972651"/>
            <a:ext cx="4399892" cy="375933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cs-CZ" sz="1400" dirty="0">
                <a:solidFill>
                  <a:srgbClr val="002060"/>
                </a:solidFill>
                <a:latin typeface="Times New Roman" panose="02020603050405020304" pitchFamily="18" charset="0"/>
                <a:cs typeface="Times New Roman" panose="02020603050405020304" pitchFamily="18" charset="0"/>
              </a:rPr>
              <a:t>Směrnice jakosti managementu projektu (není samostatnou normou).</a:t>
            </a:r>
          </a:p>
          <a:p>
            <a:endParaRPr lang="cs-CZ" sz="1400" dirty="0">
              <a:solidFill>
                <a:srgbClr val="002060"/>
              </a:solidFill>
              <a:latin typeface="Times New Roman" panose="02020603050405020304" pitchFamily="18" charset="0"/>
              <a:cs typeface="Times New Roman" panose="02020603050405020304" pitchFamily="18" charset="0"/>
            </a:endParaRPr>
          </a:p>
          <a:p>
            <a:r>
              <a:rPr lang="cs-CZ" sz="1400" dirty="0">
                <a:solidFill>
                  <a:srgbClr val="002060"/>
                </a:solidFill>
                <a:latin typeface="Times New Roman" panose="02020603050405020304" pitchFamily="18" charset="0"/>
                <a:cs typeface="Times New Roman" panose="02020603050405020304" pitchFamily="18" charset="0"/>
              </a:rPr>
              <a:t>ISO 21500:2012 </a:t>
            </a:r>
            <a:r>
              <a:rPr lang="cs-CZ" sz="1400" dirty="0" err="1">
                <a:solidFill>
                  <a:srgbClr val="002060"/>
                </a:solidFill>
                <a:latin typeface="Times New Roman" panose="02020603050405020304" pitchFamily="18" charset="0"/>
                <a:cs typeface="Times New Roman" panose="02020603050405020304" pitchFamily="18" charset="0"/>
              </a:rPr>
              <a:t>Guidance</a:t>
            </a:r>
            <a:r>
              <a:rPr lang="cs-CZ" sz="1400" dirty="0">
                <a:solidFill>
                  <a:srgbClr val="002060"/>
                </a:solidFill>
                <a:latin typeface="Times New Roman" panose="02020603050405020304" pitchFamily="18" charset="0"/>
                <a:cs typeface="Times New Roman" panose="02020603050405020304" pitchFamily="18" charset="0"/>
              </a:rPr>
              <a:t> on </a:t>
            </a:r>
            <a:r>
              <a:rPr lang="cs-CZ" sz="1400" dirty="0" err="1">
                <a:solidFill>
                  <a:srgbClr val="002060"/>
                </a:solidFill>
                <a:latin typeface="Times New Roman" panose="02020603050405020304" pitchFamily="18" charset="0"/>
                <a:cs typeface="Times New Roman" panose="02020603050405020304" pitchFamily="18" charset="0"/>
              </a:rPr>
              <a:t>project</a:t>
            </a:r>
            <a:r>
              <a:rPr lang="cs-CZ" sz="1400" dirty="0">
                <a:solidFill>
                  <a:srgbClr val="002060"/>
                </a:solidFill>
                <a:latin typeface="Times New Roman" panose="02020603050405020304" pitchFamily="18" charset="0"/>
                <a:cs typeface="Times New Roman" panose="02020603050405020304" pitchFamily="18" charset="0"/>
              </a:rPr>
              <a:t> management – není certifikační standard – pouze soubor doporučení. </a:t>
            </a:r>
          </a:p>
          <a:p>
            <a:endParaRPr lang="cs-CZ" sz="1400" dirty="0">
              <a:solidFill>
                <a:srgbClr val="002060"/>
              </a:solidFill>
              <a:latin typeface="Times New Roman" panose="02020603050405020304" pitchFamily="18" charset="0"/>
              <a:cs typeface="Times New Roman" panose="02020603050405020304" pitchFamily="18" charset="0"/>
            </a:endParaRPr>
          </a:p>
          <a:p>
            <a:r>
              <a:rPr lang="cs-CZ" sz="1400" dirty="0">
                <a:solidFill>
                  <a:srgbClr val="002060"/>
                </a:solidFill>
                <a:latin typeface="Times New Roman" panose="02020603050405020304" pitchFamily="18" charset="0"/>
                <a:cs typeface="Times New Roman" panose="02020603050405020304" pitchFamily="18" charset="0"/>
              </a:rPr>
              <a:t>Certifikovat pak lze systém řízení projektů jako součást systému řízení kvality organizace podle normy ISO 9001:2015.</a:t>
            </a:r>
          </a:p>
          <a:p>
            <a:endParaRPr lang="cs-CZ" sz="1400" dirty="0">
              <a:solidFill>
                <a:srgbClr val="002060"/>
              </a:solidFill>
              <a:latin typeface="Times New Roman" panose="02020603050405020304" pitchFamily="18" charset="0"/>
              <a:cs typeface="Times New Roman" panose="02020603050405020304" pitchFamily="18" charset="0"/>
            </a:endParaRPr>
          </a:p>
          <a:p>
            <a:r>
              <a:rPr lang="cs-CZ" sz="1400" dirty="0">
                <a:solidFill>
                  <a:srgbClr val="002060"/>
                </a:solidFill>
                <a:latin typeface="Times New Roman" panose="02020603050405020304" pitchFamily="18" charset="0"/>
                <a:cs typeface="Times New Roman" panose="02020603050405020304" pitchFamily="18" charset="0"/>
              </a:rPr>
              <a:t>Nejedná se o tzv. systémovou normu, nejsou obsaženy referenční prvky, vůči kterým by bylo možné vyjadřovat shodu. To jinými slovy znamená, že se podle této normy nedá certifikovat (a to platí jak pro jednotlivce, tak organizace), jako se tomu děje podle standardu PMI® nebo standardu IPMA®.</a:t>
            </a:r>
            <a:endParaRPr lang="cs-CZ" sz="1400" b="1" dirty="0">
              <a:solidFill>
                <a:srgbClr val="002060"/>
              </a:solidFill>
              <a:latin typeface="Times New Roman" panose="02020603050405020304" pitchFamily="18" charset="0"/>
              <a:cs typeface="Times New Roman" panose="02020603050405020304" pitchFamily="18" charset="0"/>
            </a:endParaRPr>
          </a:p>
        </p:txBody>
      </p:sp>
      <p:sp>
        <p:nvSpPr>
          <p:cNvPr id="6" name="Nadpis 1"/>
          <p:cNvSpPr txBox="1">
            <a:spLocks/>
          </p:cNvSpPr>
          <p:nvPr/>
        </p:nvSpPr>
        <p:spPr>
          <a:xfrm>
            <a:off x="388132" y="411510"/>
            <a:ext cx="3183160" cy="1656184"/>
          </a:xfrm>
          <a:prstGeom prst="rect">
            <a:avLst/>
          </a:prstGeom>
        </p:spPr>
        <p:txBody>
          <a:bodyPr vert="horz" lIns="91440" tIns="45720" rIns="91440" bIns="45720" rtlCol="0" anchor="t">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cs-CZ" sz="2400" b="1" dirty="0">
              <a:solidFill>
                <a:schemeClr val="bg1"/>
              </a:solidFill>
              <a:latin typeface="Times New Roman" panose="02020603050405020304" pitchFamily="18" charset="0"/>
              <a:cs typeface="Times New Roman" panose="02020603050405020304" pitchFamily="18" charset="0"/>
            </a:endParaRPr>
          </a:p>
          <a:p>
            <a:pPr algn="l"/>
            <a:r>
              <a:rPr lang="cs-CZ" sz="2400" b="1" dirty="0">
                <a:solidFill>
                  <a:schemeClr val="bg1"/>
                </a:solidFill>
                <a:latin typeface="Times New Roman" panose="02020603050405020304" pitchFamily="18" charset="0"/>
                <a:cs typeface="Times New Roman" panose="02020603050405020304" pitchFamily="18" charset="0"/>
              </a:rPr>
              <a:t>I</a:t>
            </a:r>
            <a:r>
              <a:rPr lang="de-DE" sz="2400" b="1" dirty="0">
                <a:solidFill>
                  <a:schemeClr val="bg1"/>
                </a:solidFill>
                <a:latin typeface="Times New Roman" panose="02020603050405020304" pitchFamily="18" charset="0"/>
                <a:cs typeface="Times New Roman" panose="02020603050405020304" pitchFamily="18" charset="0"/>
              </a:rPr>
              <a:t>SO 21 500 –  </a:t>
            </a:r>
            <a:r>
              <a:rPr lang="de-DE" sz="2400" b="1" dirty="0" err="1">
                <a:solidFill>
                  <a:schemeClr val="bg1"/>
                </a:solidFill>
                <a:latin typeface="Times New Roman" panose="02020603050405020304" pitchFamily="18" charset="0"/>
                <a:cs typeface="Times New Roman" panose="02020603050405020304" pitchFamily="18" charset="0"/>
              </a:rPr>
              <a:t>standard</a:t>
            </a:r>
            <a:r>
              <a:rPr lang="de-DE" sz="2400" b="1" dirty="0">
                <a:solidFill>
                  <a:schemeClr val="bg1"/>
                </a:solidFill>
                <a:latin typeface="Times New Roman" panose="02020603050405020304" pitchFamily="18" charset="0"/>
                <a:cs typeface="Times New Roman" panose="02020603050405020304" pitchFamily="18" charset="0"/>
              </a:rPr>
              <a:t> </a:t>
            </a:r>
            <a:r>
              <a:rPr lang="de-DE" sz="2400" b="1" dirty="0" err="1">
                <a:solidFill>
                  <a:schemeClr val="bg1"/>
                </a:solidFill>
                <a:latin typeface="Times New Roman" panose="02020603050405020304" pitchFamily="18" charset="0"/>
                <a:cs typeface="Times New Roman" panose="02020603050405020304" pitchFamily="18" charset="0"/>
              </a:rPr>
              <a:t>projektového</a:t>
            </a:r>
            <a:r>
              <a:rPr lang="de-DE" sz="2400" b="1" dirty="0">
                <a:solidFill>
                  <a:schemeClr val="bg1"/>
                </a:solidFill>
                <a:latin typeface="Times New Roman" panose="02020603050405020304" pitchFamily="18" charset="0"/>
                <a:cs typeface="Times New Roman" panose="02020603050405020304" pitchFamily="18" charset="0"/>
              </a:rPr>
              <a:t> </a:t>
            </a:r>
            <a:r>
              <a:rPr lang="de-DE" sz="2400" b="1" dirty="0" err="1">
                <a:solidFill>
                  <a:schemeClr val="bg1"/>
                </a:solidFill>
                <a:latin typeface="Times New Roman" panose="02020603050405020304" pitchFamily="18" charset="0"/>
                <a:cs typeface="Times New Roman" panose="02020603050405020304" pitchFamily="18" charset="0"/>
              </a:rPr>
              <a:t>řízení</a:t>
            </a:r>
            <a:endParaRPr lang="cs-CZ" sz="2400" b="1" dirty="0">
              <a:solidFill>
                <a:schemeClr val="bg1"/>
              </a:solidFill>
              <a:latin typeface="Times New Roman" panose="02020603050405020304" pitchFamily="18" charset="0"/>
              <a:cs typeface="Times New Roman" panose="02020603050405020304" pitchFamily="18" charset="0"/>
            </a:endParaRPr>
          </a:p>
        </p:txBody>
      </p:sp>
      <p:pic>
        <p:nvPicPr>
          <p:cNvPr id="7" name="Obrázek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56376" y="226939"/>
            <a:ext cx="956040" cy="745712"/>
          </a:xfrm>
          <a:prstGeom prst="rect">
            <a:avLst/>
          </a:prstGeom>
        </p:spPr>
      </p:pic>
    </p:spTree>
    <p:extLst>
      <p:ext uri="{BB962C8B-B14F-4D97-AF65-F5344CB8AC3E}">
        <p14:creationId xmlns:p14="http://schemas.microsoft.com/office/powerpoint/2010/main" val="2235941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animEffect transition="in" filter="fade">
                                      <p:cBhvr>
                                        <p:cTn id="17" dur="500"/>
                                        <p:tgtEl>
                                          <p:spTgt spid="5">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6" end="6"/>
                                            </p:txEl>
                                          </p:spTgt>
                                        </p:tgtEl>
                                        <p:attrNameLst>
                                          <p:attrName>style.visibility</p:attrName>
                                        </p:attrNameLst>
                                      </p:cBhvr>
                                      <p:to>
                                        <p:strVal val="visible"/>
                                      </p:to>
                                    </p:set>
                                    <p:animEffect transition="in" filter="fade">
                                      <p:cBhvr>
                                        <p:cTn id="22"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251520" y="267494"/>
            <a:ext cx="3456384" cy="4608512"/>
          </a:xfrm>
          <a:prstGeom prst="rect">
            <a:avLst/>
          </a:prstGeom>
          <a:solidFill>
            <a:srgbClr val="3078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b="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sp>
        <p:nvSpPr>
          <p:cNvPr id="4" name="Zástupný symbol pro obsah 2"/>
          <p:cNvSpPr txBox="1">
            <a:spLocks/>
          </p:cNvSpPr>
          <p:nvPr/>
        </p:nvSpPr>
        <p:spPr>
          <a:xfrm>
            <a:off x="395536" y="1275606"/>
            <a:ext cx="3175756" cy="3312367"/>
          </a:xfrm>
          <a:prstGeom prst="rect">
            <a:avLst/>
          </a:prstGeom>
        </p:spPr>
        <p:txBody>
          <a:bodyPr vert="horz" lIns="91440" tIns="45720" rIns="91440" bIns="45720" numCol="1"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cs-CZ" sz="1400" b="1" dirty="0">
                <a:solidFill>
                  <a:schemeClr val="bg1"/>
                </a:solidFill>
                <a:latin typeface="Times New Roman" panose="02020603050405020304" pitchFamily="18" charset="0"/>
                <a:cs typeface="Times New Roman" panose="02020603050405020304" pitchFamily="18" charset="0"/>
              </a:rPr>
              <a:t>Tři imperativy (základny) projektového managementu, které definují prostor, v němž se podle vytyčených cílů vytváří určitá nová hodnota – produkt projektu definovaný jako výstup nebo výsledek projektu. </a:t>
            </a:r>
          </a:p>
          <a:p>
            <a:pPr marL="0" indent="0">
              <a:buNone/>
            </a:pPr>
            <a:endParaRPr lang="cs-CZ" sz="1400" b="1" dirty="0">
              <a:solidFill>
                <a:schemeClr val="bg1"/>
              </a:solidFill>
              <a:latin typeface="Times New Roman" panose="02020603050405020304" pitchFamily="18" charset="0"/>
              <a:cs typeface="Times New Roman" panose="02020603050405020304" pitchFamily="18" charset="0"/>
            </a:endParaRPr>
          </a:p>
          <a:p>
            <a:pPr marL="0" indent="0">
              <a:buNone/>
            </a:pPr>
            <a:r>
              <a:rPr lang="cs-CZ" sz="1400" b="1" dirty="0">
                <a:solidFill>
                  <a:schemeClr val="bg1"/>
                </a:solidFill>
                <a:latin typeface="Times New Roman" panose="02020603050405020304" pitchFamily="18" charset="0"/>
                <a:cs typeface="Times New Roman" panose="02020603050405020304" pitchFamily="18" charset="0"/>
              </a:rPr>
              <a:t>V pojetí projektového </a:t>
            </a:r>
            <a:r>
              <a:rPr lang="cs-CZ" sz="1400" b="1" dirty="0" err="1">
                <a:solidFill>
                  <a:schemeClr val="bg1"/>
                </a:solidFill>
                <a:latin typeface="Times New Roman" panose="02020603050405020304" pitchFamily="18" charset="0"/>
                <a:cs typeface="Times New Roman" panose="02020603050405020304" pitchFamily="18" charset="0"/>
              </a:rPr>
              <a:t>managemnetu</a:t>
            </a:r>
            <a:r>
              <a:rPr lang="cs-CZ" sz="1400" b="1" dirty="0">
                <a:solidFill>
                  <a:schemeClr val="bg1"/>
                </a:solidFill>
                <a:latin typeface="Times New Roman" panose="02020603050405020304" pitchFamily="18" charset="0"/>
                <a:cs typeface="Times New Roman" panose="02020603050405020304" pitchFamily="18" charset="0"/>
              </a:rPr>
              <a:t> se jedná:</a:t>
            </a:r>
          </a:p>
        </p:txBody>
      </p:sp>
      <p:sp>
        <p:nvSpPr>
          <p:cNvPr id="5" name="Zástupný symbol pro obsah 2"/>
          <p:cNvSpPr txBox="1">
            <a:spLocks/>
          </p:cNvSpPr>
          <p:nvPr/>
        </p:nvSpPr>
        <p:spPr>
          <a:xfrm>
            <a:off x="4053752" y="972651"/>
            <a:ext cx="3888052" cy="375933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cs-CZ" sz="1400" b="1" dirty="0">
                <a:solidFill>
                  <a:srgbClr val="002060"/>
                </a:solidFill>
                <a:latin typeface="Times New Roman" panose="02020603050405020304" pitchFamily="18" charset="0"/>
                <a:cs typeface="Times New Roman" panose="02020603050405020304" pitchFamily="18" charset="0"/>
              </a:rPr>
              <a:t>Čas, </a:t>
            </a:r>
            <a:r>
              <a:rPr lang="cs-CZ" sz="1400" dirty="0">
                <a:solidFill>
                  <a:srgbClr val="002060"/>
                </a:solidFill>
                <a:latin typeface="Times New Roman" panose="02020603050405020304" pitchFamily="18" charset="0"/>
                <a:cs typeface="Times New Roman" panose="02020603050405020304" pitchFamily="18" charset="0"/>
              </a:rPr>
              <a:t>který je limitní pro plánování sledu jednotlivých dílčích aktivit projektu;</a:t>
            </a:r>
          </a:p>
          <a:p>
            <a:endParaRPr lang="cs-CZ" sz="1400" b="1" dirty="0">
              <a:solidFill>
                <a:srgbClr val="002060"/>
              </a:solidFill>
              <a:latin typeface="Times New Roman" panose="02020603050405020304" pitchFamily="18" charset="0"/>
              <a:cs typeface="Times New Roman" panose="02020603050405020304" pitchFamily="18" charset="0"/>
            </a:endParaRPr>
          </a:p>
          <a:p>
            <a:r>
              <a:rPr lang="cs-CZ" sz="1400" b="1" dirty="0">
                <a:solidFill>
                  <a:srgbClr val="002060"/>
                </a:solidFill>
                <a:latin typeface="Times New Roman" panose="02020603050405020304" pitchFamily="18" charset="0"/>
                <a:cs typeface="Times New Roman" panose="02020603050405020304" pitchFamily="18" charset="0"/>
              </a:rPr>
              <a:t>Zdroje, </a:t>
            </a:r>
            <a:r>
              <a:rPr lang="cs-CZ" sz="1400" dirty="0">
                <a:solidFill>
                  <a:srgbClr val="002060"/>
                </a:solidFill>
                <a:latin typeface="Times New Roman" panose="02020603050405020304" pitchFamily="18" charset="0"/>
                <a:cs typeface="Times New Roman" panose="02020603050405020304" pitchFamily="18" charset="0"/>
              </a:rPr>
              <a:t>které jsou projektu přiděleny a které budou průběžně užívány a čerpány, představují vstupní prvky materiálních hodnot a lidské pracovní síly, které jsou pod přímou kontrolou manažera projektu.</a:t>
            </a:r>
          </a:p>
          <a:p>
            <a:endParaRPr lang="cs-CZ" sz="1400" b="1" dirty="0">
              <a:solidFill>
                <a:srgbClr val="002060"/>
              </a:solidFill>
              <a:latin typeface="Times New Roman" panose="02020603050405020304" pitchFamily="18" charset="0"/>
              <a:cs typeface="Times New Roman" panose="02020603050405020304" pitchFamily="18" charset="0"/>
            </a:endParaRPr>
          </a:p>
          <a:p>
            <a:r>
              <a:rPr lang="cs-CZ" sz="1400" b="1" dirty="0">
                <a:solidFill>
                  <a:srgbClr val="002060"/>
                </a:solidFill>
                <a:latin typeface="Times New Roman" panose="02020603050405020304" pitchFamily="18" charset="0"/>
                <a:cs typeface="Times New Roman" panose="02020603050405020304" pitchFamily="18" charset="0"/>
              </a:rPr>
              <a:t>Náklady, </a:t>
            </a:r>
            <a:r>
              <a:rPr lang="cs-CZ" sz="1400" dirty="0">
                <a:solidFill>
                  <a:srgbClr val="002060"/>
                </a:solidFill>
                <a:latin typeface="Times New Roman" panose="02020603050405020304" pitchFamily="18" charset="0"/>
                <a:cs typeface="Times New Roman" panose="02020603050405020304" pitchFamily="18" charset="0"/>
              </a:rPr>
              <a:t>které jsou finančním projevem užití zdrojů v časovém rozložení. </a:t>
            </a:r>
          </a:p>
          <a:p>
            <a:pPr marL="0" indent="0">
              <a:buNone/>
            </a:pPr>
            <a:endParaRPr lang="cs-CZ" sz="1400" b="1" dirty="0">
              <a:solidFill>
                <a:srgbClr val="002060"/>
              </a:solidFill>
              <a:latin typeface="Times New Roman" panose="02020603050405020304" pitchFamily="18" charset="0"/>
              <a:cs typeface="Times New Roman" panose="02020603050405020304" pitchFamily="18" charset="0"/>
            </a:endParaRPr>
          </a:p>
          <a:p>
            <a:pPr marL="0" indent="0" algn="ctr">
              <a:buNone/>
            </a:pPr>
            <a:r>
              <a:rPr lang="cs-CZ" sz="1400" b="1" dirty="0">
                <a:solidFill>
                  <a:srgbClr val="002060"/>
                </a:solidFill>
                <a:highlight>
                  <a:srgbClr val="FFFF00"/>
                </a:highlight>
                <a:latin typeface="Times New Roman" panose="02020603050405020304" pitchFamily="18" charset="0"/>
                <a:cs typeface="Times New Roman" panose="02020603050405020304" pitchFamily="18" charset="0"/>
              </a:rPr>
              <a:t>Limity dimenzí trojimperativu – maximální provedení, minimální čas, minimální náklady.</a:t>
            </a:r>
          </a:p>
          <a:p>
            <a:endParaRPr lang="cs-CZ" sz="1400" b="1" dirty="0">
              <a:solidFill>
                <a:srgbClr val="002060"/>
              </a:solidFill>
              <a:latin typeface="Times New Roman" panose="02020603050405020304" pitchFamily="18" charset="0"/>
              <a:cs typeface="Times New Roman" panose="02020603050405020304" pitchFamily="18" charset="0"/>
            </a:endParaRPr>
          </a:p>
        </p:txBody>
      </p:sp>
      <p:sp>
        <p:nvSpPr>
          <p:cNvPr id="6" name="Nadpis 1"/>
          <p:cNvSpPr txBox="1">
            <a:spLocks/>
          </p:cNvSpPr>
          <p:nvPr/>
        </p:nvSpPr>
        <p:spPr>
          <a:xfrm>
            <a:off x="388132" y="411510"/>
            <a:ext cx="3183160" cy="1656184"/>
          </a:xfrm>
          <a:prstGeom prst="rect">
            <a:avLst/>
          </a:prstGeom>
        </p:spPr>
        <p:txBody>
          <a:bodyPr vert="horz" lIns="91440" tIns="45720" rIns="91440" bIns="45720" rtlCol="0" anchor="t">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400" b="1">
                <a:solidFill>
                  <a:schemeClr val="bg1"/>
                </a:solidFill>
                <a:latin typeface="Times New Roman" panose="02020603050405020304" pitchFamily="18" charset="0"/>
                <a:cs typeface="Times New Roman" panose="02020603050405020304" pitchFamily="18" charset="0"/>
              </a:rPr>
              <a:t>Trojimperativ projektu</a:t>
            </a:r>
            <a:endParaRPr lang="cs-CZ" sz="2400" b="1" dirty="0">
              <a:solidFill>
                <a:schemeClr val="bg1"/>
              </a:solidFill>
              <a:latin typeface="Times New Roman" panose="02020603050405020304" pitchFamily="18" charset="0"/>
              <a:cs typeface="Times New Roman" panose="02020603050405020304" pitchFamily="18" charset="0"/>
            </a:endParaRPr>
          </a:p>
        </p:txBody>
      </p:sp>
      <p:pic>
        <p:nvPicPr>
          <p:cNvPr id="7" name="Obrázek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56376" y="226939"/>
            <a:ext cx="956040" cy="745712"/>
          </a:xfrm>
          <a:prstGeom prst="rect">
            <a:avLst/>
          </a:prstGeom>
        </p:spPr>
      </p:pic>
      <p:pic>
        <p:nvPicPr>
          <p:cNvPr id="3" name="Obrázek 2"/>
          <p:cNvPicPr>
            <a:picLocks noChangeAspect="1"/>
          </p:cNvPicPr>
          <p:nvPr/>
        </p:nvPicPr>
        <p:blipFill>
          <a:blip r:embed="rId3"/>
          <a:stretch>
            <a:fillRect/>
          </a:stretch>
        </p:blipFill>
        <p:spPr>
          <a:xfrm>
            <a:off x="1331640" y="3458553"/>
            <a:ext cx="1926484" cy="1189558"/>
          </a:xfrm>
          <a:prstGeom prst="rect">
            <a:avLst/>
          </a:prstGeom>
        </p:spPr>
      </p:pic>
    </p:spTree>
    <p:extLst>
      <p:ext uri="{BB962C8B-B14F-4D97-AF65-F5344CB8AC3E}">
        <p14:creationId xmlns:p14="http://schemas.microsoft.com/office/powerpoint/2010/main" val="138748978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251520" y="267494"/>
            <a:ext cx="3456384" cy="4608512"/>
          </a:xfrm>
          <a:prstGeom prst="rect">
            <a:avLst/>
          </a:prstGeom>
          <a:solidFill>
            <a:srgbClr val="3078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b="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sp>
        <p:nvSpPr>
          <p:cNvPr id="4" name="Zástupný symbol pro obsah 2"/>
          <p:cNvSpPr txBox="1">
            <a:spLocks/>
          </p:cNvSpPr>
          <p:nvPr/>
        </p:nvSpPr>
        <p:spPr>
          <a:xfrm>
            <a:off x="395536" y="2643758"/>
            <a:ext cx="3175756" cy="1944215"/>
          </a:xfrm>
          <a:prstGeom prst="rect">
            <a:avLst/>
          </a:prstGeom>
        </p:spPr>
        <p:txBody>
          <a:bodyPr vert="horz" lIns="91440" tIns="45720" rIns="91440" bIns="45720" numCol="1"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cs-CZ" sz="1400" b="1">
                <a:solidFill>
                  <a:schemeClr val="bg1"/>
                </a:solidFill>
                <a:latin typeface="Times New Roman" panose="02020603050405020304" pitchFamily="18" charset="0"/>
                <a:cs typeface="Times New Roman" panose="02020603050405020304" pitchFamily="18" charset="0"/>
              </a:rPr>
              <a:t>Projektový trojúhelník stanovuje současné dosažení tří cílů projektu, přičemž jednotlivé cíle jsou měřitelné a ověřitelné.</a:t>
            </a:r>
          </a:p>
        </p:txBody>
      </p:sp>
      <p:sp>
        <p:nvSpPr>
          <p:cNvPr id="5" name="Zástupný symbol pro obsah 2"/>
          <p:cNvSpPr txBox="1">
            <a:spLocks/>
          </p:cNvSpPr>
          <p:nvPr/>
        </p:nvSpPr>
        <p:spPr>
          <a:xfrm>
            <a:off x="4053752" y="972651"/>
            <a:ext cx="3888052" cy="375933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cs-CZ" sz="1400" dirty="0">
                <a:solidFill>
                  <a:srgbClr val="002060"/>
                </a:solidFill>
                <a:latin typeface="Times New Roman" panose="02020603050405020304" pitchFamily="18" charset="0"/>
                <a:cs typeface="Times New Roman" panose="02020603050405020304" pitchFamily="18" charset="0"/>
              </a:rPr>
              <a:t>Úspěšnost projektu je dána splněním trojimperativu (kvalita (cíl), čas, náklady), ale praxe projektového řízení používá, tzv. kritéria úspěchu projektu, podle kterých projektový manažer posuzuje poměrný úspěch nebo neúspěch projektu.</a:t>
            </a:r>
          </a:p>
          <a:p>
            <a:endParaRPr lang="cs-CZ" sz="1400" b="1" dirty="0">
              <a:solidFill>
                <a:srgbClr val="002060"/>
              </a:solidFill>
              <a:latin typeface="Times New Roman" panose="02020603050405020304" pitchFamily="18" charset="0"/>
              <a:cs typeface="Times New Roman" panose="02020603050405020304" pitchFamily="18" charset="0"/>
            </a:endParaRPr>
          </a:p>
        </p:txBody>
      </p:sp>
      <p:sp>
        <p:nvSpPr>
          <p:cNvPr id="6" name="Nadpis 1"/>
          <p:cNvSpPr txBox="1">
            <a:spLocks/>
          </p:cNvSpPr>
          <p:nvPr/>
        </p:nvSpPr>
        <p:spPr>
          <a:xfrm>
            <a:off x="388132" y="411510"/>
            <a:ext cx="3183160" cy="1656184"/>
          </a:xfrm>
          <a:prstGeom prst="rect">
            <a:avLst/>
          </a:prstGeom>
        </p:spPr>
        <p:txBody>
          <a:bodyPr vert="horz" lIns="91440" tIns="45720" rIns="91440" bIns="45720" rtlCol="0" anchor="t">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cs-CZ" sz="2400" b="1" dirty="0">
              <a:solidFill>
                <a:schemeClr val="bg1"/>
              </a:solidFill>
              <a:latin typeface="Times New Roman" panose="02020603050405020304" pitchFamily="18" charset="0"/>
              <a:cs typeface="Times New Roman" panose="02020603050405020304" pitchFamily="18" charset="0"/>
            </a:endParaRPr>
          </a:p>
          <a:p>
            <a:pPr algn="l"/>
            <a:endParaRPr lang="cs-CZ" sz="2400" b="1" dirty="0">
              <a:solidFill>
                <a:schemeClr val="bg1"/>
              </a:solidFill>
              <a:latin typeface="Times New Roman" panose="02020603050405020304" pitchFamily="18" charset="0"/>
              <a:cs typeface="Times New Roman" panose="02020603050405020304" pitchFamily="18" charset="0"/>
            </a:endParaRPr>
          </a:p>
          <a:p>
            <a:pPr algn="l"/>
            <a:r>
              <a:rPr lang="en-US" sz="2400" b="1" dirty="0">
                <a:solidFill>
                  <a:schemeClr val="bg1"/>
                </a:solidFill>
                <a:latin typeface="Times New Roman" panose="02020603050405020304" pitchFamily="18" charset="0"/>
                <a:cs typeface="Times New Roman" panose="02020603050405020304" pitchFamily="18" charset="0"/>
              </a:rPr>
              <a:t>Trojimperativ </a:t>
            </a:r>
            <a:r>
              <a:rPr lang="en-US" sz="2400" b="1" dirty="0" err="1">
                <a:solidFill>
                  <a:schemeClr val="bg1"/>
                </a:solidFill>
                <a:latin typeface="Times New Roman" panose="02020603050405020304" pitchFamily="18" charset="0"/>
                <a:cs typeface="Times New Roman" panose="02020603050405020304" pitchFamily="18" charset="0"/>
              </a:rPr>
              <a:t>projektu</a:t>
            </a:r>
            <a:endParaRPr lang="cs-CZ" sz="2400" b="1" dirty="0">
              <a:solidFill>
                <a:schemeClr val="bg1"/>
              </a:solidFill>
              <a:latin typeface="Times New Roman" panose="02020603050405020304" pitchFamily="18" charset="0"/>
              <a:cs typeface="Times New Roman" panose="02020603050405020304" pitchFamily="18" charset="0"/>
            </a:endParaRPr>
          </a:p>
        </p:txBody>
      </p:sp>
      <p:pic>
        <p:nvPicPr>
          <p:cNvPr id="7" name="Obrázek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56376" y="226939"/>
            <a:ext cx="956040" cy="745712"/>
          </a:xfrm>
          <a:prstGeom prst="rect">
            <a:avLst/>
          </a:prstGeom>
        </p:spPr>
      </p:pic>
      <p:pic>
        <p:nvPicPr>
          <p:cNvPr id="8" name="Obrázek 7"/>
          <p:cNvPicPr>
            <a:picLocks noChangeAspect="1"/>
          </p:cNvPicPr>
          <p:nvPr/>
        </p:nvPicPr>
        <p:blipFill>
          <a:blip r:embed="rId3"/>
          <a:stretch>
            <a:fillRect/>
          </a:stretch>
        </p:blipFill>
        <p:spPr>
          <a:xfrm>
            <a:off x="4038817" y="2320238"/>
            <a:ext cx="4223759" cy="2286976"/>
          </a:xfrm>
          <a:prstGeom prst="rect">
            <a:avLst/>
          </a:prstGeom>
        </p:spPr>
      </p:pic>
      <p:sp>
        <p:nvSpPr>
          <p:cNvPr id="9" name="Obdélník 8"/>
          <p:cNvSpPr/>
          <p:nvPr/>
        </p:nvSpPr>
        <p:spPr>
          <a:xfrm>
            <a:off x="2771800" y="3952677"/>
            <a:ext cx="4285112" cy="923330"/>
          </a:xfrm>
          <a:prstGeom prst="rect">
            <a:avLst/>
          </a:prstGeom>
        </p:spPr>
        <p:txBody>
          <a:bodyPr wrap="square">
            <a:spAutoFit/>
          </a:bodyPr>
          <a:lstStyle/>
          <a:p>
            <a:endParaRPr lang="cs-CZ"/>
          </a:p>
          <a:p>
            <a:r>
              <a:rPr lang="cs-CZ"/>
              <a:t>					</a:t>
            </a:r>
            <a:r>
              <a:rPr lang="cs-CZ" sz="1000"/>
              <a:t>	</a:t>
            </a:r>
            <a:r>
              <a:rPr lang="cs-CZ" sz="900"/>
              <a:t>Zdroj: ROSENAU, M. D.: Řízení projektů</a:t>
            </a:r>
          </a:p>
        </p:txBody>
      </p:sp>
    </p:spTree>
    <p:extLst>
      <p:ext uri="{BB962C8B-B14F-4D97-AF65-F5344CB8AC3E}">
        <p14:creationId xmlns:p14="http://schemas.microsoft.com/office/powerpoint/2010/main" val="76594814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251520" y="267494"/>
            <a:ext cx="3456384" cy="4608512"/>
          </a:xfrm>
          <a:prstGeom prst="rect">
            <a:avLst/>
          </a:prstGeom>
          <a:solidFill>
            <a:srgbClr val="3078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b="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sp>
        <p:nvSpPr>
          <p:cNvPr id="4" name="Zástupný symbol pro obsah 2"/>
          <p:cNvSpPr txBox="1">
            <a:spLocks/>
          </p:cNvSpPr>
          <p:nvPr/>
        </p:nvSpPr>
        <p:spPr>
          <a:xfrm>
            <a:off x="395536" y="2643758"/>
            <a:ext cx="3175756" cy="1944215"/>
          </a:xfrm>
          <a:prstGeom prst="rect">
            <a:avLst/>
          </a:prstGeom>
        </p:spPr>
        <p:txBody>
          <a:bodyPr vert="horz" lIns="91440" tIns="45720" rIns="91440" bIns="45720" numCol="1"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cs-CZ" sz="1400" b="1">
                <a:solidFill>
                  <a:schemeClr val="bg1"/>
                </a:solidFill>
                <a:latin typeface="Times New Roman" panose="02020603050405020304" pitchFamily="18" charset="0"/>
                <a:cs typeface="Times New Roman" panose="02020603050405020304" pitchFamily="18" charset="0"/>
              </a:rPr>
              <a:t>Mulchary (2005) rozšířil „magický trojúhelník“ o další tři charakteristiky a definoval „magický šestiúhelník“. Dimenze šestiúhelníku jsou: náklady, čas, rozsah, spokojenost zákazníka, riziko.</a:t>
            </a:r>
          </a:p>
        </p:txBody>
      </p:sp>
      <p:sp>
        <p:nvSpPr>
          <p:cNvPr id="5" name="Zástupný symbol pro obsah 2"/>
          <p:cNvSpPr txBox="1">
            <a:spLocks/>
          </p:cNvSpPr>
          <p:nvPr/>
        </p:nvSpPr>
        <p:spPr>
          <a:xfrm>
            <a:off x="4053752" y="972651"/>
            <a:ext cx="3888052" cy="375933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endParaRPr lang="cs-CZ" sz="1400" b="1">
              <a:solidFill>
                <a:srgbClr val="002060"/>
              </a:solidFill>
              <a:latin typeface="Times New Roman" panose="02020603050405020304" pitchFamily="18" charset="0"/>
              <a:cs typeface="Times New Roman" panose="02020603050405020304" pitchFamily="18" charset="0"/>
            </a:endParaRPr>
          </a:p>
        </p:txBody>
      </p:sp>
      <p:sp>
        <p:nvSpPr>
          <p:cNvPr id="6" name="Nadpis 1"/>
          <p:cNvSpPr txBox="1">
            <a:spLocks/>
          </p:cNvSpPr>
          <p:nvPr/>
        </p:nvSpPr>
        <p:spPr>
          <a:xfrm>
            <a:off x="388132" y="411510"/>
            <a:ext cx="3183160" cy="1656184"/>
          </a:xfrm>
          <a:prstGeom prst="rect">
            <a:avLst/>
          </a:prstGeom>
        </p:spPr>
        <p:txBody>
          <a:bodyPr vert="horz" lIns="91440" tIns="45720" rIns="91440" bIns="45720" rtlCol="0" anchor="t">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cs-CZ" sz="2400" b="1">
              <a:solidFill>
                <a:schemeClr val="bg1"/>
              </a:solidFill>
              <a:latin typeface="Times New Roman" panose="02020603050405020304" pitchFamily="18" charset="0"/>
              <a:cs typeface="Times New Roman" panose="02020603050405020304" pitchFamily="18" charset="0"/>
            </a:endParaRPr>
          </a:p>
          <a:p>
            <a:pPr algn="l"/>
            <a:endParaRPr lang="cs-CZ" sz="2400" b="1">
              <a:solidFill>
                <a:schemeClr val="bg1"/>
              </a:solidFill>
              <a:latin typeface="Times New Roman" panose="02020603050405020304" pitchFamily="18" charset="0"/>
              <a:cs typeface="Times New Roman" panose="02020603050405020304" pitchFamily="18" charset="0"/>
            </a:endParaRPr>
          </a:p>
          <a:p>
            <a:pPr algn="l"/>
            <a:r>
              <a:rPr lang="en-US" sz="2400" b="1">
                <a:solidFill>
                  <a:schemeClr val="bg1"/>
                </a:solidFill>
                <a:latin typeface="Times New Roman" panose="02020603050405020304" pitchFamily="18" charset="0"/>
                <a:cs typeface="Times New Roman" panose="02020603050405020304" pitchFamily="18" charset="0"/>
              </a:rPr>
              <a:t>Trojimperativ projektu</a:t>
            </a:r>
            <a:endParaRPr lang="cs-CZ" sz="2400" b="1" dirty="0">
              <a:solidFill>
                <a:schemeClr val="bg1"/>
              </a:solidFill>
              <a:latin typeface="Times New Roman" panose="02020603050405020304" pitchFamily="18" charset="0"/>
              <a:cs typeface="Times New Roman" panose="02020603050405020304" pitchFamily="18" charset="0"/>
            </a:endParaRPr>
          </a:p>
        </p:txBody>
      </p:sp>
      <p:pic>
        <p:nvPicPr>
          <p:cNvPr id="7" name="Obrázek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56376" y="226939"/>
            <a:ext cx="956040" cy="745712"/>
          </a:xfrm>
          <a:prstGeom prst="rect">
            <a:avLst/>
          </a:prstGeom>
        </p:spPr>
      </p:pic>
      <p:pic>
        <p:nvPicPr>
          <p:cNvPr id="3" name="Obrázek 2"/>
          <p:cNvPicPr>
            <a:picLocks noChangeAspect="1"/>
          </p:cNvPicPr>
          <p:nvPr/>
        </p:nvPicPr>
        <p:blipFill>
          <a:blip r:embed="rId3"/>
          <a:stretch>
            <a:fillRect/>
          </a:stretch>
        </p:blipFill>
        <p:spPr>
          <a:xfrm>
            <a:off x="4352327" y="1261383"/>
            <a:ext cx="3290902" cy="3055427"/>
          </a:xfrm>
          <a:prstGeom prst="rect">
            <a:avLst/>
          </a:prstGeom>
        </p:spPr>
      </p:pic>
    </p:spTree>
    <p:extLst>
      <p:ext uri="{BB962C8B-B14F-4D97-AF65-F5344CB8AC3E}">
        <p14:creationId xmlns:p14="http://schemas.microsoft.com/office/powerpoint/2010/main" val="211171188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251520" y="267494"/>
            <a:ext cx="3456384" cy="4608512"/>
          </a:xfrm>
          <a:prstGeom prst="rect">
            <a:avLst/>
          </a:prstGeom>
          <a:solidFill>
            <a:srgbClr val="3078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b="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sp>
        <p:nvSpPr>
          <p:cNvPr id="4" name="Zástupný symbol pro obsah 2"/>
          <p:cNvSpPr txBox="1">
            <a:spLocks/>
          </p:cNvSpPr>
          <p:nvPr/>
        </p:nvSpPr>
        <p:spPr>
          <a:xfrm>
            <a:off x="395536" y="2643758"/>
            <a:ext cx="3175756" cy="1944215"/>
          </a:xfrm>
          <a:prstGeom prst="rect">
            <a:avLst/>
          </a:prstGeom>
        </p:spPr>
        <p:txBody>
          <a:bodyPr vert="horz" lIns="91440" tIns="45720" rIns="91440" bIns="45720" numCol="1"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cs-CZ" sz="1400" b="1">
                <a:solidFill>
                  <a:schemeClr val="bg1"/>
                </a:solidFill>
                <a:latin typeface="Times New Roman" panose="02020603050405020304" pitchFamily="18" charset="0"/>
                <a:cs typeface="Times New Roman" panose="02020603050405020304" pitchFamily="18" charset="0"/>
              </a:rPr>
              <a:t>Problémy – 1. provedení:</a:t>
            </a:r>
          </a:p>
        </p:txBody>
      </p:sp>
      <p:sp>
        <p:nvSpPr>
          <p:cNvPr id="5" name="Zástupný symbol pro obsah 2"/>
          <p:cNvSpPr txBox="1">
            <a:spLocks/>
          </p:cNvSpPr>
          <p:nvPr/>
        </p:nvSpPr>
        <p:spPr>
          <a:xfrm>
            <a:off x="4053752" y="972651"/>
            <a:ext cx="3888052" cy="375933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cs-CZ" sz="1400" dirty="0">
                <a:solidFill>
                  <a:srgbClr val="002060"/>
                </a:solidFill>
                <a:latin typeface="Times New Roman" panose="02020603050405020304" pitchFamily="18" charset="0"/>
                <a:cs typeface="Times New Roman" panose="02020603050405020304" pitchFamily="18" charset="0"/>
              </a:rPr>
              <a:t>neúplná definice požadavků,</a:t>
            </a:r>
          </a:p>
          <a:p>
            <a:endParaRPr lang="cs-CZ" sz="1400" dirty="0">
              <a:solidFill>
                <a:srgbClr val="002060"/>
              </a:solidFill>
              <a:latin typeface="Times New Roman" panose="02020603050405020304" pitchFamily="18" charset="0"/>
              <a:cs typeface="Times New Roman" panose="02020603050405020304" pitchFamily="18" charset="0"/>
            </a:endParaRPr>
          </a:p>
          <a:p>
            <a:r>
              <a:rPr lang="cs-CZ" sz="1400" dirty="0">
                <a:solidFill>
                  <a:srgbClr val="002060"/>
                </a:solidFill>
                <a:latin typeface="Times New Roman" panose="02020603050405020304" pitchFamily="18" charset="0"/>
                <a:cs typeface="Times New Roman" panose="02020603050405020304" pitchFamily="18" charset="0"/>
              </a:rPr>
              <a:t>nejednoznačná definice požadavků (design bude atraktivní, odezva bude rychlá, … – měřitelnost požadavků!),</a:t>
            </a:r>
          </a:p>
          <a:p>
            <a:endParaRPr lang="cs-CZ" sz="1400" dirty="0">
              <a:solidFill>
                <a:srgbClr val="002060"/>
              </a:solidFill>
              <a:latin typeface="Times New Roman" panose="02020603050405020304" pitchFamily="18" charset="0"/>
              <a:cs typeface="Times New Roman" panose="02020603050405020304" pitchFamily="18" charset="0"/>
            </a:endParaRPr>
          </a:p>
          <a:p>
            <a:r>
              <a:rPr lang="cs-CZ" sz="1400" dirty="0">
                <a:solidFill>
                  <a:srgbClr val="002060"/>
                </a:solidFill>
                <a:latin typeface="Times New Roman" panose="02020603050405020304" pitchFamily="18" charset="0"/>
                <a:cs typeface="Times New Roman" panose="02020603050405020304" pitchFamily="18" charset="0"/>
              </a:rPr>
              <a:t>chybná interpretace požadavků ze strany dodavatele a odběratele (definice společného „jazyka“),</a:t>
            </a:r>
          </a:p>
          <a:p>
            <a:endParaRPr lang="cs-CZ" sz="1400" dirty="0">
              <a:solidFill>
                <a:srgbClr val="002060"/>
              </a:solidFill>
              <a:latin typeface="Times New Roman" panose="02020603050405020304" pitchFamily="18" charset="0"/>
              <a:cs typeface="Times New Roman" panose="02020603050405020304" pitchFamily="18" charset="0"/>
            </a:endParaRPr>
          </a:p>
          <a:p>
            <a:r>
              <a:rPr lang="cs-CZ" sz="1400" dirty="0">
                <a:solidFill>
                  <a:srgbClr val="002060"/>
                </a:solidFill>
                <a:latin typeface="Times New Roman" panose="02020603050405020304" pitchFamily="18" charset="0"/>
                <a:cs typeface="Times New Roman" panose="02020603050405020304" pitchFamily="18" charset="0"/>
              </a:rPr>
              <a:t>neřízené změny požadavků (požadavky musejí být důsledně analyzovány a posuzovány z hlediska trojimperativu),</a:t>
            </a:r>
          </a:p>
          <a:p>
            <a:endParaRPr lang="cs-CZ" sz="1400" dirty="0">
              <a:solidFill>
                <a:srgbClr val="002060"/>
              </a:solidFill>
              <a:latin typeface="Times New Roman" panose="02020603050405020304" pitchFamily="18" charset="0"/>
              <a:cs typeface="Times New Roman" panose="02020603050405020304" pitchFamily="18" charset="0"/>
            </a:endParaRPr>
          </a:p>
          <a:p>
            <a:r>
              <a:rPr lang="cs-CZ" sz="1400" dirty="0">
                <a:solidFill>
                  <a:srgbClr val="002060"/>
                </a:solidFill>
                <a:latin typeface="Times New Roman" panose="02020603050405020304" pitchFamily="18" charset="0"/>
                <a:cs typeface="Times New Roman" panose="02020603050405020304" pitchFamily="18" charset="0"/>
              </a:rPr>
              <a:t>příliš ambiciózní požadavky.</a:t>
            </a:r>
          </a:p>
          <a:p>
            <a:endParaRPr lang="cs-CZ" sz="1400" b="1" dirty="0">
              <a:solidFill>
                <a:srgbClr val="002060"/>
              </a:solidFill>
              <a:latin typeface="Times New Roman" panose="02020603050405020304" pitchFamily="18" charset="0"/>
              <a:cs typeface="Times New Roman" panose="02020603050405020304" pitchFamily="18" charset="0"/>
            </a:endParaRPr>
          </a:p>
        </p:txBody>
      </p:sp>
      <p:sp>
        <p:nvSpPr>
          <p:cNvPr id="6" name="Nadpis 1"/>
          <p:cNvSpPr txBox="1">
            <a:spLocks/>
          </p:cNvSpPr>
          <p:nvPr/>
        </p:nvSpPr>
        <p:spPr>
          <a:xfrm>
            <a:off x="388132" y="411510"/>
            <a:ext cx="3183160" cy="1656184"/>
          </a:xfrm>
          <a:prstGeom prst="rect">
            <a:avLst/>
          </a:prstGeom>
        </p:spPr>
        <p:txBody>
          <a:bodyPr vert="horz" lIns="91440" tIns="45720" rIns="91440" bIns="45720" rtlCol="0" anchor="t">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cs-CZ" sz="2400" b="1">
              <a:solidFill>
                <a:schemeClr val="bg1"/>
              </a:solidFill>
              <a:latin typeface="Times New Roman" panose="02020603050405020304" pitchFamily="18" charset="0"/>
              <a:cs typeface="Times New Roman" panose="02020603050405020304" pitchFamily="18" charset="0"/>
            </a:endParaRPr>
          </a:p>
          <a:p>
            <a:pPr algn="l"/>
            <a:endParaRPr lang="cs-CZ" sz="2400" b="1">
              <a:solidFill>
                <a:schemeClr val="bg1"/>
              </a:solidFill>
              <a:latin typeface="Times New Roman" panose="02020603050405020304" pitchFamily="18" charset="0"/>
              <a:cs typeface="Times New Roman" panose="02020603050405020304" pitchFamily="18" charset="0"/>
            </a:endParaRPr>
          </a:p>
          <a:p>
            <a:pPr algn="l"/>
            <a:r>
              <a:rPr lang="en-US" sz="2400" b="1">
                <a:solidFill>
                  <a:schemeClr val="bg1"/>
                </a:solidFill>
                <a:latin typeface="Times New Roman" panose="02020603050405020304" pitchFamily="18" charset="0"/>
                <a:cs typeface="Times New Roman" panose="02020603050405020304" pitchFamily="18" charset="0"/>
              </a:rPr>
              <a:t>Trojimperativ projektu</a:t>
            </a:r>
            <a:endParaRPr lang="cs-CZ" sz="2400" b="1" dirty="0">
              <a:solidFill>
                <a:schemeClr val="bg1"/>
              </a:solidFill>
              <a:latin typeface="Times New Roman" panose="02020603050405020304" pitchFamily="18" charset="0"/>
              <a:cs typeface="Times New Roman" panose="02020603050405020304" pitchFamily="18" charset="0"/>
            </a:endParaRPr>
          </a:p>
        </p:txBody>
      </p:sp>
      <p:pic>
        <p:nvPicPr>
          <p:cNvPr id="7" name="Obrázek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56376" y="226939"/>
            <a:ext cx="956040" cy="745712"/>
          </a:xfrm>
          <a:prstGeom prst="rect">
            <a:avLst/>
          </a:prstGeom>
        </p:spPr>
      </p:pic>
    </p:spTree>
    <p:extLst>
      <p:ext uri="{BB962C8B-B14F-4D97-AF65-F5344CB8AC3E}">
        <p14:creationId xmlns:p14="http://schemas.microsoft.com/office/powerpoint/2010/main" val="2463284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animEffect transition="in" filter="fade">
                                      <p:cBhvr>
                                        <p:cTn id="17" dur="500"/>
                                        <p:tgtEl>
                                          <p:spTgt spid="5">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6" end="6"/>
                                            </p:txEl>
                                          </p:spTgt>
                                        </p:tgtEl>
                                        <p:attrNameLst>
                                          <p:attrName>style.visibility</p:attrName>
                                        </p:attrNameLst>
                                      </p:cBhvr>
                                      <p:to>
                                        <p:strVal val="visible"/>
                                      </p:to>
                                    </p:set>
                                    <p:animEffect transition="in" filter="fade">
                                      <p:cBhvr>
                                        <p:cTn id="22" dur="500"/>
                                        <p:tgtEl>
                                          <p:spTgt spid="5">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xEl>
                                              <p:pRg st="8" end="8"/>
                                            </p:txEl>
                                          </p:spTgt>
                                        </p:tgtEl>
                                        <p:attrNameLst>
                                          <p:attrName>style.visibility</p:attrName>
                                        </p:attrNameLst>
                                      </p:cBhvr>
                                      <p:to>
                                        <p:strVal val="visible"/>
                                      </p:to>
                                    </p:set>
                                    <p:animEffect transition="in" filter="fade">
                                      <p:cBhvr>
                                        <p:cTn id="27" dur="500"/>
                                        <p:tgtEl>
                                          <p:spTgt spid="5">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251520" y="267494"/>
            <a:ext cx="3456384" cy="4608512"/>
          </a:xfrm>
          <a:prstGeom prst="rect">
            <a:avLst/>
          </a:prstGeom>
          <a:solidFill>
            <a:srgbClr val="3078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b="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sp>
        <p:nvSpPr>
          <p:cNvPr id="4" name="Zástupný symbol pro obsah 2"/>
          <p:cNvSpPr txBox="1">
            <a:spLocks/>
          </p:cNvSpPr>
          <p:nvPr/>
        </p:nvSpPr>
        <p:spPr>
          <a:xfrm>
            <a:off x="395536" y="1703622"/>
            <a:ext cx="2448272" cy="2884351"/>
          </a:xfrm>
          <a:prstGeom prst="rect">
            <a:avLst/>
          </a:prstGeom>
        </p:spPr>
        <p:txBody>
          <a:bodyPr vert="horz" lIns="91440" tIns="45720" rIns="91440" bIns="45720" numCol="1"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cs-CZ" sz="1400" b="1" dirty="0">
                <a:solidFill>
                  <a:schemeClr val="bg1"/>
                </a:solidFill>
                <a:latin typeface="Times New Roman" panose="02020603050405020304" pitchFamily="18" charset="0"/>
                <a:cs typeface="Times New Roman" panose="02020603050405020304" pitchFamily="18" charset="0"/>
              </a:rPr>
              <a:t>Standardy projektového managementu</a:t>
            </a:r>
            <a:r>
              <a:rPr lang="cs-CZ" sz="1400" dirty="0">
                <a:solidFill>
                  <a:schemeClr val="bg1"/>
                </a:solidFill>
                <a:latin typeface="Times New Roman" panose="02020603050405020304" pitchFamily="18" charset="0"/>
                <a:cs typeface="Times New Roman" panose="02020603050405020304" pitchFamily="18" charset="0"/>
              </a:rPr>
              <a:t> představují doporučení, osvědčené metody, filozofii řízení. </a:t>
            </a:r>
          </a:p>
          <a:p>
            <a:pPr marL="0" indent="0">
              <a:buNone/>
            </a:pPr>
            <a:endParaRPr lang="cs-CZ" sz="1400" dirty="0">
              <a:solidFill>
                <a:schemeClr val="bg1"/>
              </a:solidFill>
              <a:latin typeface="Times New Roman" panose="02020603050405020304" pitchFamily="18" charset="0"/>
              <a:cs typeface="Times New Roman" panose="02020603050405020304" pitchFamily="18" charset="0"/>
            </a:endParaRPr>
          </a:p>
          <a:p>
            <a:pPr marL="0" indent="0">
              <a:buNone/>
            </a:pPr>
            <a:r>
              <a:rPr lang="cs-CZ" sz="1400" dirty="0">
                <a:solidFill>
                  <a:schemeClr val="bg1"/>
                </a:solidFill>
                <a:latin typeface="Times New Roman" panose="02020603050405020304" pitchFamily="18" charset="0"/>
                <a:cs typeface="Times New Roman" panose="02020603050405020304" pitchFamily="18" charset="0"/>
              </a:rPr>
              <a:t>Tématu řízení projektů na mezinárodní úrovni se věnují různé profesní organizace nebo organizace vydávající standardy.</a:t>
            </a:r>
          </a:p>
        </p:txBody>
      </p:sp>
      <p:sp>
        <p:nvSpPr>
          <p:cNvPr id="5" name="Zástupný symbol pro obsah 2"/>
          <p:cNvSpPr txBox="1">
            <a:spLocks/>
          </p:cNvSpPr>
          <p:nvPr/>
        </p:nvSpPr>
        <p:spPr>
          <a:xfrm>
            <a:off x="4067944" y="1707654"/>
            <a:ext cx="3888052" cy="3024336"/>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cs-CZ" sz="1400" b="1" dirty="0">
                <a:solidFill>
                  <a:srgbClr val="002060"/>
                </a:solidFill>
                <a:latin typeface="Times New Roman" panose="02020603050405020304" pitchFamily="18" charset="0"/>
                <a:cs typeface="Times New Roman" panose="02020603050405020304" pitchFamily="18" charset="0"/>
              </a:rPr>
              <a:t>Přínos certifikačních programů (příklady):</a:t>
            </a:r>
          </a:p>
          <a:p>
            <a:r>
              <a:rPr lang="cs-CZ" sz="1400" b="1" dirty="0">
                <a:solidFill>
                  <a:srgbClr val="002060"/>
                </a:solidFill>
                <a:latin typeface="Times New Roman" panose="02020603050405020304" pitchFamily="18" charset="0"/>
                <a:cs typeface="Times New Roman" panose="02020603050405020304" pitchFamily="18" charset="0"/>
              </a:rPr>
              <a:t>pro zaměstnance projektu – </a:t>
            </a:r>
            <a:r>
              <a:rPr lang="cs-CZ" sz="1400" dirty="0">
                <a:solidFill>
                  <a:srgbClr val="002060"/>
                </a:solidFill>
                <a:latin typeface="Times New Roman" panose="02020603050405020304" pitchFamily="18" charset="0"/>
                <a:cs typeface="Times New Roman" panose="02020603050405020304" pitchFamily="18" charset="0"/>
              </a:rPr>
              <a:t>získání mezinárodně uznávaného certifikátu, který stvrzuje jejich kompetence pro projektové řízení,</a:t>
            </a:r>
          </a:p>
          <a:p>
            <a:r>
              <a:rPr lang="cs-CZ" sz="1400" b="1" dirty="0">
                <a:solidFill>
                  <a:srgbClr val="002060"/>
                </a:solidFill>
                <a:latin typeface="Times New Roman" panose="02020603050405020304" pitchFamily="18" charset="0"/>
                <a:cs typeface="Times New Roman" panose="02020603050405020304" pitchFamily="18" charset="0"/>
              </a:rPr>
              <a:t>pro dodavatele služeb projektového řízení – </a:t>
            </a:r>
            <a:r>
              <a:rPr lang="cs-CZ" sz="1400" dirty="0">
                <a:solidFill>
                  <a:srgbClr val="002060"/>
                </a:solidFill>
                <a:latin typeface="Times New Roman" panose="02020603050405020304" pitchFamily="18" charset="0"/>
                <a:cs typeface="Times New Roman" panose="02020603050405020304" pitchFamily="18" charset="0"/>
              </a:rPr>
              <a:t>ukázka profesionálních kompetencí jejich zaměstnanců,</a:t>
            </a:r>
          </a:p>
          <a:p>
            <a:r>
              <a:rPr lang="cs-CZ" sz="1400" b="1" dirty="0">
                <a:solidFill>
                  <a:srgbClr val="002060"/>
                </a:solidFill>
                <a:latin typeface="Times New Roman" panose="02020603050405020304" pitchFamily="18" charset="0"/>
                <a:cs typeface="Times New Roman" panose="02020603050405020304" pitchFamily="18" charset="0"/>
              </a:rPr>
              <a:t>pro zákazníky – </a:t>
            </a:r>
            <a:r>
              <a:rPr lang="cs-CZ" sz="1400" dirty="0">
                <a:solidFill>
                  <a:srgbClr val="002060"/>
                </a:solidFill>
                <a:latin typeface="Times New Roman" panose="02020603050405020304" pitchFamily="18" charset="0"/>
                <a:cs typeface="Times New Roman" panose="02020603050405020304" pitchFamily="18" charset="0"/>
              </a:rPr>
              <a:t>větší jistota, že obdrží od projektového manažera ty nejmodernější služby</a:t>
            </a:r>
          </a:p>
        </p:txBody>
      </p:sp>
      <p:sp>
        <p:nvSpPr>
          <p:cNvPr id="6" name="Nadpis 1"/>
          <p:cNvSpPr txBox="1">
            <a:spLocks/>
          </p:cNvSpPr>
          <p:nvPr/>
        </p:nvSpPr>
        <p:spPr>
          <a:xfrm>
            <a:off x="388132" y="411510"/>
            <a:ext cx="3183160" cy="1656184"/>
          </a:xfrm>
          <a:prstGeom prst="rect">
            <a:avLst/>
          </a:prstGeom>
        </p:spPr>
        <p:txBody>
          <a:bodyPr vert="horz" lIns="91440" tIns="45720" rIns="91440" bIns="45720" rtlCol="0" anchor="t">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cs-CZ" sz="2400" b="1">
                <a:solidFill>
                  <a:schemeClr val="bg1"/>
                </a:solidFill>
                <a:latin typeface="Times New Roman" panose="02020603050405020304" pitchFamily="18" charset="0"/>
                <a:cs typeface="Times New Roman" panose="02020603050405020304" pitchFamily="18" charset="0"/>
              </a:rPr>
              <a:t>Standardy a standardizace</a:t>
            </a:r>
            <a:endParaRPr lang="cs-CZ" sz="2400" b="1" dirty="0">
              <a:solidFill>
                <a:schemeClr val="bg1"/>
              </a:solidFill>
              <a:latin typeface="Times New Roman" panose="02020603050405020304" pitchFamily="18" charset="0"/>
              <a:cs typeface="Times New Roman" panose="02020603050405020304" pitchFamily="18" charset="0"/>
            </a:endParaRPr>
          </a:p>
        </p:txBody>
      </p:sp>
      <p:pic>
        <p:nvPicPr>
          <p:cNvPr id="7" name="Obrázek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56376" y="226939"/>
            <a:ext cx="956040" cy="745712"/>
          </a:xfrm>
          <a:prstGeom prst="rect">
            <a:avLst/>
          </a:prstGeom>
        </p:spPr>
      </p:pic>
    </p:spTree>
    <p:extLst>
      <p:ext uri="{BB962C8B-B14F-4D97-AF65-F5344CB8AC3E}">
        <p14:creationId xmlns:p14="http://schemas.microsoft.com/office/powerpoint/2010/main" val="402497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animEffect transition="in" filter="fade">
                                      <p:cBhvr>
                                        <p:cTn id="17"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251520" y="267494"/>
            <a:ext cx="3456384" cy="4608512"/>
          </a:xfrm>
          <a:prstGeom prst="rect">
            <a:avLst/>
          </a:prstGeom>
          <a:solidFill>
            <a:srgbClr val="3078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b="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sp>
        <p:nvSpPr>
          <p:cNvPr id="4" name="Zástupný symbol pro obsah 2"/>
          <p:cNvSpPr txBox="1">
            <a:spLocks/>
          </p:cNvSpPr>
          <p:nvPr/>
        </p:nvSpPr>
        <p:spPr>
          <a:xfrm>
            <a:off x="395536" y="2643758"/>
            <a:ext cx="3175756" cy="1944215"/>
          </a:xfrm>
          <a:prstGeom prst="rect">
            <a:avLst/>
          </a:prstGeom>
        </p:spPr>
        <p:txBody>
          <a:bodyPr vert="horz" lIns="91440" tIns="45720" rIns="91440" bIns="45720" numCol="1"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cs-CZ" sz="1400" b="1">
                <a:solidFill>
                  <a:schemeClr val="bg1"/>
                </a:solidFill>
                <a:latin typeface="Times New Roman" panose="02020603050405020304" pitchFamily="18" charset="0"/>
                <a:cs typeface="Times New Roman" panose="02020603050405020304" pitchFamily="18" charset="0"/>
              </a:rPr>
              <a:t>Problémy – 2. čas:</a:t>
            </a:r>
          </a:p>
        </p:txBody>
      </p:sp>
      <p:sp>
        <p:nvSpPr>
          <p:cNvPr id="5" name="Zástupný symbol pro obsah 2"/>
          <p:cNvSpPr txBox="1">
            <a:spLocks/>
          </p:cNvSpPr>
          <p:nvPr/>
        </p:nvSpPr>
        <p:spPr>
          <a:xfrm>
            <a:off x="4053752" y="972651"/>
            <a:ext cx="3888052" cy="375933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cs-CZ" sz="1400" dirty="0">
                <a:solidFill>
                  <a:srgbClr val="002060"/>
                </a:solidFill>
                <a:latin typeface="Times New Roman" panose="02020603050405020304" pitchFamily="18" charset="0"/>
                <a:cs typeface="Times New Roman" panose="02020603050405020304" pitchFamily="18" charset="0"/>
              </a:rPr>
              <a:t>nadměrný důraz na kvalitu provedení na úkor ostatních složek trojimperativu,</a:t>
            </a:r>
          </a:p>
          <a:p>
            <a:endParaRPr lang="cs-CZ" sz="1400" dirty="0">
              <a:solidFill>
                <a:srgbClr val="002060"/>
              </a:solidFill>
              <a:latin typeface="Times New Roman" panose="02020603050405020304" pitchFamily="18" charset="0"/>
              <a:cs typeface="Times New Roman" panose="02020603050405020304" pitchFamily="18" charset="0"/>
            </a:endParaRPr>
          </a:p>
          <a:p>
            <a:r>
              <a:rPr lang="cs-CZ" sz="1400" dirty="0">
                <a:solidFill>
                  <a:srgbClr val="002060"/>
                </a:solidFill>
                <a:latin typeface="Times New Roman" panose="02020603050405020304" pitchFamily="18" charset="0"/>
                <a:cs typeface="Times New Roman" panose="02020603050405020304" pitchFamily="18" charset="0"/>
              </a:rPr>
              <a:t>nedostatek zdrojů (náhradní zdroje – méně kvalifikovaní pracovníci, outsourcing, …),</a:t>
            </a:r>
          </a:p>
          <a:p>
            <a:endParaRPr lang="cs-CZ" sz="1400" dirty="0">
              <a:solidFill>
                <a:srgbClr val="002060"/>
              </a:solidFill>
              <a:latin typeface="Times New Roman" panose="02020603050405020304" pitchFamily="18" charset="0"/>
              <a:cs typeface="Times New Roman" panose="02020603050405020304" pitchFamily="18" charset="0"/>
            </a:endParaRPr>
          </a:p>
          <a:p>
            <a:r>
              <a:rPr lang="cs-CZ" sz="1400" dirty="0">
                <a:solidFill>
                  <a:srgbClr val="002060"/>
                </a:solidFill>
                <a:latin typeface="Times New Roman" panose="02020603050405020304" pitchFamily="18" charset="0"/>
                <a:cs typeface="Times New Roman" panose="02020603050405020304" pitchFamily="18" charset="0"/>
              </a:rPr>
              <a:t>nedostatečná motivace pracovníků realizujících projekt (upřednostňování jiných činností),</a:t>
            </a:r>
          </a:p>
          <a:p>
            <a:endParaRPr lang="cs-CZ" sz="1400" dirty="0">
              <a:solidFill>
                <a:srgbClr val="002060"/>
              </a:solidFill>
              <a:latin typeface="Times New Roman" panose="02020603050405020304" pitchFamily="18" charset="0"/>
              <a:cs typeface="Times New Roman" panose="02020603050405020304" pitchFamily="18" charset="0"/>
            </a:endParaRPr>
          </a:p>
          <a:p>
            <a:r>
              <a:rPr lang="cs-CZ" sz="1400" dirty="0">
                <a:solidFill>
                  <a:srgbClr val="002060"/>
                </a:solidFill>
                <a:latin typeface="Times New Roman" panose="02020603050405020304" pitchFamily="18" charset="0"/>
                <a:cs typeface="Times New Roman" panose="02020603050405020304" pitchFamily="18" charset="0"/>
              </a:rPr>
              <a:t>neřízené změny požadavků (požadavky musejí být důsledně analyzovány a posuzovány z hlediska trojimperativu),</a:t>
            </a:r>
          </a:p>
          <a:p>
            <a:endParaRPr lang="cs-CZ" sz="1400" dirty="0">
              <a:solidFill>
                <a:srgbClr val="002060"/>
              </a:solidFill>
              <a:latin typeface="Times New Roman" panose="02020603050405020304" pitchFamily="18" charset="0"/>
              <a:cs typeface="Times New Roman" panose="02020603050405020304" pitchFamily="18" charset="0"/>
            </a:endParaRPr>
          </a:p>
          <a:p>
            <a:r>
              <a:rPr lang="cs-CZ" sz="1400" dirty="0">
                <a:solidFill>
                  <a:srgbClr val="002060"/>
                </a:solidFill>
                <a:latin typeface="Times New Roman" panose="02020603050405020304" pitchFamily="18" charset="0"/>
                <a:cs typeface="Times New Roman" panose="02020603050405020304" pitchFamily="18" charset="0"/>
              </a:rPr>
              <a:t>příliš optimistické předpoklady.</a:t>
            </a:r>
          </a:p>
          <a:p>
            <a:endParaRPr lang="cs-CZ" sz="1400" b="1" dirty="0">
              <a:solidFill>
                <a:srgbClr val="002060"/>
              </a:solidFill>
              <a:latin typeface="Times New Roman" panose="02020603050405020304" pitchFamily="18" charset="0"/>
              <a:cs typeface="Times New Roman" panose="02020603050405020304" pitchFamily="18" charset="0"/>
            </a:endParaRPr>
          </a:p>
        </p:txBody>
      </p:sp>
      <p:sp>
        <p:nvSpPr>
          <p:cNvPr id="6" name="Nadpis 1"/>
          <p:cNvSpPr txBox="1">
            <a:spLocks/>
          </p:cNvSpPr>
          <p:nvPr/>
        </p:nvSpPr>
        <p:spPr>
          <a:xfrm>
            <a:off x="388132" y="411510"/>
            <a:ext cx="3183160" cy="1656184"/>
          </a:xfrm>
          <a:prstGeom prst="rect">
            <a:avLst/>
          </a:prstGeom>
        </p:spPr>
        <p:txBody>
          <a:bodyPr vert="horz" lIns="91440" tIns="45720" rIns="91440" bIns="45720" rtlCol="0" anchor="t">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cs-CZ" sz="2400" b="1">
              <a:solidFill>
                <a:schemeClr val="bg1"/>
              </a:solidFill>
              <a:latin typeface="Times New Roman" panose="02020603050405020304" pitchFamily="18" charset="0"/>
              <a:cs typeface="Times New Roman" panose="02020603050405020304" pitchFamily="18" charset="0"/>
            </a:endParaRPr>
          </a:p>
          <a:p>
            <a:pPr algn="l"/>
            <a:endParaRPr lang="cs-CZ" sz="2400" b="1">
              <a:solidFill>
                <a:schemeClr val="bg1"/>
              </a:solidFill>
              <a:latin typeface="Times New Roman" panose="02020603050405020304" pitchFamily="18" charset="0"/>
              <a:cs typeface="Times New Roman" panose="02020603050405020304" pitchFamily="18" charset="0"/>
            </a:endParaRPr>
          </a:p>
          <a:p>
            <a:pPr algn="l"/>
            <a:r>
              <a:rPr lang="en-US" sz="2400" b="1">
                <a:solidFill>
                  <a:schemeClr val="bg1"/>
                </a:solidFill>
                <a:latin typeface="Times New Roman" panose="02020603050405020304" pitchFamily="18" charset="0"/>
                <a:cs typeface="Times New Roman" panose="02020603050405020304" pitchFamily="18" charset="0"/>
              </a:rPr>
              <a:t>Trojimperativ projektu</a:t>
            </a:r>
            <a:endParaRPr lang="cs-CZ" sz="2400" b="1" dirty="0">
              <a:solidFill>
                <a:schemeClr val="bg1"/>
              </a:solidFill>
              <a:latin typeface="Times New Roman" panose="02020603050405020304" pitchFamily="18" charset="0"/>
              <a:cs typeface="Times New Roman" panose="02020603050405020304" pitchFamily="18" charset="0"/>
            </a:endParaRPr>
          </a:p>
        </p:txBody>
      </p:sp>
      <p:pic>
        <p:nvPicPr>
          <p:cNvPr id="7" name="Obrázek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56376" y="226939"/>
            <a:ext cx="956040" cy="745712"/>
          </a:xfrm>
          <a:prstGeom prst="rect">
            <a:avLst/>
          </a:prstGeom>
        </p:spPr>
      </p:pic>
    </p:spTree>
    <p:extLst>
      <p:ext uri="{BB962C8B-B14F-4D97-AF65-F5344CB8AC3E}">
        <p14:creationId xmlns:p14="http://schemas.microsoft.com/office/powerpoint/2010/main" val="2804284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animEffect transition="in" filter="fade">
                                      <p:cBhvr>
                                        <p:cTn id="17" dur="500"/>
                                        <p:tgtEl>
                                          <p:spTgt spid="5">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6" end="6"/>
                                            </p:txEl>
                                          </p:spTgt>
                                        </p:tgtEl>
                                        <p:attrNameLst>
                                          <p:attrName>style.visibility</p:attrName>
                                        </p:attrNameLst>
                                      </p:cBhvr>
                                      <p:to>
                                        <p:strVal val="visible"/>
                                      </p:to>
                                    </p:set>
                                    <p:animEffect transition="in" filter="fade">
                                      <p:cBhvr>
                                        <p:cTn id="22" dur="500"/>
                                        <p:tgtEl>
                                          <p:spTgt spid="5">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xEl>
                                              <p:pRg st="8" end="8"/>
                                            </p:txEl>
                                          </p:spTgt>
                                        </p:tgtEl>
                                        <p:attrNameLst>
                                          <p:attrName>style.visibility</p:attrName>
                                        </p:attrNameLst>
                                      </p:cBhvr>
                                      <p:to>
                                        <p:strVal val="visible"/>
                                      </p:to>
                                    </p:set>
                                    <p:animEffect transition="in" filter="fade">
                                      <p:cBhvr>
                                        <p:cTn id="27" dur="500"/>
                                        <p:tgtEl>
                                          <p:spTgt spid="5">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251520" y="267494"/>
            <a:ext cx="3456384" cy="4608512"/>
          </a:xfrm>
          <a:prstGeom prst="rect">
            <a:avLst/>
          </a:prstGeom>
          <a:solidFill>
            <a:srgbClr val="3078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b="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sp>
        <p:nvSpPr>
          <p:cNvPr id="4" name="Zástupný symbol pro obsah 2"/>
          <p:cNvSpPr txBox="1">
            <a:spLocks/>
          </p:cNvSpPr>
          <p:nvPr/>
        </p:nvSpPr>
        <p:spPr>
          <a:xfrm>
            <a:off x="395536" y="2643758"/>
            <a:ext cx="3175756" cy="1944215"/>
          </a:xfrm>
          <a:prstGeom prst="rect">
            <a:avLst/>
          </a:prstGeom>
        </p:spPr>
        <p:txBody>
          <a:bodyPr vert="horz" lIns="91440" tIns="45720" rIns="91440" bIns="45720" numCol="1"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cs-CZ" sz="1400" b="1">
                <a:solidFill>
                  <a:schemeClr val="bg1"/>
                </a:solidFill>
                <a:latin typeface="Times New Roman" panose="02020603050405020304" pitchFamily="18" charset="0"/>
                <a:cs typeface="Times New Roman" panose="02020603050405020304" pitchFamily="18" charset="0"/>
              </a:rPr>
              <a:t>Problémy – 3. náklady:</a:t>
            </a:r>
          </a:p>
        </p:txBody>
      </p:sp>
      <p:sp>
        <p:nvSpPr>
          <p:cNvPr id="5" name="Zástupný symbol pro obsah 2"/>
          <p:cNvSpPr txBox="1">
            <a:spLocks/>
          </p:cNvSpPr>
          <p:nvPr/>
        </p:nvSpPr>
        <p:spPr>
          <a:xfrm>
            <a:off x="3931712" y="764088"/>
            <a:ext cx="3888052" cy="375933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cs-CZ" sz="1400" dirty="0">
                <a:solidFill>
                  <a:srgbClr val="002060"/>
                </a:solidFill>
                <a:latin typeface="Times New Roman" panose="02020603050405020304" pitchFamily="18" charset="0"/>
                <a:cs typeface="Times New Roman" panose="02020603050405020304" pitchFamily="18" charset="0"/>
              </a:rPr>
              <a:t>úzce souvisí s časovou dimenzí, neefektivní využití zdrojů,</a:t>
            </a:r>
          </a:p>
          <a:p>
            <a:endParaRPr lang="cs-CZ" sz="1400" dirty="0">
              <a:solidFill>
                <a:srgbClr val="002060"/>
              </a:solidFill>
              <a:latin typeface="Times New Roman" panose="02020603050405020304" pitchFamily="18" charset="0"/>
              <a:cs typeface="Times New Roman" panose="02020603050405020304" pitchFamily="18" charset="0"/>
            </a:endParaRPr>
          </a:p>
          <a:p>
            <a:r>
              <a:rPr lang="cs-CZ" sz="1400" dirty="0">
                <a:solidFill>
                  <a:srgbClr val="002060"/>
                </a:solidFill>
                <a:latin typeface="Times New Roman" panose="02020603050405020304" pitchFamily="18" charset="0"/>
                <a:cs typeface="Times New Roman" panose="02020603050405020304" pitchFamily="18" charset="0"/>
              </a:rPr>
              <a:t>sjednávání a uzavírání smluv za každou cenu (požadavek na redukci nákladů není adekvátně promítnut do ostatních dimenzí trojimperativu, projekt není v souladu s dlouhodobými cíli organizace, na realizaci projektu nemá organizace dostupné zdroje, …),</a:t>
            </a:r>
          </a:p>
          <a:p>
            <a:endParaRPr lang="cs-CZ" sz="1400" dirty="0">
              <a:solidFill>
                <a:srgbClr val="002060"/>
              </a:solidFill>
              <a:latin typeface="Times New Roman" panose="02020603050405020304" pitchFamily="18" charset="0"/>
              <a:cs typeface="Times New Roman" panose="02020603050405020304" pitchFamily="18" charset="0"/>
            </a:endParaRPr>
          </a:p>
          <a:p>
            <a:r>
              <a:rPr lang="cs-CZ" sz="1400" dirty="0">
                <a:solidFill>
                  <a:srgbClr val="002060"/>
                </a:solidFill>
                <a:latin typeface="Times New Roman" panose="02020603050405020304" pitchFamily="18" charset="0"/>
                <a:cs typeface="Times New Roman" panose="02020603050405020304" pitchFamily="18" charset="0"/>
              </a:rPr>
              <a:t>příliš optimistické předpoklady,</a:t>
            </a:r>
          </a:p>
          <a:p>
            <a:endParaRPr lang="cs-CZ" sz="1400" dirty="0">
              <a:solidFill>
                <a:srgbClr val="002060"/>
              </a:solidFill>
              <a:latin typeface="Times New Roman" panose="02020603050405020304" pitchFamily="18" charset="0"/>
              <a:cs typeface="Times New Roman" panose="02020603050405020304" pitchFamily="18" charset="0"/>
            </a:endParaRPr>
          </a:p>
          <a:p>
            <a:r>
              <a:rPr lang="cs-CZ" sz="1400" dirty="0">
                <a:solidFill>
                  <a:srgbClr val="002060"/>
                </a:solidFill>
                <a:latin typeface="Times New Roman" panose="02020603050405020304" pitchFamily="18" charset="0"/>
                <a:cs typeface="Times New Roman" panose="02020603050405020304" pitchFamily="18" charset="0"/>
              </a:rPr>
              <a:t>chyby při kalkulaci nákladů – chyba manažera projektu (režie, inflace, …),</a:t>
            </a:r>
          </a:p>
          <a:p>
            <a:endParaRPr lang="cs-CZ" sz="1400" dirty="0">
              <a:solidFill>
                <a:srgbClr val="002060"/>
              </a:solidFill>
              <a:latin typeface="Times New Roman" panose="02020603050405020304" pitchFamily="18" charset="0"/>
              <a:cs typeface="Times New Roman" panose="02020603050405020304" pitchFamily="18" charset="0"/>
            </a:endParaRPr>
          </a:p>
          <a:p>
            <a:r>
              <a:rPr lang="cs-CZ" sz="1400" dirty="0">
                <a:solidFill>
                  <a:srgbClr val="002060"/>
                </a:solidFill>
                <a:latin typeface="Times New Roman" panose="02020603050405020304" pitchFamily="18" charset="0"/>
                <a:cs typeface="Times New Roman" panose="02020603050405020304" pitchFamily="18" charset="0"/>
              </a:rPr>
              <a:t>chybné rozvržení nebo nedodržení platebního kalendáře.</a:t>
            </a:r>
          </a:p>
          <a:p>
            <a:endParaRPr lang="cs-CZ" sz="1400" b="1" dirty="0">
              <a:solidFill>
                <a:srgbClr val="002060"/>
              </a:solidFill>
              <a:latin typeface="Times New Roman" panose="02020603050405020304" pitchFamily="18" charset="0"/>
              <a:cs typeface="Times New Roman" panose="02020603050405020304" pitchFamily="18" charset="0"/>
            </a:endParaRPr>
          </a:p>
        </p:txBody>
      </p:sp>
      <p:sp>
        <p:nvSpPr>
          <p:cNvPr id="6" name="Nadpis 1"/>
          <p:cNvSpPr txBox="1">
            <a:spLocks/>
          </p:cNvSpPr>
          <p:nvPr/>
        </p:nvSpPr>
        <p:spPr>
          <a:xfrm>
            <a:off x="388132" y="411510"/>
            <a:ext cx="3183160" cy="1656184"/>
          </a:xfrm>
          <a:prstGeom prst="rect">
            <a:avLst/>
          </a:prstGeom>
        </p:spPr>
        <p:txBody>
          <a:bodyPr vert="horz" lIns="91440" tIns="45720" rIns="91440" bIns="45720" rtlCol="0" anchor="t">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cs-CZ" sz="2400" b="1">
              <a:solidFill>
                <a:schemeClr val="bg1"/>
              </a:solidFill>
              <a:latin typeface="Times New Roman" panose="02020603050405020304" pitchFamily="18" charset="0"/>
              <a:cs typeface="Times New Roman" panose="02020603050405020304" pitchFamily="18" charset="0"/>
            </a:endParaRPr>
          </a:p>
          <a:p>
            <a:pPr algn="l"/>
            <a:endParaRPr lang="cs-CZ" sz="2400" b="1">
              <a:solidFill>
                <a:schemeClr val="bg1"/>
              </a:solidFill>
              <a:latin typeface="Times New Roman" panose="02020603050405020304" pitchFamily="18" charset="0"/>
              <a:cs typeface="Times New Roman" panose="02020603050405020304" pitchFamily="18" charset="0"/>
            </a:endParaRPr>
          </a:p>
          <a:p>
            <a:pPr algn="l"/>
            <a:r>
              <a:rPr lang="en-US" sz="2400" b="1">
                <a:solidFill>
                  <a:schemeClr val="bg1"/>
                </a:solidFill>
                <a:latin typeface="Times New Roman" panose="02020603050405020304" pitchFamily="18" charset="0"/>
                <a:cs typeface="Times New Roman" panose="02020603050405020304" pitchFamily="18" charset="0"/>
              </a:rPr>
              <a:t>Trojimperativ projektu</a:t>
            </a:r>
            <a:endParaRPr lang="cs-CZ" sz="2400" b="1" dirty="0">
              <a:solidFill>
                <a:schemeClr val="bg1"/>
              </a:solidFill>
              <a:latin typeface="Times New Roman" panose="02020603050405020304" pitchFamily="18" charset="0"/>
              <a:cs typeface="Times New Roman" panose="02020603050405020304" pitchFamily="18" charset="0"/>
            </a:endParaRPr>
          </a:p>
        </p:txBody>
      </p:sp>
      <p:pic>
        <p:nvPicPr>
          <p:cNvPr id="7" name="Obrázek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56376" y="226939"/>
            <a:ext cx="956040" cy="745712"/>
          </a:xfrm>
          <a:prstGeom prst="rect">
            <a:avLst/>
          </a:prstGeom>
        </p:spPr>
      </p:pic>
    </p:spTree>
    <p:extLst>
      <p:ext uri="{BB962C8B-B14F-4D97-AF65-F5344CB8AC3E}">
        <p14:creationId xmlns:p14="http://schemas.microsoft.com/office/powerpoint/2010/main" val="3968746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animEffect transition="in" filter="fade">
                                      <p:cBhvr>
                                        <p:cTn id="17" dur="500"/>
                                        <p:tgtEl>
                                          <p:spTgt spid="5">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6" end="6"/>
                                            </p:txEl>
                                          </p:spTgt>
                                        </p:tgtEl>
                                        <p:attrNameLst>
                                          <p:attrName>style.visibility</p:attrName>
                                        </p:attrNameLst>
                                      </p:cBhvr>
                                      <p:to>
                                        <p:strVal val="visible"/>
                                      </p:to>
                                    </p:set>
                                    <p:animEffect transition="in" filter="fade">
                                      <p:cBhvr>
                                        <p:cTn id="22" dur="500"/>
                                        <p:tgtEl>
                                          <p:spTgt spid="5">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xEl>
                                              <p:pRg st="8" end="8"/>
                                            </p:txEl>
                                          </p:spTgt>
                                        </p:tgtEl>
                                        <p:attrNameLst>
                                          <p:attrName>style.visibility</p:attrName>
                                        </p:attrNameLst>
                                      </p:cBhvr>
                                      <p:to>
                                        <p:strVal val="visible"/>
                                      </p:to>
                                    </p:set>
                                    <p:animEffect transition="in" filter="fade">
                                      <p:cBhvr>
                                        <p:cTn id="27" dur="500"/>
                                        <p:tgtEl>
                                          <p:spTgt spid="5">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46230" y="339501"/>
            <a:ext cx="3456384" cy="4608512"/>
          </a:xfrm>
          <a:prstGeom prst="rect">
            <a:avLst/>
          </a:prstGeom>
          <a:solidFill>
            <a:srgbClr val="3078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b="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sp>
        <p:nvSpPr>
          <p:cNvPr id="4" name="Zástupný symbol pro obsah 2"/>
          <p:cNvSpPr txBox="1">
            <a:spLocks/>
          </p:cNvSpPr>
          <p:nvPr/>
        </p:nvSpPr>
        <p:spPr>
          <a:xfrm>
            <a:off x="395536" y="2643758"/>
            <a:ext cx="3175756" cy="1944215"/>
          </a:xfrm>
          <a:prstGeom prst="rect">
            <a:avLst/>
          </a:prstGeom>
        </p:spPr>
        <p:txBody>
          <a:bodyPr vert="horz" lIns="91440" tIns="45720" rIns="91440" bIns="45720" numCol="1"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endParaRPr lang="cs-CZ" sz="1400" b="1">
              <a:solidFill>
                <a:schemeClr val="bg1"/>
              </a:solidFill>
              <a:latin typeface="Times New Roman" panose="02020603050405020304" pitchFamily="18" charset="0"/>
              <a:cs typeface="Times New Roman" panose="02020603050405020304" pitchFamily="18" charset="0"/>
            </a:endParaRPr>
          </a:p>
        </p:txBody>
      </p:sp>
      <p:sp>
        <p:nvSpPr>
          <p:cNvPr id="5" name="Zástupný symbol pro obsah 2"/>
          <p:cNvSpPr txBox="1">
            <a:spLocks/>
          </p:cNvSpPr>
          <p:nvPr/>
        </p:nvSpPr>
        <p:spPr>
          <a:xfrm>
            <a:off x="3931712" y="764088"/>
            <a:ext cx="3888052" cy="375933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cs-CZ" sz="1400" b="1" dirty="0">
                <a:solidFill>
                  <a:srgbClr val="002060"/>
                </a:solidFill>
                <a:latin typeface="Times New Roman" panose="02020603050405020304" pitchFamily="18" charset="0"/>
                <a:cs typeface="Times New Roman" panose="02020603050405020304" pitchFamily="18" charset="0"/>
              </a:rPr>
              <a:t>Hospodárnost (</a:t>
            </a:r>
            <a:r>
              <a:rPr lang="cs-CZ" sz="1400" b="1" dirty="0" err="1">
                <a:solidFill>
                  <a:srgbClr val="002060"/>
                </a:solidFill>
                <a:latin typeface="Times New Roman" panose="02020603050405020304" pitchFamily="18" charset="0"/>
                <a:cs typeface="Times New Roman" panose="02020603050405020304" pitchFamily="18" charset="0"/>
              </a:rPr>
              <a:t>Economy</a:t>
            </a:r>
            <a:r>
              <a:rPr lang="cs-CZ" sz="1400" b="1" dirty="0">
                <a:solidFill>
                  <a:srgbClr val="002060"/>
                </a:solidFill>
                <a:latin typeface="Times New Roman" panose="02020603050405020304" pitchFamily="18" charset="0"/>
                <a:cs typeface="Times New Roman" panose="02020603050405020304" pitchFamily="18" charset="0"/>
              </a:rPr>
              <a:t>)</a:t>
            </a:r>
          </a:p>
          <a:p>
            <a:r>
              <a:rPr lang="cs-CZ" sz="1400" dirty="0">
                <a:solidFill>
                  <a:srgbClr val="002060"/>
                </a:solidFill>
                <a:latin typeface="Times New Roman" panose="02020603050405020304" pitchFamily="18" charset="0"/>
                <a:cs typeface="Times New Roman" panose="02020603050405020304" pitchFamily="18" charset="0"/>
              </a:rPr>
              <a:t>Minimalizace výdajů při respektování cílů projektu.</a:t>
            </a:r>
          </a:p>
          <a:p>
            <a:r>
              <a:rPr lang="cs-CZ" sz="1400" dirty="0">
                <a:solidFill>
                  <a:srgbClr val="002060"/>
                </a:solidFill>
                <a:latin typeface="Times New Roman" panose="02020603050405020304" pitchFamily="18" charset="0"/>
                <a:cs typeface="Times New Roman" panose="02020603050405020304" pitchFamily="18" charset="0"/>
              </a:rPr>
              <a:t>Takové použití prostředků, kdy dojde k dodržení požadavků na kvalitu s co nejnižším vynaložením těchto prostředků.</a:t>
            </a:r>
          </a:p>
          <a:p>
            <a:r>
              <a:rPr lang="cs-CZ" sz="1400" dirty="0">
                <a:solidFill>
                  <a:srgbClr val="002060"/>
                </a:solidFill>
                <a:latin typeface="Times New Roman" panose="02020603050405020304" pitchFamily="18" charset="0"/>
                <a:cs typeface="Times New Roman" panose="02020603050405020304" pitchFamily="18" charset="0"/>
              </a:rPr>
              <a:t>Dochází k minimalizaci nákladů na zdroje (lidské, finanční, časové) při současném dodržení kvality zdrojů z hlediska potřeb dané činnosti/aktivity/cílů.</a:t>
            </a:r>
          </a:p>
          <a:p>
            <a:r>
              <a:rPr lang="cs-CZ" sz="1400" dirty="0">
                <a:solidFill>
                  <a:srgbClr val="002060"/>
                </a:solidFill>
                <a:latin typeface="Times New Roman" panose="02020603050405020304" pitchFamily="18" charset="0"/>
                <a:cs typeface="Times New Roman" panose="02020603050405020304" pitchFamily="18" charset="0"/>
              </a:rPr>
              <a:t>Princip hospodárnost vyžaduje, aby zdroje vynakládané subjektem na zajištění dané činnosti byly k dispozici ve správnou dobu, na správném místě, v dostatečném množství, v odpovídající kvalitě a za nejvýhodnější cenu.</a:t>
            </a:r>
          </a:p>
          <a:p>
            <a:r>
              <a:rPr lang="cs-CZ" sz="1400" dirty="0">
                <a:solidFill>
                  <a:srgbClr val="002060"/>
                </a:solidFill>
                <a:latin typeface="Times New Roman" panose="02020603050405020304" pitchFamily="18" charset="0"/>
                <a:cs typeface="Times New Roman" panose="02020603050405020304" pitchFamily="18" charset="0"/>
              </a:rPr>
              <a:t>Týká se primárně vstupů, ovšem při zohlednění stanovených cílů projektu.</a:t>
            </a:r>
          </a:p>
          <a:p>
            <a:endParaRPr lang="cs-CZ" sz="1400" b="1" dirty="0">
              <a:solidFill>
                <a:srgbClr val="002060"/>
              </a:solidFill>
              <a:latin typeface="Times New Roman" panose="02020603050405020304" pitchFamily="18" charset="0"/>
              <a:cs typeface="Times New Roman" panose="02020603050405020304" pitchFamily="18" charset="0"/>
            </a:endParaRPr>
          </a:p>
        </p:txBody>
      </p:sp>
      <p:sp>
        <p:nvSpPr>
          <p:cNvPr id="6" name="Nadpis 1"/>
          <p:cNvSpPr txBox="1">
            <a:spLocks/>
          </p:cNvSpPr>
          <p:nvPr/>
        </p:nvSpPr>
        <p:spPr>
          <a:xfrm>
            <a:off x="388132" y="411509"/>
            <a:ext cx="3183160" cy="1944215"/>
          </a:xfrm>
          <a:prstGeom prst="rect">
            <a:avLst/>
          </a:prstGeom>
        </p:spPr>
        <p:txBody>
          <a:bodyPr vert="horz" lIns="91440" tIns="45720" rIns="91440" bIns="45720" rtlCol="0" anchor="t">
            <a:normAutofit fontScale="85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cs-CZ" sz="2400" b="1" dirty="0">
              <a:solidFill>
                <a:schemeClr val="bg1"/>
              </a:solidFill>
              <a:latin typeface="Times New Roman" panose="02020603050405020304" pitchFamily="18" charset="0"/>
              <a:cs typeface="Times New Roman" panose="02020603050405020304" pitchFamily="18" charset="0"/>
            </a:endParaRPr>
          </a:p>
          <a:p>
            <a:pPr algn="l"/>
            <a:endParaRPr lang="cs-CZ" sz="2400" b="1" dirty="0">
              <a:solidFill>
                <a:schemeClr val="bg1"/>
              </a:solidFill>
              <a:latin typeface="Times New Roman" panose="02020603050405020304" pitchFamily="18" charset="0"/>
              <a:cs typeface="Times New Roman" panose="02020603050405020304" pitchFamily="18" charset="0"/>
            </a:endParaRPr>
          </a:p>
          <a:p>
            <a:pPr algn="l"/>
            <a:r>
              <a:rPr lang="cs-CZ" sz="2400" b="1" dirty="0">
                <a:solidFill>
                  <a:schemeClr val="bg1"/>
                </a:solidFill>
                <a:latin typeface="Times New Roman" panose="02020603050405020304" pitchFamily="18" charset="0"/>
                <a:cs typeface="Times New Roman" panose="02020603050405020304" pitchFamily="18" charset="0"/>
              </a:rPr>
              <a:t>Princip 3E</a:t>
            </a:r>
          </a:p>
          <a:p>
            <a:pPr algn="l"/>
            <a:endParaRPr lang="cs-CZ" sz="2400" b="1" dirty="0">
              <a:solidFill>
                <a:schemeClr val="bg1"/>
              </a:solidFill>
              <a:latin typeface="Times New Roman" panose="02020603050405020304" pitchFamily="18" charset="0"/>
              <a:cs typeface="Times New Roman" panose="02020603050405020304" pitchFamily="18" charset="0"/>
            </a:endParaRPr>
          </a:p>
          <a:p>
            <a:pPr marL="342900" indent="-342900" algn="l">
              <a:buFont typeface="Arial" panose="020B0604020202020204" pitchFamily="34" charset="0"/>
              <a:buChar char="•"/>
            </a:pPr>
            <a:r>
              <a:rPr lang="cs-CZ" sz="2400" dirty="0" err="1">
                <a:solidFill>
                  <a:schemeClr val="bg1"/>
                </a:solidFill>
                <a:latin typeface="Times New Roman" panose="02020603050405020304" pitchFamily="18" charset="0"/>
                <a:cs typeface="Times New Roman" panose="02020603050405020304" pitchFamily="18" charset="0"/>
              </a:rPr>
              <a:t>Economy</a:t>
            </a:r>
            <a:endParaRPr lang="cs-CZ" sz="2400" dirty="0">
              <a:solidFill>
                <a:schemeClr val="bg1"/>
              </a:solidFill>
              <a:latin typeface="Times New Roman" panose="02020603050405020304" pitchFamily="18" charset="0"/>
              <a:cs typeface="Times New Roman" panose="02020603050405020304" pitchFamily="18" charset="0"/>
            </a:endParaRPr>
          </a:p>
          <a:p>
            <a:pPr marL="342900" indent="-342900" algn="l">
              <a:buFont typeface="Arial" panose="020B0604020202020204" pitchFamily="34" charset="0"/>
              <a:buChar char="•"/>
            </a:pPr>
            <a:r>
              <a:rPr lang="cs-CZ" sz="2400" dirty="0" err="1">
                <a:solidFill>
                  <a:schemeClr val="bg1"/>
                </a:solidFill>
                <a:latin typeface="Times New Roman" panose="02020603050405020304" pitchFamily="18" charset="0"/>
                <a:cs typeface="Times New Roman" panose="02020603050405020304" pitchFamily="18" charset="0"/>
              </a:rPr>
              <a:t>Efficiency</a:t>
            </a:r>
            <a:endParaRPr lang="cs-CZ" sz="2400" dirty="0">
              <a:solidFill>
                <a:schemeClr val="bg1"/>
              </a:solidFill>
              <a:latin typeface="Times New Roman" panose="02020603050405020304" pitchFamily="18" charset="0"/>
              <a:cs typeface="Times New Roman" panose="02020603050405020304" pitchFamily="18" charset="0"/>
            </a:endParaRPr>
          </a:p>
          <a:p>
            <a:pPr marL="342900" indent="-342900" algn="l">
              <a:buFont typeface="Arial" panose="020B0604020202020204" pitchFamily="34" charset="0"/>
              <a:buChar char="•"/>
            </a:pPr>
            <a:r>
              <a:rPr lang="cs-CZ" sz="2400" dirty="0" err="1">
                <a:solidFill>
                  <a:schemeClr val="bg1"/>
                </a:solidFill>
                <a:latin typeface="Times New Roman" panose="02020603050405020304" pitchFamily="18" charset="0"/>
                <a:cs typeface="Times New Roman" panose="02020603050405020304" pitchFamily="18" charset="0"/>
              </a:rPr>
              <a:t>Effectiveness</a:t>
            </a:r>
            <a:endParaRPr lang="cs-CZ" sz="2400" dirty="0">
              <a:solidFill>
                <a:schemeClr val="bg1"/>
              </a:solidFill>
              <a:latin typeface="Times New Roman" panose="02020603050405020304" pitchFamily="18" charset="0"/>
              <a:cs typeface="Times New Roman" panose="02020603050405020304" pitchFamily="18" charset="0"/>
            </a:endParaRPr>
          </a:p>
          <a:p>
            <a:pPr algn="l"/>
            <a:endParaRPr lang="cs-CZ" sz="2400" b="1" dirty="0">
              <a:solidFill>
                <a:schemeClr val="bg1"/>
              </a:solidFill>
              <a:latin typeface="Times New Roman" panose="02020603050405020304" pitchFamily="18" charset="0"/>
              <a:cs typeface="Times New Roman" panose="02020603050405020304" pitchFamily="18" charset="0"/>
            </a:endParaRPr>
          </a:p>
          <a:p>
            <a:pPr algn="l"/>
            <a:endParaRPr lang="cs-CZ" sz="2400" b="1" dirty="0">
              <a:solidFill>
                <a:schemeClr val="bg1"/>
              </a:solidFill>
              <a:latin typeface="Times New Roman" panose="02020603050405020304" pitchFamily="18" charset="0"/>
              <a:cs typeface="Times New Roman" panose="02020603050405020304" pitchFamily="18" charset="0"/>
            </a:endParaRPr>
          </a:p>
        </p:txBody>
      </p:sp>
      <p:pic>
        <p:nvPicPr>
          <p:cNvPr id="7" name="Obrázek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56376" y="226939"/>
            <a:ext cx="956040" cy="745712"/>
          </a:xfrm>
          <a:prstGeom prst="rect">
            <a:avLst/>
          </a:prstGeom>
        </p:spPr>
      </p:pic>
    </p:spTree>
    <p:extLst>
      <p:ext uri="{BB962C8B-B14F-4D97-AF65-F5344CB8AC3E}">
        <p14:creationId xmlns:p14="http://schemas.microsoft.com/office/powerpoint/2010/main" val="727641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animEffect transition="in" filter="fade">
                                      <p:cBhvr>
                                        <p:cTn id="17" dur="500"/>
                                        <p:tgtEl>
                                          <p:spTgt spid="5">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4" end="4"/>
                                            </p:txEl>
                                          </p:spTgt>
                                        </p:tgtEl>
                                        <p:attrNameLst>
                                          <p:attrName>style.visibility</p:attrName>
                                        </p:attrNameLst>
                                      </p:cBhvr>
                                      <p:to>
                                        <p:strVal val="visible"/>
                                      </p:to>
                                    </p:set>
                                    <p:animEffect transition="in" filter="fade">
                                      <p:cBhvr>
                                        <p:cTn id="22" dur="500"/>
                                        <p:tgtEl>
                                          <p:spTgt spid="5">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animEffect transition="in" filter="fade">
                                      <p:cBhvr>
                                        <p:cTn id="27"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46230" y="339501"/>
            <a:ext cx="3456384" cy="4608512"/>
          </a:xfrm>
          <a:prstGeom prst="rect">
            <a:avLst/>
          </a:prstGeom>
          <a:solidFill>
            <a:srgbClr val="3078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b="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sp>
        <p:nvSpPr>
          <p:cNvPr id="4" name="Zástupný symbol pro obsah 2"/>
          <p:cNvSpPr txBox="1">
            <a:spLocks/>
          </p:cNvSpPr>
          <p:nvPr/>
        </p:nvSpPr>
        <p:spPr>
          <a:xfrm>
            <a:off x="395536" y="2643758"/>
            <a:ext cx="3175756" cy="1944215"/>
          </a:xfrm>
          <a:prstGeom prst="rect">
            <a:avLst/>
          </a:prstGeom>
        </p:spPr>
        <p:txBody>
          <a:bodyPr vert="horz" lIns="91440" tIns="45720" rIns="91440" bIns="45720" numCol="1"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endParaRPr lang="cs-CZ" sz="1400" b="1">
              <a:solidFill>
                <a:schemeClr val="bg1"/>
              </a:solidFill>
              <a:latin typeface="Times New Roman" panose="02020603050405020304" pitchFamily="18" charset="0"/>
              <a:cs typeface="Times New Roman" panose="02020603050405020304" pitchFamily="18" charset="0"/>
            </a:endParaRPr>
          </a:p>
        </p:txBody>
      </p:sp>
      <p:sp>
        <p:nvSpPr>
          <p:cNvPr id="5" name="Zástupný symbol pro obsah 2"/>
          <p:cNvSpPr txBox="1">
            <a:spLocks/>
          </p:cNvSpPr>
          <p:nvPr/>
        </p:nvSpPr>
        <p:spPr>
          <a:xfrm>
            <a:off x="3931712" y="483518"/>
            <a:ext cx="3888052" cy="432048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cs-CZ" sz="1400" b="1" dirty="0">
                <a:solidFill>
                  <a:srgbClr val="002060"/>
                </a:solidFill>
                <a:latin typeface="Times New Roman" panose="02020603050405020304" pitchFamily="18" charset="0"/>
                <a:cs typeface="Times New Roman" panose="02020603050405020304" pitchFamily="18" charset="0"/>
              </a:rPr>
              <a:t>Účelnost (</a:t>
            </a:r>
            <a:r>
              <a:rPr lang="cs-CZ" sz="1400" b="1" dirty="0" err="1">
                <a:solidFill>
                  <a:srgbClr val="002060"/>
                </a:solidFill>
                <a:latin typeface="Times New Roman" panose="02020603050405020304" pitchFamily="18" charset="0"/>
                <a:cs typeface="Times New Roman" panose="02020603050405020304" pitchFamily="18" charset="0"/>
              </a:rPr>
              <a:t>Efficiency</a:t>
            </a:r>
            <a:r>
              <a:rPr lang="cs-CZ" sz="1400" b="1" dirty="0">
                <a:solidFill>
                  <a:srgbClr val="002060"/>
                </a:solidFill>
                <a:latin typeface="Times New Roman" panose="02020603050405020304" pitchFamily="18" charset="0"/>
                <a:cs typeface="Times New Roman" panose="02020603050405020304" pitchFamily="18" charset="0"/>
              </a:rPr>
              <a:t>)</a:t>
            </a:r>
          </a:p>
          <a:p>
            <a:r>
              <a:rPr lang="cs-CZ" sz="1400" dirty="0">
                <a:solidFill>
                  <a:srgbClr val="002060"/>
                </a:solidFill>
                <a:latin typeface="Times New Roman" panose="02020603050405020304" pitchFamily="18" charset="0"/>
                <a:cs typeface="Times New Roman" panose="02020603050405020304" pitchFamily="18" charset="0"/>
              </a:rPr>
              <a:t>Takové použití prostředků, které zajistí </a:t>
            </a:r>
            <a:r>
              <a:rPr lang="cs-CZ" sz="1400" b="1" dirty="0">
                <a:solidFill>
                  <a:srgbClr val="002060"/>
                </a:solidFill>
                <a:latin typeface="Times New Roman" panose="02020603050405020304" pitchFamily="18" charset="0"/>
                <a:cs typeface="Times New Roman" panose="02020603050405020304" pitchFamily="18" charset="0"/>
              </a:rPr>
              <a:t>optimální míru dosažení cílů </a:t>
            </a:r>
            <a:r>
              <a:rPr lang="cs-CZ" sz="1400" dirty="0">
                <a:solidFill>
                  <a:srgbClr val="002060"/>
                </a:solidFill>
                <a:latin typeface="Times New Roman" panose="02020603050405020304" pitchFamily="18" charset="0"/>
                <a:cs typeface="Times New Roman" panose="02020603050405020304" pitchFamily="18" charset="0"/>
              </a:rPr>
              <a:t>(tj. dosažení účelu, pro kterou je daná aktivita/projekt realizován). To ovšem předpokládá, že je také správně nastaven vztah mezi aktivitami projektu a jeho výstupy, výsledky a dopady. Jinými slovy je účelností chápán stupeň dosažení cílů a vztah mezi zamýšlenými a skutečnými dopady dané činnosti.</a:t>
            </a:r>
          </a:p>
          <a:p>
            <a:r>
              <a:rPr lang="cs-CZ" sz="1400" dirty="0">
                <a:solidFill>
                  <a:srgbClr val="002060"/>
                </a:solidFill>
                <a:latin typeface="Times New Roman" panose="02020603050405020304" pitchFamily="18" charset="0"/>
                <a:cs typeface="Times New Roman" panose="02020603050405020304" pitchFamily="18" charset="0"/>
              </a:rPr>
              <a:t>Účelnost je třeba chápat primárně z pohledu, zda byla danou aktivitou/projektem </a:t>
            </a:r>
            <a:r>
              <a:rPr lang="cs-CZ" sz="1400" b="1" dirty="0">
                <a:solidFill>
                  <a:srgbClr val="002060"/>
                </a:solidFill>
                <a:latin typeface="Times New Roman" panose="02020603050405020304" pitchFamily="18" charset="0"/>
                <a:cs typeface="Times New Roman" panose="02020603050405020304" pitchFamily="18" charset="0"/>
              </a:rPr>
              <a:t>uspokojena potřeba</a:t>
            </a:r>
            <a:r>
              <a:rPr lang="cs-CZ" sz="1400" dirty="0">
                <a:solidFill>
                  <a:srgbClr val="002060"/>
                </a:solidFill>
                <a:latin typeface="Times New Roman" panose="02020603050405020304" pitchFamily="18" charset="0"/>
                <a:cs typeface="Times New Roman" panose="02020603050405020304" pitchFamily="18" charset="0"/>
              </a:rPr>
              <a:t>, která danou aktivitu/projekt vyvolala.</a:t>
            </a:r>
          </a:p>
          <a:p>
            <a:r>
              <a:rPr lang="cs-CZ" sz="1400" dirty="0">
                <a:solidFill>
                  <a:srgbClr val="002060"/>
                </a:solidFill>
                <a:latin typeface="Times New Roman" panose="02020603050405020304" pitchFamily="18" charset="0"/>
                <a:cs typeface="Times New Roman" panose="02020603050405020304" pitchFamily="18" charset="0"/>
              </a:rPr>
              <a:t>Princip účelnosti je naplněn tehdy, jsou–</a:t>
            </a:r>
            <a:r>
              <a:rPr lang="cs-CZ" sz="1400" dirty="0" err="1">
                <a:solidFill>
                  <a:srgbClr val="002060"/>
                </a:solidFill>
                <a:latin typeface="Times New Roman" panose="02020603050405020304" pitchFamily="18" charset="0"/>
                <a:cs typeface="Times New Roman" panose="02020603050405020304" pitchFamily="18" charset="0"/>
              </a:rPr>
              <a:t>li</a:t>
            </a:r>
            <a:r>
              <a:rPr lang="cs-CZ" sz="1400" dirty="0">
                <a:solidFill>
                  <a:srgbClr val="002060"/>
                </a:solidFill>
                <a:latin typeface="Times New Roman" panose="02020603050405020304" pitchFamily="18" charset="0"/>
                <a:cs typeface="Times New Roman" panose="02020603050405020304" pitchFamily="18" charset="0"/>
              </a:rPr>
              <a:t> naplněny </a:t>
            </a:r>
            <a:r>
              <a:rPr lang="cs-CZ" sz="1400" b="1" dirty="0">
                <a:solidFill>
                  <a:srgbClr val="002060"/>
                </a:solidFill>
                <a:latin typeface="Times New Roman" panose="02020603050405020304" pitchFamily="18" charset="0"/>
                <a:cs typeface="Times New Roman" panose="02020603050405020304" pitchFamily="18" charset="0"/>
              </a:rPr>
              <a:t>stanovené cíle a ty mají předpokládané účinky/dopady.</a:t>
            </a:r>
          </a:p>
          <a:p>
            <a:r>
              <a:rPr lang="cs-CZ" sz="1400" dirty="0">
                <a:solidFill>
                  <a:srgbClr val="002060"/>
                </a:solidFill>
                <a:latin typeface="Times New Roman" panose="02020603050405020304" pitchFamily="18" charset="0"/>
                <a:cs typeface="Times New Roman" panose="02020603050405020304" pitchFamily="18" charset="0"/>
              </a:rPr>
              <a:t>Týká se primárně výstupů, tzn. vazby mezi dosaženými výstupy, cíli a jejich dopady.</a:t>
            </a:r>
          </a:p>
          <a:p>
            <a:pPr marL="0" indent="0">
              <a:buNone/>
            </a:pPr>
            <a:endParaRPr lang="cs-CZ" sz="1400" dirty="0">
              <a:solidFill>
                <a:srgbClr val="002060"/>
              </a:solidFill>
              <a:latin typeface="Times New Roman" panose="02020603050405020304" pitchFamily="18" charset="0"/>
              <a:cs typeface="Times New Roman" panose="02020603050405020304" pitchFamily="18" charset="0"/>
            </a:endParaRPr>
          </a:p>
          <a:p>
            <a:endParaRPr lang="cs-CZ" sz="1400" b="1" dirty="0">
              <a:solidFill>
                <a:srgbClr val="002060"/>
              </a:solidFill>
              <a:latin typeface="Times New Roman" panose="02020603050405020304" pitchFamily="18" charset="0"/>
              <a:cs typeface="Times New Roman" panose="02020603050405020304" pitchFamily="18" charset="0"/>
            </a:endParaRPr>
          </a:p>
        </p:txBody>
      </p:sp>
      <p:sp>
        <p:nvSpPr>
          <p:cNvPr id="6" name="Nadpis 1"/>
          <p:cNvSpPr txBox="1">
            <a:spLocks/>
          </p:cNvSpPr>
          <p:nvPr/>
        </p:nvSpPr>
        <p:spPr>
          <a:xfrm>
            <a:off x="388132" y="411509"/>
            <a:ext cx="3183160" cy="1944215"/>
          </a:xfrm>
          <a:prstGeom prst="rect">
            <a:avLst/>
          </a:prstGeom>
        </p:spPr>
        <p:txBody>
          <a:bodyPr vert="horz" lIns="91440" tIns="45720" rIns="91440" bIns="45720" rtlCol="0" anchor="t">
            <a:normAutofit fontScale="85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cs-CZ" sz="2400" b="1">
              <a:solidFill>
                <a:schemeClr val="bg1"/>
              </a:solidFill>
              <a:latin typeface="Times New Roman" panose="02020603050405020304" pitchFamily="18" charset="0"/>
              <a:cs typeface="Times New Roman" panose="02020603050405020304" pitchFamily="18" charset="0"/>
            </a:endParaRPr>
          </a:p>
          <a:p>
            <a:pPr algn="l"/>
            <a:endParaRPr lang="cs-CZ" sz="2400" b="1">
              <a:solidFill>
                <a:schemeClr val="bg1"/>
              </a:solidFill>
              <a:latin typeface="Times New Roman" panose="02020603050405020304" pitchFamily="18" charset="0"/>
              <a:cs typeface="Times New Roman" panose="02020603050405020304" pitchFamily="18" charset="0"/>
            </a:endParaRPr>
          </a:p>
          <a:p>
            <a:pPr algn="l"/>
            <a:r>
              <a:rPr lang="cs-CZ" sz="2400" b="1">
                <a:solidFill>
                  <a:schemeClr val="bg1"/>
                </a:solidFill>
                <a:latin typeface="Times New Roman" panose="02020603050405020304" pitchFamily="18" charset="0"/>
                <a:cs typeface="Times New Roman" panose="02020603050405020304" pitchFamily="18" charset="0"/>
              </a:rPr>
              <a:t>Princip 3E</a:t>
            </a:r>
          </a:p>
          <a:p>
            <a:pPr algn="l"/>
            <a:endParaRPr lang="cs-CZ" sz="2400" b="1">
              <a:solidFill>
                <a:schemeClr val="bg1"/>
              </a:solidFill>
              <a:latin typeface="Times New Roman" panose="02020603050405020304" pitchFamily="18" charset="0"/>
              <a:cs typeface="Times New Roman" panose="02020603050405020304" pitchFamily="18" charset="0"/>
            </a:endParaRPr>
          </a:p>
          <a:p>
            <a:pPr marL="342900" indent="-342900" algn="l">
              <a:buFont typeface="Arial" panose="020B0604020202020204" pitchFamily="34" charset="0"/>
              <a:buChar char="•"/>
            </a:pPr>
            <a:r>
              <a:rPr lang="cs-CZ" sz="2400" b="1">
                <a:solidFill>
                  <a:schemeClr val="bg1"/>
                </a:solidFill>
                <a:latin typeface="Times New Roman" panose="02020603050405020304" pitchFamily="18" charset="0"/>
                <a:cs typeface="Times New Roman" panose="02020603050405020304" pitchFamily="18" charset="0"/>
              </a:rPr>
              <a:t>Economy</a:t>
            </a:r>
          </a:p>
          <a:p>
            <a:pPr marL="342900" indent="-342900" algn="l">
              <a:buFont typeface="Arial" panose="020B0604020202020204" pitchFamily="34" charset="0"/>
              <a:buChar char="•"/>
            </a:pPr>
            <a:r>
              <a:rPr lang="cs-CZ" sz="2400" b="1">
                <a:solidFill>
                  <a:schemeClr val="bg1"/>
                </a:solidFill>
                <a:latin typeface="Times New Roman" panose="02020603050405020304" pitchFamily="18" charset="0"/>
                <a:cs typeface="Times New Roman" panose="02020603050405020304" pitchFamily="18" charset="0"/>
              </a:rPr>
              <a:t>Efficiency</a:t>
            </a:r>
          </a:p>
          <a:p>
            <a:pPr marL="342900" indent="-342900" algn="l">
              <a:buFont typeface="Arial" panose="020B0604020202020204" pitchFamily="34" charset="0"/>
              <a:buChar char="•"/>
            </a:pPr>
            <a:r>
              <a:rPr lang="cs-CZ" sz="2400" b="1">
                <a:solidFill>
                  <a:schemeClr val="bg1"/>
                </a:solidFill>
                <a:latin typeface="Times New Roman" panose="02020603050405020304" pitchFamily="18" charset="0"/>
                <a:cs typeface="Times New Roman" panose="02020603050405020304" pitchFamily="18" charset="0"/>
              </a:rPr>
              <a:t>Effectiveness</a:t>
            </a:r>
          </a:p>
          <a:p>
            <a:pPr algn="l"/>
            <a:endParaRPr lang="cs-CZ" sz="2400" b="1">
              <a:solidFill>
                <a:schemeClr val="bg1"/>
              </a:solidFill>
              <a:latin typeface="Times New Roman" panose="02020603050405020304" pitchFamily="18" charset="0"/>
              <a:cs typeface="Times New Roman" panose="02020603050405020304" pitchFamily="18" charset="0"/>
            </a:endParaRPr>
          </a:p>
          <a:p>
            <a:pPr algn="l"/>
            <a:endParaRPr lang="cs-CZ" sz="2400" b="1" dirty="0">
              <a:solidFill>
                <a:schemeClr val="bg1"/>
              </a:solidFill>
              <a:latin typeface="Times New Roman" panose="02020603050405020304" pitchFamily="18" charset="0"/>
              <a:cs typeface="Times New Roman" panose="02020603050405020304" pitchFamily="18" charset="0"/>
            </a:endParaRPr>
          </a:p>
        </p:txBody>
      </p:sp>
      <p:pic>
        <p:nvPicPr>
          <p:cNvPr id="7" name="Obrázek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56376" y="226939"/>
            <a:ext cx="956040" cy="745712"/>
          </a:xfrm>
          <a:prstGeom prst="rect">
            <a:avLst/>
          </a:prstGeom>
        </p:spPr>
      </p:pic>
    </p:spTree>
    <p:extLst>
      <p:ext uri="{BB962C8B-B14F-4D97-AF65-F5344CB8AC3E}">
        <p14:creationId xmlns:p14="http://schemas.microsoft.com/office/powerpoint/2010/main" val="2193950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animEffect transition="in" filter="fade">
                                      <p:cBhvr>
                                        <p:cTn id="17" dur="500"/>
                                        <p:tgtEl>
                                          <p:spTgt spid="5">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4" end="4"/>
                                            </p:txEl>
                                          </p:spTgt>
                                        </p:tgtEl>
                                        <p:attrNameLst>
                                          <p:attrName>style.visibility</p:attrName>
                                        </p:attrNameLst>
                                      </p:cBhvr>
                                      <p:to>
                                        <p:strVal val="visible"/>
                                      </p:to>
                                    </p:set>
                                    <p:animEffect transition="in" filter="fade">
                                      <p:cBhvr>
                                        <p:cTn id="22"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46230" y="339501"/>
            <a:ext cx="3456384" cy="4608512"/>
          </a:xfrm>
          <a:prstGeom prst="rect">
            <a:avLst/>
          </a:prstGeom>
          <a:solidFill>
            <a:srgbClr val="3078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b="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sp>
        <p:nvSpPr>
          <p:cNvPr id="4" name="Zástupný symbol pro obsah 2"/>
          <p:cNvSpPr txBox="1">
            <a:spLocks/>
          </p:cNvSpPr>
          <p:nvPr/>
        </p:nvSpPr>
        <p:spPr>
          <a:xfrm>
            <a:off x="395536" y="2643758"/>
            <a:ext cx="3175756" cy="1944215"/>
          </a:xfrm>
          <a:prstGeom prst="rect">
            <a:avLst/>
          </a:prstGeom>
        </p:spPr>
        <p:txBody>
          <a:bodyPr vert="horz" lIns="91440" tIns="45720" rIns="91440" bIns="45720" numCol="1"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endParaRPr lang="cs-CZ" sz="1400" b="1">
              <a:solidFill>
                <a:schemeClr val="bg1"/>
              </a:solidFill>
              <a:latin typeface="Times New Roman" panose="02020603050405020304" pitchFamily="18" charset="0"/>
              <a:cs typeface="Times New Roman" panose="02020603050405020304" pitchFamily="18" charset="0"/>
            </a:endParaRPr>
          </a:p>
        </p:txBody>
      </p:sp>
      <p:sp>
        <p:nvSpPr>
          <p:cNvPr id="5" name="Zástupný symbol pro obsah 2"/>
          <p:cNvSpPr txBox="1">
            <a:spLocks/>
          </p:cNvSpPr>
          <p:nvPr/>
        </p:nvSpPr>
        <p:spPr>
          <a:xfrm>
            <a:off x="3931712" y="483518"/>
            <a:ext cx="3888052" cy="432048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cs-CZ" sz="1400" b="1" dirty="0">
                <a:solidFill>
                  <a:srgbClr val="002060"/>
                </a:solidFill>
                <a:latin typeface="Times New Roman" panose="02020603050405020304" pitchFamily="18" charset="0"/>
                <a:cs typeface="Times New Roman" panose="02020603050405020304" pitchFamily="18" charset="0"/>
              </a:rPr>
              <a:t>Efektivnost (</a:t>
            </a:r>
            <a:r>
              <a:rPr lang="cs-CZ" sz="1400" b="1" dirty="0" err="1">
                <a:solidFill>
                  <a:srgbClr val="002060"/>
                </a:solidFill>
                <a:latin typeface="Times New Roman" panose="02020603050405020304" pitchFamily="18" charset="0"/>
                <a:cs typeface="Times New Roman" panose="02020603050405020304" pitchFamily="18" charset="0"/>
              </a:rPr>
              <a:t>Effectiveness</a:t>
            </a:r>
            <a:r>
              <a:rPr lang="cs-CZ" sz="1400" b="1" dirty="0">
                <a:solidFill>
                  <a:srgbClr val="002060"/>
                </a:solidFill>
                <a:latin typeface="Times New Roman" panose="02020603050405020304" pitchFamily="18" charset="0"/>
                <a:cs typeface="Times New Roman" panose="02020603050405020304" pitchFamily="18" charset="0"/>
              </a:rPr>
              <a:t>)</a:t>
            </a:r>
          </a:p>
          <a:p>
            <a:r>
              <a:rPr lang="cs-CZ" sz="1400" dirty="0">
                <a:solidFill>
                  <a:srgbClr val="002060"/>
                </a:solidFill>
                <a:latin typeface="Times New Roman" panose="02020603050405020304" pitchFamily="18" charset="0"/>
                <a:cs typeface="Times New Roman" panose="02020603050405020304" pitchFamily="18" charset="0"/>
              </a:rPr>
              <a:t>Jedná se o takové použití prostředků, kdy je dosaženo </a:t>
            </a:r>
            <a:r>
              <a:rPr lang="cs-CZ" sz="1400" b="1" dirty="0">
                <a:solidFill>
                  <a:srgbClr val="002060"/>
                </a:solidFill>
                <a:latin typeface="Times New Roman" panose="02020603050405020304" pitchFamily="18" charset="0"/>
                <a:cs typeface="Times New Roman" panose="02020603050405020304" pitchFamily="18" charset="0"/>
              </a:rPr>
              <a:t>nejlepších možných výstupů</a:t>
            </a:r>
            <a:r>
              <a:rPr lang="cs-CZ" sz="1400" dirty="0">
                <a:solidFill>
                  <a:srgbClr val="002060"/>
                </a:solidFill>
                <a:latin typeface="Times New Roman" panose="02020603050405020304" pitchFamily="18" charset="0"/>
                <a:cs typeface="Times New Roman" panose="02020603050405020304" pitchFamily="18" charset="0"/>
              </a:rPr>
              <a:t> (např. rozsah, kvalita) ve srovnání s objemem prostředků na zajištění těchto výstupů vynaložených.</a:t>
            </a:r>
          </a:p>
          <a:p>
            <a:endParaRPr lang="cs-CZ" sz="1400" dirty="0">
              <a:solidFill>
                <a:srgbClr val="002060"/>
              </a:solidFill>
              <a:latin typeface="Times New Roman" panose="02020603050405020304" pitchFamily="18" charset="0"/>
              <a:cs typeface="Times New Roman" panose="02020603050405020304" pitchFamily="18" charset="0"/>
            </a:endParaRPr>
          </a:p>
          <a:p>
            <a:r>
              <a:rPr lang="cs-CZ" sz="1400" dirty="0">
                <a:solidFill>
                  <a:srgbClr val="002060"/>
                </a:solidFill>
                <a:latin typeface="Times New Roman" panose="02020603050405020304" pitchFamily="18" charset="0"/>
                <a:cs typeface="Times New Roman" panose="02020603050405020304" pitchFamily="18" charset="0"/>
              </a:rPr>
              <a:t>Efektivní je taková činnost, kdy dochází k </a:t>
            </a:r>
            <a:r>
              <a:rPr lang="cs-CZ" sz="1400" b="1" dirty="0">
                <a:solidFill>
                  <a:srgbClr val="002060"/>
                </a:solidFill>
                <a:latin typeface="Times New Roman" panose="02020603050405020304" pitchFamily="18" charset="0"/>
                <a:cs typeface="Times New Roman" panose="02020603050405020304" pitchFamily="18" charset="0"/>
              </a:rPr>
              <a:t>optimalizaci zdrojů organizace/projektu/činnosti při tvorbě výstupů</a:t>
            </a:r>
            <a:r>
              <a:rPr lang="cs-CZ" sz="1400" dirty="0">
                <a:solidFill>
                  <a:srgbClr val="002060"/>
                </a:solidFill>
                <a:latin typeface="Times New Roman" panose="02020603050405020304" pitchFamily="18" charset="0"/>
                <a:cs typeface="Times New Roman" panose="02020603050405020304" pitchFamily="18" charset="0"/>
              </a:rPr>
              <a:t> - tj. jsou zajištěny maximální výstupy z daných zdrojů, či dojde k dosažení daného výstupu s minimem zdrojů při zachování kvality výstupu.</a:t>
            </a:r>
          </a:p>
          <a:p>
            <a:endParaRPr lang="cs-CZ" sz="1400" dirty="0">
              <a:solidFill>
                <a:srgbClr val="002060"/>
              </a:solidFill>
              <a:latin typeface="Times New Roman" panose="02020603050405020304" pitchFamily="18" charset="0"/>
              <a:cs typeface="Times New Roman" panose="02020603050405020304" pitchFamily="18" charset="0"/>
            </a:endParaRPr>
          </a:p>
          <a:p>
            <a:r>
              <a:rPr lang="cs-CZ" sz="1400" dirty="0">
                <a:solidFill>
                  <a:srgbClr val="002060"/>
                </a:solidFill>
                <a:latin typeface="Times New Roman" panose="02020603050405020304" pitchFamily="18" charset="0"/>
                <a:cs typeface="Times New Roman" panose="02020603050405020304" pitchFamily="18" charset="0"/>
              </a:rPr>
              <a:t>Týká se vstupů i výstupů projektu.</a:t>
            </a:r>
          </a:p>
          <a:p>
            <a:pPr marL="0" indent="0">
              <a:buNone/>
            </a:pPr>
            <a:endParaRPr lang="cs-CZ" sz="1400" dirty="0">
              <a:solidFill>
                <a:srgbClr val="002060"/>
              </a:solidFill>
              <a:latin typeface="Times New Roman" panose="02020603050405020304" pitchFamily="18" charset="0"/>
              <a:cs typeface="Times New Roman" panose="02020603050405020304" pitchFamily="18" charset="0"/>
            </a:endParaRPr>
          </a:p>
          <a:p>
            <a:endParaRPr lang="cs-CZ" sz="1400" b="1" dirty="0">
              <a:solidFill>
                <a:srgbClr val="002060"/>
              </a:solidFill>
              <a:latin typeface="Times New Roman" panose="02020603050405020304" pitchFamily="18" charset="0"/>
              <a:cs typeface="Times New Roman" panose="02020603050405020304" pitchFamily="18" charset="0"/>
            </a:endParaRPr>
          </a:p>
        </p:txBody>
      </p:sp>
      <p:sp>
        <p:nvSpPr>
          <p:cNvPr id="6" name="Nadpis 1"/>
          <p:cNvSpPr txBox="1">
            <a:spLocks/>
          </p:cNvSpPr>
          <p:nvPr/>
        </p:nvSpPr>
        <p:spPr>
          <a:xfrm>
            <a:off x="388132" y="411509"/>
            <a:ext cx="3183160" cy="1944215"/>
          </a:xfrm>
          <a:prstGeom prst="rect">
            <a:avLst/>
          </a:prstGeom>
        </p:spPr>
        <p:txBody>
          <a:bodyPr vert="horz" lIns="91440" tIns="45720" rIns="91440" bIns="45720" rtlCol="0" anchor="t">
            <a:normAutofit fontScale="85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cs-CZ" sz="2400" b="1">
              <a:solidFill>
                <a:schemeClr val="bg1"/>
              </a:solidFill>
              <a:latin typeface="Times New Roman" panose="02020603050405020304" pitchFamily="18" charset="0"/>
              <a:cs typeface="Times New Roman" panose="02020603050405020304" pitchFamily="18" charset="0"/>
            </a:endParaRPr>
          </a:p>
          <a:p>
            <a:pPr algn="l"/>
            <a:endParaRPr lang="cs-CZ" sz="2400" b="1">
              <a:solidFill>
                <a:schemeClr val="bg1"/>
              </a:solidFill>
              <a:latin typeface="Times New Roman" panose="02020603050405020304" pitchFamily="18" charset="0"/>
              <a:cs typeface="Times New Roman" panose="02020603050405020304" pitchFamily="18" charset="0"/>
            </a:endParaRPr>
          </a:p>
          <a:p>
            <a:pPr algn="l"/>
            <a:r>
              <a:rPr lang="cs-CZ" sz="2400" b="1">
                <a:solidFill>
                  <a:schemeClr val="bg1"/>
                </a:solidFill>
                <a:latin typeface="Times New Roman" panose="02020603050405020304" pitchFamily="18" charset="0"/>
                <a:cs typeface="Times New Roman" panose="02020603050405020304" pitchFamily="18" charset="0"/>
              </a:rPr>
              <a:t>Princip 3E</a:t>
            </a:r>
          </a:p>
          <a:p>
            <a:pPr algn="l"/>
            <a:endParaRPr lang="cs-CZ" sz="2400" b="1">
              <a:solidFill>
                <a:schemeClr val="bg1"/>
              </a:solidFill>
              <a:latin typeface="Times New Roman" panose="02020603050405020304" pitchFamily="18" charset="0"/>
              <a:cs typeface="Times New Roman" panose="02020603050405020304" pitchFamily="18" charset="0"/>
            </a:endParaRPr>
          </a:p>
          <a:p>
            <a:pPr marL="342900" indent="-342900" algn="l">
              <a:buFont typeface="Arial" panose="020B0604020202020204" pitchFamily="34" charset="0"/>
              <a:buChar char="•"/>
            </a:pPr>
            <a:r>
              <a:rPr lang="cs-CZ" sz="2400" b="1">
                <a:solidFill>
                  <a:schemeClr val="bg1"/>
                </a:solidFill>
                <a:latin typeface="Times New Roman" panose="02020603050405020304" pitchFamily="18" charset="0"/>
                <a:cs typeface="Times New Roman" panose="02020603050405020304" pitchFamily="18" charset="0"/>
              </a:rPr>
              <a:t>Economy</a:t>
            </a:r>
          </a:p>
          <a:p>
            <a:pPr marL="342900" indent="-342900" algn="l">
              <a:buFont typeface="Arial" panose="020B0604020202020204" pitchFamily="34" charset="0"/>
              <a:buChar char="•"/>
            </a:pPr>
            <a:r>
              <a:rPr lang="cs-CZ" sz="2400" b="1">
                <a:solidFill>
                  <a:schemeClr val="bg1"/>
                </a:solidFill>
                <a:latin typeface="Times New Roman" panose="02020603050405020304" pitchFamily="18" charset="0"/>
                <a:cs typeface="Times New Roman" panose="02020603050405020304" pitchFamily="18" charset="0"/>
              </a:rPr>
              <a:t>Efficiency</a:t>
            </a:r>
          </a:p>
          <a:p>
            <a:pPr marL="342900" indent="-342900" algn="l">
              <a:buFont typeface="Arial" panose="020B0604020202020204" pitchFamily="34" charset="0"/>
              <a:buChar char="•"/>
            </a:pPr>
            <a:r>
              <a:rPr lang="cs-CZ" sz="2400" b="1">
                <a:solidFill>
                  <a:schemeClr val="bg1"/>
                </a:solidFill>
                <a:latin typeface="Times New Roman" panose="02020603050405020304" pitchFamily="18" charset="0"/>
                <a:cs typeface="Times New Roman" panose="02020603050405020304" pitchFamily="18" charset="0"/>
              </a:rPr>
              <a:t>Effectiveness</a:t>
            </a:r>
          </a:p>
          <a:p>
            <a:pPr algn="l"/>
            <a:endParaRPr lang="cs-CZ" sz="2400" b="1">
              <a:solidFill>
                <a:schemeClr val="bg1"/>
              </a:solidFill>
              <a:latin typeface="Times New Roman" panose="02020603050405020304" pitchFamily="18" charset="0"/>
              <a:cs typeface="Times New Roman" panose="02020603050405020304" pitchFamily="18" charset="0"/>
            </a:endParaRPr>
          </a:p>
          <a:p>
            <a:pPr algn="l"/>
            <a:endParaRPr lang="cs-CZ" sz="2400" b="1" dirty="0">
              <a:solidFill>
                <a:schemeClr val="bg1"/>
              </a:solidFill>
              <a:latin typeface="Times New Roman" panose="02020603050405020304" pitchFamily="18" charset="0"/>
              <a:cs typeface="Times New Roman" panose="02020603050405020304" pitchFamily="18" charset="0"/>
            </a:endParaRPr>
          </a:p>
        </p:txBody>
      </p:sp>
      <p:pic>
        <p:nvPicPr>
          <p:cNvPr id="7" name="Obrázek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56376" y="226939"/>
            <a:ext cx="956040" cy="745712"/>
          </a:xfrm>
          <a:prstGeom prst="rect">
            <a:avLst/>
          </a:prstGeom>
        </p:spPr>
      </p:pic>
      <p:sp>
        <p:nvSpPr>
          <p:cNvPr id="8" name="Zástupný symbol pro obsah 2"/>
          <p:cNvSpPr txBox="1">
            <a:spLocks/>
          </p:cNvSpPr>
          <p:nvPr/>
        </p:nvSpPr>
        <p:spPr>
          <a:xfrm>
            <a:off x="286544" y="2472668"/>
            <a:ext cx="3175756" cy="1944215"/>
          </a:xfrm>
          <a:prstGeom prst="rect">
            <a:avLst/>
          </a:prstGeom>
        </p:spPr>
        <p:txBody>
          <a:bodyPr vert="horz" lIns="91440" tIns="45720" rIns="91440" bIns="45720" numCol="1"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cs-CZ" sz="1400" b="1">
                <a:solidFill>
                  <a:schemeClr val="bg1"/>
                </a:solidFill>
                <a:latin typeface="Times New Roman" panose="02020603050405020304" pitchFamily="18" charset="0"/>
                <a:cs typeface="Times New Roman" panose="02020603050405020304" pitchFamily="18" charset="0"/>
              </a:rPr>
              <a:t>Princip 3E – příklady:</a:t>
            </a:r>
          </a:p>
          <a:p>
            <a:pPr marL="0" indent="0">
              <a:buNone/>
            </a:pPr>
            <a:endParaRPr lang="cs-CZ" sz="1400" b="1">
              <a:solidFill>
                <a:schemeClr val="bg1"/>
              </a:solidFill>
              <a:latin typeface="Times New Roman" panose="02020603050405020304" pitchFamily="18" charset="0"/>
              <a:cs typeface="Times New Roman" panose="02020603050405020304" pitchFamily="18" charset="0"/>
            </a:endParaRPr>
          </a:p>
          <a:p>
            <a:r>
              <a:rPr lang="cs-CZ" sz="1400" b="1">
                <a:solidFill>
                  <a:schemeClr val="bg1"/>
                </a:solidFill>
                <a:latin typeface="Times New Roman" panose="02020603050405020304" pitchFamily="18" charset="0"/>
                <a:cs typeface="Times New Roman" panose="02020603050405020304" pitchFamily="18" charset="0"/>
              </a:rPr>
              <a:t>Hospodárnost - </a:t>
            </a:r>
            <a:r>
              <a:rPr lang="cs-CZ" sz="1400">
                <a:solidFill>
                  <a:schemeClr val="bg1"/>
                </a:solidFill>
                <a:latin typeface="Times New Roman" panose="02020603050405020304" pitchFamily="18" charset="0"/>
                <a:cs typeface="Times New Roman" panose="02020603050405020304" pitchFamily="18" charset="0"/>
              </a:rPr>
              <a:t>nejnižší nabídková cena, minimální provozní, náklady v průběhu životního cyklu.</a:t>
            </a:r>
          </a:p>
          <a:p>
            <a:r>
              <a:rPr lang="cs-CZ" sz="1400" b="1">
                <a:solidFill>
                  <a:schemeClr val="bg1"/>
                </a:solidFill>
                <a:latin typeface="Times New Roman" panose="02020603050405020304" pitchFamily="18" charset="0"/>
                <a:cs typeface="Times New Roman" panose="02020603050405020304" pitchFamily="18" charset="0"/>
              </a:rPr>
              <a:t>Efektivnost - </a:t>
            </a:r>
            <a:r>
              <a:rPr lang="cs-CZ" sz="1400">
                <a:solidFill>
                  <a:schemeClr val="bg1"/>
                </a:solidFill>
                <a:latin typeface="Times New Roman" panose="02020603050405020304" pitchFamily="18" charset="0"/>
                <a:cs typeface="Times New Roman" panose="02020603050405020304" pitchFamily="18" charset="0"/>
              </a:rPr>
              <a:t>návratnost nákladů, náklady na jednotku výstupu.</a:t>
            </a:r>
          </a:p>
          <a:p>
            <a:r>
              <a:rPr lang="cs-CZ" sz="1400" b="1">
                <a:solidFill>
                  <a:schemeClr val="bg1"/>
                </a:solidFill>
                <a:latin typeface="Times New Roman" panose="02020603050405020304" pitchFamily="18" charset="0"/>
                <a:cs typeface="Times New Roman" panose="02020603050405020304" pitchFamily="18" charset="0"/>
              </a:rPr>
              <a:t>Účelnost - </a:t>
            </a:r>
            <a:r>
              <a:rPr lang="cs-CZ" sz="1400">
                <a:solidFill>
                  <a:schemeClr val="bg1"/>
                </a:solidFill>
                <a:latin typeface="Times New Roman" panose="02020603050405020304" pitchFamily="18" charset="0"/>
                <a:cs typeface="Times New Roman" panose="02020603050405020304" pitchFamily="18" charset="0"/>
              </a:rPr>
              <a:t>případě kvantitativních kritérií nejlepší hodnota dané nabídky.</a:t>
            </a:r>
          </a:p>
          <a:p>
            <a:pPr marL="0" indent="0">
              <a:buNone/>
            </a:pPr>
            <a:endParaRPr lang="cs-CZ" sz="1400" b="1">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92367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3" end="3"/>
                                            </p:txEl>
                                          </p:spTgt>
                                        </p:tgtEl>
                                        <p:attrNameLst>
                                          <p:attrName>style.visibility</p:attrName>
                                        </p:attrNameLst>
                                      </p:cBhvr>
                                      <p:to>
                                        <p:strVal val="visible"/>
                                      </p:to>
                                    </p:set>
                                    <p:animEffect transition="in" filter="fade">
                                      <p:cBhvr>
                                        <p:cTn id="12" dur="500"/>
                                        <p:tgtEl>
                                          <p:spTgt spid="5">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5" end="5"/>
                                            </p:txEl>
                                          </p:spTgt>
                                        </p:tgtEl>
                                        <p:attrNameLst>
                                          <p:attrName>style.visibility</p:attrName>
                                        </p:attrNameLst>
                                      </p:cBhvr>
                                      <p:to>
                                        <p:strVal val="visible"/>
                                      </p:to>
                                    </p:set>
                                    <p:animEffect transition="in" filter="fade">
                                      <p:cBhvr>
                                        <p:cTn id="17"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46230" y="339501"/>
            <a:ext cx="3456384" cy="4608512"/>
          </a:xfrm>
          <a:prstGeom prst="rect">
            <a:avLst/>
          </a:prstGeom>
          <a:solidFill>
            <a:srgbClr val="3078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b="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sp>
        <p:nvSpPr>
          <p:cNvPr id="4" name="Zástupný symbol pro obsah 2"/>
          <p:cNvSpPr txBox="1">
            <a:spLocks/>
          </p:cNvSpPr>
          <p:nvPr/>
        </p:nvSpPr>
        <p:spPr>
          <a:xfrm>
            <a:off x="395536" y="2643758"/>
            <a:ext cx="3175756" cy="1944215"/>
          </a:xfrm>
          <a:prstGeom prst="rect">
            <a:avLst/>
          </a:prstGeom>
        </p:spPr>
        <p:txBody>
          <a:bodyPr vert="horz" lIns="91440" tIns="45720" rIns="91440" bIns="45720" numCol="1"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endParaRPr lang="cs-CZ" sz="1400" b="1">
              <a:solidFill>
                <a:schemeClr val="bg1"/>
              </a:solidFill>
              <a:latin typeface="Times New Roman" panose="02020603050405020304" pitchFamily="18" charset="0"/>
              <a:cs typeface="Times New Roman" panose="02020603050405020304" pitchFamily="18" charset="0"/>
            </a:endParaRPr>
          </a:p>
        </p:txBody>
      </p:sp>
      <p:sp>
        <p:nvSpPr>
          <p:cNvPr id="5" name="Zástupný symbol pro obsah 2"/>
          <p:cNvSpPr txBox="1">
            <a:spLocks/>
          </p:cNvSpPr>
          <p:nvPr/>
        </p:nvSpPr>
        <p:spPr>
          <a:xfrm>
            <a:off x="3931712" y="483518"/>
            <a:ext cx="3888052" cy="432048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cs-CZ" sz="1400" b="1" dirty="0">
                <a:solidFill>
                  <a:srgbClr val="002060"/>
                </a:solidFill>
                <a:latin typeface="Times New Roman" panose="02020603050405020304" pitchFamily="18" charset="0"/>
                <a:cs typeface="Times New Roman" panose="02020603050405020304" pitchFamily="18" charset="0"/>
              </a:rPr>
              <a:t>1. úroveň </a:t>
            </a:r>
          </a:p>
          <a:p>
            <a:r>
              <a:rPr lang="cs-CZ" sz="1400" dirty="0">
                <a:solidFill>
                  <a:srgbClr val="002060"/>
                </a:solidFill>
                <a:latin typeface="Times New Roman" panose="02020603050405020304" pitchFamily="18" charset="0"/>
                <a:cs typeface="Times New Roman" panose="02020603050405020304" pitchFamily="18" charset="0"/>
              </a:rPr>
              <a:t>V této úrovni se sice ve společnostech mluví o projektech, ale způsob jejich řízení je totožný s </a:t>
            </a:r>
            <a:r>
              <a:rPr lang="cs-CZ" sz="1400" b="1" dirty="0">
                <a:solidFill>
                  <a:srgbClr val="002060"/>
                </a:solidFill>
                <a:latin typeface="Times New Roman" panose="02020603050405020304" pitchFamily="18" charset="0"/>
                <a:cs typeface="Times New Roman" panose="02020603050405020304" pitchFamily="18" charset="0"/>
              </a:rPr>
              <a:t>každodenní operativou</a:t>
            </a:r>
            <a:r>
              <a:rPr lang="cs-CZ" sz="1400" dirty="0">
                <a:solidFill>
                  <a:srgbClr val="002060"/>
                </a:solidFill>
                <a:latin typeface="Times New Roman" panose="02020603050405020304" pitchFamily="18" charset="0"/>
                <a:cs typeface="Times New Roman" panose="02020603050405020304" pitchFamily="18" charset="0"/>
              </a:rPr>
              <a:t>. To znamená, že máme nějaké „projekty“, ale neexistují jejich definice, plány, rozpočty atd.</a:t>
            </a:r>
          </a:p>
          <a:p>
            <a:endParaRPr lang="cs-CZ" sz="1400" dirty="0">
              <a:solidFill>
                <a:srgbClr val="002060"/>
              </a:solidFill>
              <a:latin typeface="Times New Roman" panose="02020603050405020304" pitchFamily="18" charset="0"/>
              <a:cs typeface="Times New Roman" panose="02020603050405020304" pitchFamily="18" charset="0"/>
            </a:endParaRPr>
          </a:p>
          <a:p>
            <a:r>
              <a:rPr lang="cs-CZ" sz="1400" dirty="0">
                <a:solidFill>
                  <a:srgbClr val="002060"/>
                </a:solidFill>
                <a:latin typeface="Times New Roman" panose="02020603050405020304" pitchFamily="18" charset="0"/>
                <a:cs typeface="Times New Roman" panose="02020603050405020304" pitchFamily="18" charset="0"/>
              </a:rPr>
              <a:t>Dá se říct, že </a:t>
            </a:r>
            <a:r>
              <a:rPr lang="cs-CZ" sz="1400" b="1" dirty="0">
                <a:solidFill>
                  <a:srgbClr val="002060"/>
                </a:solidFill>
                <a:latin typeface="Times New Roman" panose="02020603050405020304" pitchFamily="18" charset="0"/>
                <a:cs typeface="Times New Roman" panose="02020603050405020304" pitchFamily="18" charset="0"/>
              </a:rPr>
              <a:t>vedoucí pracovník rozdá na pravidelné poradě úkoly </a:t>
            </a:r>
            <a:r>
              <a:rPr lang="cs-CZ" sz="1400" dirty="0">
                <a:solidFill>
                  <a:srgbClr val="002060"/>
                </a:solidFill>
                <a:latin typeface="Times New Roman" panose="02020603050405020304" pitchFamily="18" charset="0"/>
                <a:cs typeface="Times New Roman" panose="02020603050405020304" pitchFamily="18" charset="0"/>
              </a:rPr>
              <a:t>související s projektem stejně jako jakékoliv jiné a na další poradě zkontroluje jejich plnění. </a:t>
            </a:r>
          </a:p>
          <a:p>
            <a:endParaRPr lang="cs-CZ" sz="1400" b="1" dirty="0">
              <a:solidFill>
                <a:srgbClr val="002060"/>
              </a:solidFill>
              <a:latin typeface="Times New Roman" panose="02020603050405020304" pitchFamily="18" charset="0"/>
              <a:cs typeface="Times New Roman" panose="02020603050405020304" pitchFamily="18" charset="0"/>
            </a:endParaRPr>
          </a:p>
          <a:p>
            <a:r>
              <a:rPr lang="cs-CZ" sz="1400" b="1" dirty="0">
                <a:solidFill>
                  <a:srgbClr val="002060"/>
                </a:solidFill>
                <a:latin typeface="Times New Roman" panose="02020603050405020304" pitchFamily="18" charset="0"/>
                <a:cs typeface="Times New Roman" panose="02020603050405020304" pitchFamily="18" charset="0"/>
              </a:rPr>
              <a:t>Neexistují specifické dovednosti, procesy a ani nástroje pro podporu projektového řízení.</a:t>
            </a:r>
            <a:r>
              <a:rPr lang="cs-CZ" sz="1400" dirty="0">
                <a:solidFill>
                  <a:srgbClr val="002060"/>
                </a:solidFill>
                <a:latin typeface="Times New Roman" panose="02020603050405020304" pitchFamily="18" charset="0"/>
                <a:cs typeface="Times New Roman" panose="02020603050405020304" pitchFamily="18" charset="0"/>
              </a:rPr>
              <a:t> Řízení je reaktivní a ve většině případů se skládá pouze z „hašení požárů“.</a:t>
            </a:r>
          </a:p>
          <a:p>
            <a:pPr marL="0" indent="0">
              <a:buNone/>
            </a:pPr>
            <a:endParaRPr lang="cs-CZ" sz="1400" dirty="0">
              <a:solidFill>
                <a:srgbClr val="002060"/>
              </a:solidFill>
              <a:latin typeface="Times New Roman" panose="02020603050405020304" pitchFamily="18" charset="0"/>
              <a:cs typeface="Times New Roman" panose="02020603050405020304" pitchFamily="18" charset="0"/>
            </a:endParaRPr>
          </a:p>
          <a:p>
            <a:endParaRPr lang="cs-CZ" sz="1400" b="1" dirty="0">
              <a:solidFill>
                <a:srgbClr val="002060"/>
              </a:solidFill>
              <a:latin typeface="Times New Roman" panose="02020603050405020304" pitchFamily="18" charset="0"/>
              <a:cs typeface="Times New Roman" panose="02020603050405020304" pitchFamily="18" charset="0"/>
            </a:endParaRPr>
          </a:p>
        </p:txBody>
      </p:sp>
      <p:sp>
        <p:nvSpPr>
          <p:cNvPr id="6" name="Nadpis 1"/>
          <p:cNvSpPr txBox="1">
            <a:spLocks/>
          </p:cNvSpPr>
          <p:nvPr/>
        </p:nvSpPr>
        <p:spPr>
          <a:xfrm>
            <a:off x="388132" y="411509"/>
            <a:ext cx="3183160" cy="1944215"/>
          </a:xfrm>
          <a:prstGeom prst="rect">
            <a:avLst/>
          </a:prstGeom>
        </p:spPr>
        <p:txBody>
          <a:bodyPr vert="horz" lIns="91440" tIns="45720" rIns="91440" bIns="45720" rtlCol="0" anchor="t">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cs-CZ" sz="2400" b="1">
                <a:solidFill>
                  <a:schemeClr val="bg1"/>
                </a:solidFill>
                <a:latin typeface="Times New Roman" panose="02020603050405020304" pitchFamily="18" charset="0"/>
                <a:cs typeface="Times New Roman" panose="02020603050405020304" pitchFamily="18" charset="0"/>
              </a:rPr>
              <a:t>Úrovně implementace projektového řízení</a:t>
            </a:r>
          </a:p>
          <a:p>
            <a:pPr algn="l"/>
            <a:endParaRPr lang="cs-CZ" sz="2400" b="1" dirty="0">
              <a:solidFill>
                <a:schemeClr val="bg1"/>
              </a:solidFill>
              <a:latin typeface="Times New Roman" panose="02020603050405020304" pitchFamily="18" charset="0"/>
              <a:cs typeface="Times New Roman" panose="02020603050405020304" pitchFamily="18" charset="0"/>
            </a:endParaRPr>
          </a:p>
        </p:txBody>
      </p:sp>
      <p:pic>
        <p:nvPicPr>
          <p:cNvPr id="7" name="Obrázek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56376" y="226939"/>
            <a:ext cx="956040" cy="745712"/>
          </a:xfrm>
          <a:prstGeom prst="rect">
            <a:avLst/>
          </a:prstGeom>
        </p:spPr>
      </p:pic>
      <p:sp>
        <p:nvSpPr>
          <p:cNvPr id="8" name="Zástupný symbol pro obsah 2"/>
          <p:cNvSpPr txBox="1">
            <a:spLocks/>
          </p:cNvSpPr>
          <p:nvPr/>
        </p:nvSpPr>
        <p:spPr>
          <a:xfrm>
            <a:off x="286544" y="2472668"/>
            <a:ext cx="3175756" cy="1944215"/>
          </a:xfrm>
          <a:prstGeom prst="rect">
            <a:avLst/>
          </a:prstGeom>
        </p:spPr>
        <p:txBody>
          <a:bodyPr vert="horz" lIns="91440" tIns="45720" rIns="91440" bIns="45720" numCol="1"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cs-CZ" sz="1400" b="1">
                <a:solidFill>
                  <a:schemeClr val="bg1"/>
                </a:solidFill>
                <a:latin typeface="Times New Roman" panose="02020603050405020304" pitchFamily="18" charset="0"/>
                <a:cs typeface="Times New Roman" panose="02020603050405020304" pitchFamily="18" charset="0"/>
              </a:rPr>
              <a:t>1. Projektové řízení neexistuje</a:t>
            </a:r>
          </a:p>
          <a:p>
            <a:pPr marL="0" indent="0">
              <a:buNone/>
            </a:pPr>
            <a:endParaRPr lang="cs-CZ" sz="1400" b="1">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92613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3" end="3"/>
                                            </p:txEl>
                                          </p:spTgt>
                                        </p:tgtEl>
                                        <p:attrNameLst>
                                          <p:attrName>style.visibility</p:attrName>
                                        </p:attrNameLst>
                                      </p:cBhvr>
                                      <p:to>
                                        <p:strVal val="visible"/>
                                      </p:to>
                                    </p:set>
                                    <p:animEffect transition="in" filter="fade">
                                      <p:cBhvr>
                                        <p:cTn id="12" dur="500"/>
                                        <p:tgtEl>
                                          <p:spTgt spid="5">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5" end="5"/>
                                            </p:txEl>
                                          </p:spTgt>
                                        </p:tgtEl>
                                        <p:attrNameLst>
                                          <p:attrName>style.visibility</p:attrName>
                                        </p:attrNameLst>
                                      </p:cBhvr>
                                      <p:to>
                                        <p:strVal val="visible"/>
                                      </p:to>
                                    </p:set>
                                    <p:animEffect transition="in" filter="fade">
                                      <p:cBhvr>
                                        <p:cTn id="17"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46230" y="339501"/>
            <a:ext cx="3456384" cy="4608512"/>
          </a:xfrm>
          <a:prstGeom prst="rect">
            <a:avLst/>
          </a:prstGeom>
          <a:solidFill>
            <a:srgbClr val="3078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b="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sp>
        <p:nvSpPr>
          <p:cNvPr id="4" name="Zástupný symbol pro obsah 2"/>
          <p:cNvSpPr txBox="1">
            <a:spLocks/>
          </p:cNvSpPr>
          <p:nvPr/>
        </p:nvSpPr>
        <p:spPr>
          <a:xfrm>
            <a:off x="395536" y="2643758"/>
            <a:ext cx="3175756" cy="1944215"/>
          </a:xfrm>
          <a:prstGeom prst="rect">
            <a:avLst/>
          </a:prstGeom>
        </p:spPr>
        <p:txBody>
          <a:bodyPr vert="horz" lIns="91440" tIns="45720" rIns="91440" bIns="45720" numCol="1"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endParaRPr lang="cs-CZ" sz="1400" b="1">
              <a:solidFill>
                <a:schemeClr val="bg1"/>
              </a:solidFill>
              <a:latin typeface="Times New Roman" panose="02020603050405020304" pitchFamily="18" charset="0"/>
              <a:cs typeface="Times New Roman" panose="02020603050405020304" pitchFamily="18" charset="0"/>
            </a:endParaRPr>
          </a:p>
        </p:txBody>
      </p:sp>
      <p:sp>
        <p:nvSpPr>
          <p:cNvPr id="5" name="Zástupný symbol pro obsah 2"/>
          <p:cNvSpPr txBox="1">
            <a:spLocks/>
          </p:cNvSpPr>
          <p:nvPr/>
        </p:nvSpPr>
        <p:spPr>
          <a:xfrm>
            <a:off x="3931712" y="483518"/>
            <a:ext cx="3888052" cy="432048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cs-CZ" sz="1400" b="1" dirty="0">
                <a:solidFill>
                  <a:srgbClr val="002060"/>
                </a:solidFill>
                <a:latin typeface="Times New Roman" panose="02020603050405020304" pitchFamily="18" charset="0"/>
                <a:cs typeface="Times New Roman" panose="02020603050405020304" pitchFamily="18" charset="0"/>
              </a:rPr>
              <a:t>2. úroveň </a:t>
            </a:r>
          </a:p>
          <a:p>
            <a:r>
              <a:rPr lang="cs-CZ" sz="1400" b="1" dirty="0">
                <a:solidFill>
                  <a:srgbClr val="002060"/>
                </a:solidFill>
                <a:latin typeface="Times New Roman" panose="02020603050405020304" pitchFamily="18" charset="0"/>
                <a:cs typeface="Times New Roman" panose="02020603050405020304" pitchFamily="18" charset="0"/>
              </a:rPr>
              <a:t>Existují jednotliví vedoucí projektů, ale každý z nich si volí svůj vlastní způsob vedení projektu. </a:t>
            </a:r>
          </a:p>
          <a:p>
            <a:r>
              <a:rPr lang="cs-CZ" sz="1400" dirty="0">
                <a:solidFill>
                  <a:srgbClr val="002060"/>
                </a:solidFill>
                <a:latin typeface="Times New Roman" panose="02020603050405020304" pitchFamily="18" charset="0"/>
                <a:cs typeface="Times New Roman" panose="02020603050405020304" pitchFamily="18" charset="0"/>
              </a:rPr>
              <a:t>Každý má své vlastní procesy a tím i své vlastní nástroje. </a:t>
            </a:r>
          </a:p>
          <a:p>
            <a:r>
              <a:rPr lang="cs-CZ" sz="1400" dirty="0">
                <a:solidFill>
                  <a:srgbClr val="002060"/>
                </a:solidFill>
                <a:latin typeface="Times New Roman" panose="02020603050405020304" pitchFamily="18" charset="0"/>
                <a:cs typeface="Times New Roman" panose="02020603050405020304" pitchFamily="18" charset="0"/>
              </a:rPr>
              <a:t>Ve většině případů se jedná o softwarové nástroje pro individuální použití bez možnosti sdílení informací, koordinace či společného reportování. </a:t>
            </a:r>
          </a:p>
          <a:p>
            <a:r>
              <a:rPr lang="cs-CZ" sz="1400" dirty="0">
                <a:solidFill>
                  <a:srgbClr val="002060"/>
                </a:solidFill>
                <a:latin typeface="Times New Roman" panose="02020603050405020304" pitchFamily="18" charset="0"/>
                <a:cs typeface="Times New Roman" panose="02020603050405020304" pitchFamily="18" charset="0"/>
              </a:rPr>
              <a:t>V takové situaci je možné </a:t>
            </a:r>
            <a:r>
              <a:rPr lang="cs-CZ" sz="1400" b="1" dirty="0">
                <a:solidFill>
                  <a:srgbClr val="002060"/>
                </a:solidFill>
                <a:latin typeface="Times New Roman" panose="02020603050405020304" pitchFamily="18" charset="0"/>
                <a:cs typeface="Times New Roman" panose="02020603050405020304" pitchFamily="18" charset="0"/>
              </a:rPr>
              <a:t>dostat informace o jednotlivých projektech, ale není možné si udělat celkový obrázek o stavu proj</a:t>
            </a:r>
            <a:r>
              <a:rPr lang="cs-CZ" sz="1400" dirty="0">
                <a:solidFill>
                  <a:srgbClr val="002060"/>
                </a:solidFill>
                <a:latin typeface="Times New Roman" panose="02020603050405020304" pitchFamily="18" charset="0"/>
                <a:cs typeface="Times New Roman" panose="02020603050405020304" pitchFamily="18" charset="0"/>
              </a:rPr>
              <a:t>ektů ve společnosti. </a:t>
            </a:r>
          </a:p>
          <a:p>
            <a:r>
              <a:rPr lang="cs-CZ" sz="1400" dirty="0">
                <a:solidFill>
                  <a:srgbClr val="002060"/>
                </a:solidFill>
                <a:latin typeface="Times New Roman" panose="02020603050405020304" pitchFamily="18" charset="0"/>
                <a:cs typeface="Times New Roman" panose="02020603050405020304" pitchFamily="18" charset="0"/>
              </a:rPr>
              <a:t>Jakékoliv společné </a:t>
            </a:r>
            <a:r>
              <a:rPr lang="cs-CZ" sz="1400" b="1" dirty="0">
                <a:solidFill>
                  <a:srgbClr val="002060"/>
                </a:solidFill>
                <a:latin typeface="Times New Roman" panose="02020603050405020304" pitchFamily="18" charset="0"/>
                <a:cs typeface="Times New Roman" panose="02020603050405020304" pitchFamily="18" charset="0"/>
              </a:rPr>
              <a:t>reportování je velmi pracné. </a:t>
            </a:r>
          </a:p>
          <a:p>
            <a:r>
              <a:rPr lang="cs-CZ" sz="1400" dirty="0">
                <a:solidFill>
                  <a:srgbClr val="002060"/>
                </a:solidFill>
                <a:latin typeface="Times New Roman" panose="02020603050405020304" pitchFamily="18" charset="0"/>
                <a:cs typeface="Times New Roman" panose="02020603050405020304" pitchFamily="18" charset="0"/>
              </a:rPr>
              <a:t>V řadě případů pak </a:t>
            </a:r>
            <a:r>
              <a:rPr lang="cs-CZ" sz="1400" b="1" dirty="0">
                <a:solidFill>
                  <a:srgbClr val="002060"/>
                </a:solidFill>
                <a:latin typeface="Times New Roman" panose="02020603050405020304" pitchFamily="18" charset="0"/>
                <a:cs typeface="Times New Roman" panose="02020603050405020304" pitchFamily="18" charset="0"/>
              </a:rPr>
              <a:t>dochází k porovnávání neporovnatelných informací a tím i ke zkresleným výsledkům.</a:t>
            </a:r>
          </a:p>
          <a:p>
            <a:pPr marL="0" indent="0">
              <a:buNone/>
            </a:pPr>
            <a:endParaRPr lang="cs-CZ" sz="1400" dirty="0">
              <a:solidFill>
                <a:srgbClr val="002060"/>
              </a:solidFill>
              <a:latin typeface="Times New Roman" panose="02020603050405020304" pitchFamily="18" charset="0"/>
              <a:cs typeface="Times New Roman" panose="02020603050405020304" pitchFamily="18" charset="0"/>
            </a:endParaRPr>
          </a:p>
          <a:p>
            <a:endParaRPr lang="cs-CZ" sz="1400" b="1" dirty="0">
              <a:solidFill>
                <a:srgbClr val="002060"/>
              </a:solidFill>
              <a:latin typeface="Times New Roman" panose="02020603050405020304" pitchFamily="18" charset="0"/>
              <a:cs typeface="Times New Roman" panose="02020603050405020304" pitchFamily="18" charset="0"/>
            </a:endParaRPr>
          </a:p>
        </p:txBody>
      </p:sp>
      <p:sp>
        <p:nvSpPr>
          <p:cNvPr id="6" name="Nadpis 1"/>
          <p:cNvSpPr txBox="1">
            <a:spLocks/>
          </p:cNvSpPr>
          <p:nvPr/>
        </p:nvSpPr>
        <p:spPr>
          <a:xfrm>
            <a:off x="388132" y="411509"/>
            <a:ext cx="3183160" cy="1944215"/>
          </a:xfrm>
          <a:prstGeom prst="rect">
            <a:avLst/>
          </a:prstGeom>
        </p:spPr>
        <p:txBody>
          <a:bodyPr vert="horz" lIns="91440" tIns="45720" rIns="91440" bIns="45720" rtlCol="0" anchor="t">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cs-CZ" sz="2400" b="1">
                <a:solidFill>
                  <a:schemeClr val="bg1"/>
                </a:solidFill>
                <a:latin typeface="Times New Roman" panose="02020603050405020304" pitchFamily="18" charset="0"/>
                <a:cs typeface="Times New Roman" panose="02020603050405020304" pitchFamily="18" charset="0"/>
              </a:rPr>
              <a:t>Úrovně implementace projektového řízení</a:t>
            </a:r>
          </a:p>
          <a:p>
            <a:pPr algn="l"/>
            <a:endParaRPr lang="cs-CZ" sz="2400" b="1" dirty="0">
              <a:solidFill>
                <a:schemeClr val="bg1"/>
              </a:solidFill>
              <a:latin typeface="Times New Roman" panose="02020603050405020304" pitchFamily="18" charset="0"/>
              <a:cs typeface="Times New Roman" panose="02020603050405020304" pitchFamily="18" charset="0"/>
            </a:endParaRPr>
          </a:p>
        </p:txBody>
      </p:sp>
      <p:pic>
        <p:nvPicPr>
          <p:cNvPr id="7" name="Obrázek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56376" y="226939"/>
            <a:ext cx="956040" cy="745712"/>
          </a:xfrm>
          <a:prstGeom prst="rect">
            <a:avLst/>
          </a:prstGeom>
        </p:spPr>
      </p:pic>
      <p:sp>
        <p:nvSpPr>
          <p:cNvPr id="8" name="Zástupný symbol pro obsah 2"/>
          <p:cNvSpPr txBox="1">
            <a:spLocks/>
          </p:cNvSpPr>
          <p:nvPr/>
        </p:nvSpPr>
        <p:spPr>
          <a:xfrm>
            <a:off x="286544" y="2472668"/>
            <a:ext cx="3175756" cy="1944215"/>
          </a:xfrm>
          <a:prstGeom prst="rect">
            <a:avLst/>
          </a:prstGeom>
        </p:spPr>
        <p:txBody>
          <a:bodyPr vert="horz" lIns="91440" tIns="45720" rIns="91440" bIns="45720" numCol="1"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cs-CZ" sz="1400" b="1">
                <a:solidFill>
                  <a:schemeClr val="bg1"/>
                </a:solidFill>
                <a:latin typeface="Times New Roman" panose="02020603050405020304" pitchFamily="18" charset="0"/>
                <a:cs typeface="Times New Roman" panose="02020603050405020304" pitchFamily="18" charset="0"/>
              </a:rPr>
              <a:t>2. Individuální řízení projektů</a:t>
            </a:r>
          </a:p>
          <a:p>
            <a:pPr marL="0" indent="0">
              <a:buNone/>
            </a:pPr>
            <a:endParaRPr lang="cs-CZ" sz="1400" b="1">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49827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animEffect transition="in" filter="fade">
                                      <p:cBhvr>
                                        <p:cTn id="17" dur="500"/>
                                        <p:tgtEl>
                                          <p:spTgt spid="5">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4" end="4"/>
                                            </p:txEl>
                                          </p:spTgt>
                                        </p:tgtEl>
                                        <p:attrNameLst>
                                          <p:attrName>style.visibility</p:attrName>
                                        </p:attrNameLst>
                                      </p:cBhvr>
                                      <p:to>
                                        <p:strVal val="visible"/>
                                      </p:to>
                                    </p:set>
                                    <p:animEffect transition="in" filter="fade">
                                      <p:cBhvr>
                                        <p:cTn id="22" dur="500"/>
                                        <p:tgtEl>
                                          <p:spTgt spid="5">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animEffect transition="in" filter="fade">
                                      <p:cBhvr>
                                        <p:cTn id="27" dur="500"/>
                                        <p:tgtEl>
                                          <p:spTgt spid="5">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
                                            <p:txEl>
                                              <p:pRg st="6" end="6"/>
                                            </p:txEl>
                                          </p:spTgt>
                                        </p:tgtEl>
                                        <p:attrNameLst>
                                          <p:attrName>style.visibility</p:attrName>
                                        </p:attrNameLst>
                                      </p:cBhvr>
                                      <p:to>
                                        <p:strVal val="visible"/>
                                      </p:to>
                                    </p:set>
                                    <p:animEffect transition="in" filter="fade">
                                      <p:cBhvr>
                                        <p:cTn id="32"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46230" y="339501"/>
            <a:ext cx="3456384" cy="4608512"/>
          </a:xfrm>
          <a:prstGeom prst="rect">
            <a:avLst/>
          </a:prstGeom>
          <a:solidFill>
            <a:srgbClr val="3078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b="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sp>
        <p:nvSpPr>
          <p:cNvPr id="4" name="Zástupný symbol pro obsah 2"/>
          <p:cNvSpPr txBox="1">
            <a:spLocks/>
          </p:cNvSpPr>
          <p:nvPr/>
        </p:nvSpPr>
        <p:spPr>
          <a:xfrm>
            <a:off x="395536" y="2643758"/>
            <a:ext cx="3175756" cy="1944215"/>
          </a:xfrm>
          <a:prstGeom prst="rect">
            <a:avLst/>
          </a:prstGeom>
        </p:spPr>
        <p:txBody>
          <a:bodyPr vert="horz" lIns="91440" tIns="45720" rIns="91440" bIns="45720" numCol="1"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endParaRPr lang="cs-CZ" sz="1400" b="1">
              <a:solidFill>
                <a:schemeClr val="bg1"/>
              </a:solidFill>
              <a:latin typeface="Times New Roman" panose="02020603050405020304" pitchFamily="18" charset="0"/>
              <a:cs typeface="Times New Roman" panose="02020603050405020304" pitchFamily="18" charset="0"/>
            </a:endParaRPr>
          </a:p>
        </p:txBody>
      </p:sp>
      <p:sp>
        <p:nvSpPr>
          <p:cNvPr id="5" name="Zástupný symbol pro obsah 2"/>
          <p:cNvSpPr txBox="1">
            <a:spLocks/>
          </p:cNvSpPr>
          <p:nvPr/>
        </p:nvSpPr>
        <p:spPr>
          <a:xfrm>
            <a:off x="3931712" y="483518"/>
            <a:ext cx="3888052" cy="432048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cs-CZ" sz="1400" b="1" dirty="0">
                <a:solidFill>
                  <a:srgbClr val="002060"/>
                </a:solidFill>
                <a:latin typeface="Times New Roman" panose="02020603050405020304" pitchFamily="18" charset="0"/>
                <a:cs typeface="Times New Roman" panose="02020603050405020304" pitchFamily="18" charset="0"/>
              </a:rPr>
              <a:t>3. úroveň </a:t>
            </a:r>
          </a:p>
          <a:p>
            <a:r>
              <a:rPr lang="cs-CZ" sz="1400" dirty="0">
                <a:solidFill>
                  <a:srgbClr val="002060"/>
                </a:solidFill>
                <a:latin typeface="Times New Roman" panose="02020603050405020304" pitchFamily="18" charset="0"/>
                <a:cs typeface="Times New Roman" panose="02020603050405020304" pitchFamily="18" charset="0"/>
              </a:rPr>
              <a:t>Jednotliví </a:t>
            </a:r>
            <a:r>
              <a:rPr lang="cs-CZ" sz="1400" b="1" dirty="0">
                <a:solidFill>
                  <a:srgbClr val="002060"/>
                </a:solidFill>
                <a:latin typeface="Times New Roman" panose="02020603050405020304" pitchFamily="18" charset="0"/>
                <a:cs typeface="Times New Roman" panose="02020603050405020304" pitchFamily="18" charset="0"/>
              </a:rPr>
              <a:t>vedoucí projektů pracují stejným způsobem. </a:t>
            </a:r>
          </a:p>
          <a:p>
            <a:r>
              <a:rPr lang="cs-CZ" sz="1400" dirty="0">
                <a:solidFill>
                  <a:srgbClr val="002060"/>
                </a:solidFill>
                <a:latin typeface="Times New Roman" panose="02020603050405020304" pitchFamily="18" charset="0"/>
                <a:cs typeface="Times New Roman" panose="02020603050405020304" pitchFamily="18" charset="0"/>
              </a:rPr>
              <a:t>Mají </a:t>
            </a:r>
            <a:r>
              <a:rPr lang="cs-CZ" sz="1400" b="1" dirty="0">
                <a:solidFill>
                  <a:srgbClr val="002060"/>
                </a:solidFill>
                <a:latin typeface="Times New Roman" panose="02020603050405020304" pitchFamily="18" charset="0"/>
                <a:cs typeface="Times New Roman" panose="02020603050405020304" pitchFamily="18" charset="0"/>
              </a:rPr>
              <a:t>obdobné dovednosti a využívají společné procesy</a:t>
            </a:r>
            <a:r>
              <a:rPr lang="cs-CZ" sz="1400" dirty="0">
                <a:solidFill>
                  <a:srgbClr val="002060"/>
                </a:solidFill>
                <a:latin typeface="Times New Roman" panose="02020603050405020304" pitchFamily="18" charset="0"/>
                <a:cs typeface="Times New Roman" panose="02020603050405020304" pitchFamily="18" charset="0"/>
              </a:rPr>
              <a:t>, které jsou podporovány stejnými nástroji. </a:t>
            </a:r>
          </a:p>
          <a:p>
            <a:r>
              <a:rPr lang="cs-CZ" sz="1400" dirty="0">
                <a:solidFill>
                  <a:srgbClr val="002060"/>
                </a:solidFill>
                <a:latin typeface="Times New Roman" panose="02020603050405020304" pitchFamily="18" charset="0"/>
                <a:cs typeface="Times New Roman" panose="02020603050405020304" pitchFamily="18" charset="0"/>
              </a:rPr>
              <a:t>Rozdíl je v tom, že se řízení projektů ve společnosti opírá o </a:t>
            </a:r>
            <a:r>
              <a:rPr lang="cs-CZ" sz="1400" b="1" dirty="0">
                <a:solidFill>
                  <a:srgbClr val="002060"/>
                </a:solidFill>
                <a:latin typeface="Times New Roman" panose="02020603050405020304" pitchFamily="18" charset="0"/>
                <a:cs typeface="Times New Roman" panose="02020603050405020304" pitchFamily="18" charset="0"/>
              </a:rPr>
              <a:t>společná pravidla hry</a:t>
            </a:r>
            <a:r>
              <a:rPr lang="cs-CZ" sz="1400" dirty="0">
                <a:solidFill>
                  <a:srgbClr val="002060"/>
                </a:solidFill>
                <a:latin typeface="Times New Roman" panose="02020603050405020304" pitchFamily="18" charset="0"/>
                <a:cs typeface="Times New Roman" panose="02020603050405020304" pitchFamily="18" charset="0"/>
              </a:rPr>
              <a:t>. To znamená, že je možné si vyměňovat informace, koordinovat projekty mezi sebou, ale hlavně je možné jednoduše vytvářet společné reporty, které ukážou, jaký je stav projektů v celé společnosti. </a:t>
            </a:r>
          </a:p>
          <a:p>
            <a:r>
              <a:rPr lang="cs-CZ" sz="1400" dirty="0">
                <a:solidFill>
                  <a:srgbClr val="002060"/>
                </a:solidFill>
                <a:latin typeface="Times New Roman" panose="02020603050405020304" pitchFamily="18" charset="0"/>
                <a:cs typeface="Times New Roman" panose="02020603050405020304" pitchFamily="18" charset="0"/>
              </a:rPr>
              <a:t>Na základě takových reportů je pak možné dělat kvalifikovaná rozhodnutí. </a:t>
            </a:r>
          </a:p>
          <a:p>
            <a:r>
              <a:rPr lang="cs-CZ" sz="1400" dirty="0">
                <a:solidFill>
                  <a:srgbClr val="002060"/>
                </a:solidFill>
                <a:latin typeface="Times New Roman" panose="02020603050405020304" pitchFamily="18" charset="0"/>
                <a:cs typeface="Times New Roman" panose="02020603050405020304" pitchFamily="18" charset="0"/>
              </a:rPr>
              <a:t>V této úrovni je možné se přesunout od řešení otázky, jak dělat věci správně, k otázce, </a:t>
            </a:r>
            <a:r>
              <a:rPr lang="cs-CZ" sz="1400" b="1" dirty="0">
                <a:solidFill>
                  <a:srgbClr val="002060"/>
                </a:solidFill>
                <a:latin typeface="Times New Roman" panose="02020603050405020304" pitchFamily="18" charset="0"/>
                <a:cs typeface="Times New Roman" panose="02020603050405020304" pitchFamily="18" charset="0"/>
              </a:rPr>
              <a:t>zda děláme správné věci.</a:t>
            </a:r>
          </a:p>
          <a:p>
            <a:pPr marL="0" indent="0">
              <a:buNone/>
            </a:pPr>
            <a:endParaRPr lang="cs-CZ" sz="1400" dirty="0">
              <a:solidFill>
                <a:srgbClr val="002060"/>
              </a:solidFill>
              <a:latin typeface="Times New Roman" panose="02020603050405020304" pitchFamily="18" charset="0"/>
              <a:cs typeface="Times New Roman" panose="02020603050405020304" pitchFamily="18" charset="0"/>
            </a:endParaRPr>
          </a:p>
          <a:p>
            <a:endParaRPr lang="cs-CZ" sz="1400" b="1" dirty="0">
              <a:solidFill>
                <a:srgbClr val="002060"/>
              </a:solidFill>
              <a:latin typeface="Times New Roman" panose="02020603050405020304" pitchFamily="18" charset="0"/>
              <a:cs typeface="Times New Roman" panose="02020603050405020304" pitchFamily="18" charset="0"/>
            </a:endParaRPr>
          </a:p>
        </p:txBody>
      </p:sp>
      <p:sp>
        <p:nvSpPr>
          <p:cNvPr id="6" name="Nadpis 1"/>
          <p:cNvSpPr txBox="1">
            <a:spLocks/>
          </p:cNvSpPr>
          <p:nvPr/>
        </p:nvSpPr>
        <p:spPr>
          <a:xfrm>
            <a:off x="388132" y="411509"/>
            <a:ext cx="3183160" cy="1944215"/>
          </a:xfrm>
          <a:prstGeom prst="rect">
            <a:avLst/>
          </a:prstGeom>
        </p:spPr>
        <p:txBody>
          <a:bodyPr vert="horz" lIns="91440" tIns="45720" rIns="91440" bIns="45720" rtlCol="0" anchor="t">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cs-CZ" sz="2400" b="1">
                <a:solidFill>
                  <a:schemeClr val="bg1"/>
                </a:solidFill>
                <a:latin typeface="Times New Roman" panose="02020603050405020304" pitchFamily="18" charset="0"/>
                <a:cs typeface="Times New Roman" panose="02020603050405020304" pitchFamily="18" charset="0"/>
              </a:rPr>
              <a:t>Úrovně implementace projektového řízení</a:t>
            </a:r>
          </a:p>
          <a:p>
            <a:pPr algn="l"/>
            <a:endParaRPr lang="cs-CZ" sz="2400" b="1" dirty="0">
              <a:solidFill>
                <a:schemeClr val="bg1"/>
              </a:solidFill>
              <a:latin typeface="Times New Roman" panose="02020603050405020304" pitchFamily="18" charset="0"/>
              <a:cs typeface="Times New Roman" panose="02020603050405020304" pitchFamily="18" charset="0"/>
            </a:endParaRPr>
          </a:p>
        </p:txBody>
      </p:sp>
      <p:pic>
        <p:nvPicPr>
          <p:cNvPr id="7" name="Obrázek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56376" y="226939"/>
            <a:ext cx="956040" cy="745712"/>
          </a:xfrm>
          <a:prstGeom prst="rect">
            <a:avLst/>
          </a:prstGeom>
        </p:spPr>
      </p:pic>
      <p:sp>
        <p:nvSpPr>
          <p:cNvPr id="8" name="Zástupný symbol pro obsah 2"/>
          <p:cNvSpPr txBox="1">
            <a:spLocks/>
          </p:cNvSpPr>
          <p:nvPr/>
        </p:nvSpPr>
        <p:spPr>
          <a:xfrm>
            <a:off x="286544" y="2472668"/>
            <a:ext cx="3175756" cy="1944215"/>
          </a:xfrm>
          <a:prstGeom prst="rect">
            <a:avLst/>
          </a:prstGeom>
        </p:spPr>
        <p:txBody>
          <a:bodyPr vert="horz" lIns="91440" tIns="45720" rIns="91440" bIns="45720" numCol="1"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cs-CZ" sz="1400" b="1">
                <a:solidFill>
                  <a:schemeClr val="bg1"/>
                </a:solidFill>
                <a:latin typeface="Times New Roman" panose="02020603050405020304" pitchFamily="18" charset="0"/>
                <a:cs typeface="Times New Roman" panose="02020603050405020304" pitchFamily="18" charset="0"/>
              </a:rPr>
              <a:t>3. Společné řízení projektů</a:t>
            </a:r>
          </a:p>
          <a:p>
            <a:pPr marL="0" indent="0">
              <a:buNone/>
            </a:pPr>
            <a:endParaRPr lang="cs-CZ" sz="1400" b="1">
              <a:solidFill>
                <a:schemeClr val="bg1"/>
              </a:solidFill>
              <a:latin typeface="Times New Roman" panose="02020603050405020304" pitchFamily="18" charset="0"/>
              <a:cs typeface="Times New Roman" panose="02020603050405020304" pitchFamily="18" charset="0"/>
            </a:endParaRPr>
          </a:p>
          <a:p>
            <a:pPr marL="0" indent="0">
              <a:buNone/>
            </a:pPr>
            <a:endParaRPr lang="cs-CZ" sz="1400" b="1">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15433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animEffect transition="in" filter="fade">
                                      <p:cBhvr>
                                        <p:cTn id="17" dur="500"/>
                                        <p:tgtEl>
                                          <p:spTgt spid="5">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4" end="4"/>
                                            </p:txEl>
                                          </p:spTgt>
                                        </p:tgtEl>
                                        <p:attrNameLst>
                                          <p:attrName>style.visibility</p:attrName>
                                        </p:attrNameLst>
                                      </p:cBhvr>
                                      <p:to>
                                        <p:strVal val="visible"/>
                                      </p:to>
                                    </p:set>
                                    <p:animEffect transition="in" filter="fade">
                                      <p:cBhvr>
                                        <p:cTn id="22" dur="500"/>
                                        <p:tgtEl>
                                          <p:spTgt spid="5">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animEffect transition="in" filter="fade">
                                      <p:cBhvr>
                                        <p:cTn id="27"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46230" y="339501"/>
            <a:ext cx="3456384" cy="4608512"/>
          </a:xfrm>
          <a:prstGeom prst="rect">
            <a:avLst/>
          </a:prstGeom>
          <a:solidFill>
            <a:srgbClr val="3078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b="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sp>
        <p:nvSpPr>
          <p:cNvPr id="4" name="Zástupný symbol pro obsah 2"/>
          <p:cNvSpPr txBox="1">
            <a:spLocks/>
          </p:cNvSpPr>
          <p:nvPr/>
        </p:nvSpPr>
        <p:spPr>
          <a:xfrm>
            <a:off x="395536" y="2643758"/>
            <a:ext cx="3175756" cy="1944215"/>
          </a:xfrm>
          <a:prstGeom prst="rect">
            <a:avLst/>
          </a:prstGeom>
        </p:spPr>
        <p:txBody>
          <a:bodyPr vert="horz" lIns="91440" tIns="45720" rIns="91440" bIns="45720" numCol="1"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endParaRPr lang="cs-CZ" sz="1400" b="1">
              <a:solidFill>
                <a:schemeClr val="bg1"/>
              </a:solidFill>
              <a:latin typeface="Times New Roman" panose="02020603050405020304" pitchFamily="18" charset="0"/>
              <a:cs typeface="Times New Roman" panose="02020603050405020304" pitchFamily="18" charset="0"/>
            </a:endParaRPr>
          </a:p>
        </p:txBody>
      </p:sp>
      <p:sp>
        <p:nvSpPr>
          <p:cNvPr id="5" name="Zástupný symbol pro obsah 2"/>
          <p:cNvSpPr txBox="1">
            <a:spLocks/>
          </p:cNvSpPr>
          <p:nvPr/>
        </p:nvSpPr>
        <p:spPr>
          <a:xfrm>
            <a:off x="3931712" y="483518"/>
            <a:ext cx="3888052" cy="432048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cs-CZ" sz="1400" b="1" dirty="0">
                <a:solidFill>
                  <a:srgbClr val="002060"/>
                </a:solidFill>
                <a:latin typeface="Times New Roman" panose="02020603050405020304" pitchFamily="18" charset="0"/>
                <a:cs typeface="Times New Roman" panose="02020603050405020304" pitchFamily="18" charset="0"/>
              </a:rPr>
              <a:t>4. úroveň </a:t>
            </a:r>
          </a:p>
          <a:p>
            <a:r>
              <a:rPr lang="cs-CZ" sz="1400" b="1" dirty="0">
                <a:solidFill>
                  <a:srgbClr val="002060"/>
                </a:solidFill>
                <a:latin typeface="Times New Roman" panose="02020603050405020304" pitchFamily="18" charset="0"/>
                <a:cs typeface="Times New Roman" panose="02020603050405020304" pitchFamily="18" charset="0"/>
              </a:rPr>
              <a:t>Všichni řídí projekty jednotným způsobem </a:t>
            </a:r>
            <a:r>
              <a:rPr lang="cs-CZ" sz="1400" dirty="0">
                <a:solidFill>
                  <a:srgbClr val="002060"/>
                </a:solidFill>
                <a:latin typeface="Times New Roman" panose="02020603050405020304" pitchFamily="18" charset="0"/>
                <a:cs typeface="Times New Roman" panose="02020603050405020304" pitchFamily="18" charset="0"/>
              </a:rPr>
              <a:t>a využívají k tomu jeden společný nástroj. </a:t>
            </a:r>
          </a:p>
          <a:p>
            <a:endParaRPr lang="cs-CZ" sz="1400" dirty="0">
              <a:solidFill>
                <a:srgbClr val="002060"/>
              </a:solidFill>
              <a:latin typeface="Times New Roman" panose="02020603050405020304" pitchFamily="18" charset="0"/>
              <a:cs typeface="Times New Roman" panose="02020603050405020304" pitchFamily="18" charset="0"/>
            </a:endParaRPr>
          </a:p>
          <a:p>
            <a:r>
              <a:rPr lang="cs-CZ" sz="1400" dirty="0">
                <a:solidFill>
                  <a:srgbClr val="002060"/>
                </a:solidFill>
                <a:latin typeface="Times New Roman" panose="02020603050405020304" pitchFamily="18" charset="0"/>
                <a:cs typeface="Times New Roman" panose="02020603050405020304" pitchFamily="18" charset="0"/>
              </a:rPr>
              <a:t>Umožňuje nejen </a:t>
            </a:r>
            <a:r>
              <a:rPr lang="cs-CZ" sz="1400" b="1" dirty="0">
                <a:solidFill>
                  <a:srgbClr val="002060"/>
                </a:solidFill>
                <a:latin typeface="Times New Roman" panose="02020603050405020304" pitchFamily="18" charset="0"/>
                <a:cs typeface="Times New Roman" panose="02020603050405020304" pitchFamily="18" charset="0"/>
              </a:rPr>
              <a:t>zaměřit se na správné věci</a:t>
            </a:r>
            <a:r>
              <a:rPr lang="cs-CZ" sz="1400" dirty="0">
                <a:solidFill>
                  <a:srgbClr val="002060"/>
                </a:solidFill>
                <a:latin typeface="Times New Roman" panose="02020603050405020304" pitchFamily="18" charset="0"/>
                <a:cs typeface="Times New Roman" panose="02020603050405020304" pitchFamily="18" charset="0"/>
              </a:rPr>
              <a:t>, ale hlavně automaticky propojit procesy projektového řízení s ostatními procesy ve společnosti a efektivně si vyměňovat informace. </a:t>
            </a:r>
          </a:p>
          <a:p>
            <a:endParaRPr lang="cs-CZ" sz="1400" dirty="0">
              <a:solidFill>
                <a:srgbClr val="002060"/>
              </a:solidFill>
              <a:latin typeface="Times New Roman" panose="02020603050405020304" pitchFamily="18" charset="0"/>
              <a:cs typeface="Times New Roman" panose="02020603050405020304" pitchFamily="18" charset="0"/>
            </a:endParaRPr>
          </a:p>
          <a:p>
            <a:r>
              <a:rPr lang="cs-CZ" sz="1400" dirty="0">
                <a:solidFill>
                  <a:srgbClr val="002060"/>
                </a:solidFill>
                <a:latin typeface="Times New Roman" panose="02020603050405020304" pitchFamily="18" charset="0"/>
                <a:cs typeface="Times New Roman" panose="02020603050405020304" pitchFamily="18" charset="0"/>
              </a:rPr>
              <a:t>Vede k </a:t>
            </a:r>
            <a:r>
              <a:rPr lang="cs-CZ" sz="1400" b="1" dirty="0">
                <a:solidFill>
                  <a:srgbClr val="002060"/>
                </a:solidFill>
                <a:latin typeface="Times New Roman" panose="02020603050405020304" pitchFamily="18" charset="0"/>
                <a:cs typeface="Times New Roman" panose="02020603050405020304" pitchFamily="18" charset="0"/>
              </a:rPr>
              <a:t>zvyšování produktivity práce vedoucích projektů a manažerů </a:t>
            </a:r>
            <a:r>
              <a:rPr lang="cs-CZ" sz="1400" dirty="0">
                <a:solidFill>
                  <a:srgbClr val="002060"/>
                </a:solidFill>
                <a:latin typeface="Times New Roman" panose="02020603050405020304" pitchFamily="18" charset="0"/>
                <a:cs typeface="Times New Roman" panose="02020603050405020304" pitchFamily="18" charset="0"/>
              </a:rPr>
              <a:t>na všech úrovních řízení. </a:t>
            </a:r>
          </a:p>
          <a:p>
            <a:endParaRPr lang="cs-CZ" sz="1400" dirty="0">
              <a:solidFill>
                <a:srgbClr val="002060"/>
              </a:solidFill>
              <a:latin typeface="Times New Roman" panose="02020603050405020304" pitchFamily="18" charset="0"/>
              <a:cs typeface="Times New Roman" panose="02020603050405020304" pitchFamily="18" charset="0"/>
            </a:endParaRPr>
          </a:p>
          <a:p>
            <a:r>
              <a:rPr lang="cs-CZ" sz="1400" dirty="0">
                <a:solidFill>
                  <a:srgbClr val="002060"/>
                </a:solidFill>
                <a:latin typeface="Times New Roman" panose="02020603050405020304" pitchFamily="18" charset="0"/>
                <a:cs typeface="Times New Roman" panose="02020603050405020304" pitchFamily="18" charset="0"/>
              </a:rPr>
              <a:t>Vede k </a:t>
            </a:r>
            <a:r>
              <a:rPr lang="cs-CZ" sz="1400" b="1" dirty="0">
                <a:solidFill>
                  <a:srgbClr val="002060"/>
                </a:solidFill>
                <a:latin typeface="Times New Roman" panose="02020603050405020304" pitchFamily="18" charset="0"/>
                <a:cs typeface="Times New Roman" panose="02020603050405020304" pitchFamily="18" charset="0"/>
              </a:rPr>
              <a:t>efektivnímu využívání dostupných zdrojů</a:t>
            </a:r>
            <a:r>
              <a:rPr lang="cs-CZ" sz="1400" dirty="0">
                <a:solidFill>
                  <a:srgbClr val="002060"/>
                </a:solidFill>
                <a:latin typeface="Times New Roman" panose="02020603050405020304" pitchFamily="18" charset="0"/>
                <a:cs typeface="Times New Roman" panose="02020603050405020304" pitchFamily="18" charset="0"/>
              </a:rPr>
              <a:t>. Dá se říci, že se stejnými zdroji dokážeme přinést firmě mnohem více. </a:t>
            </a:r>
          </a:p>
          <a:p>
            <a:pPr marL="0" indent="0">
              <a:buNone/>
            </a:pPr>
            <a:endParaRPr lang="cs-CZ" sz="1400" dirty="0">
              <a:solidFill>
                <a:srgbClr val="002060"/>
              </a:solidFill>
              <a:latin typeface="Times New Roman" panose="02020603050405020304" pitchFamily="18" charset="0"/>
              <a:cs typeface="Times New Roman" panose="02020603050405020304" pitchFamily="18" charset="0"/>
            </a:endParaRPr>
          </a:p>
          <a:p>
            <a:endParaRPr lang="cs-CZ" sz="1400" b="1" dirty="0">
              <a:solidFill>
                <a:srgbClr val="002060"/>
              </a:solidFill>
              <a:latin typeface="Times New Roman" panose="02020603050405020304" pitchFamily="18" charset="0"/>
              <a:cs typeface="Times New Roman" panose="02020603050405020304" pitchFamily="18" charset="0"/>
            </a:endParaRPr>
          </a:p>
        </p:txBody>
      </p:sp>
      <p:sp>
        <p:nvSpPr>
          <p:cNvPr id="6" name="Nadpis 1"/>
          <p:cNvSpPr txBox="1">
            <a:spLocks/>
          </p:cNvSpPr>
          <p:nvPr/>
        </p:nvSpPr>
        <p:spPr>
          <a:xfrm>
            <a:off x="388132" y="411509"/>
            <a:ext cx="3183160" cy="1944215"/>
          </a:xfrm>
          <a:prstGeom prst="rect">
            <a:avLst/>
          </a:prstGeom>
        </p:spPr>
        <p:txBody>
          <a:bodyPr vert="horz" lIns="91440" tIns="45720" rIns="91440" bIns="45720" rtlCol="0" anchor="t">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cs-CZ" sz="2400" b="1" dirty="0">
                <a:solidFill>
                  <a:schemeClr val="bg1"/>
                </a:solidFill>
                <a:latin typeface="Times New Roman" panose="02020603050405020304" pitchFamily="18" charset="0"/>
                <a:cs typeface="Times New Roman" panose="02020603050405020304" pitchFamily="18" charset="0"/>
              </a:rPr>
              <a:t>Úrovně implementace projektového řízení</a:t>
            </a:r>
          </a:p>
          <a:p>
            <a:pPr algn="l"/>
            <a:endParaRPr lang="cs-CZ" sz="2400" b="1" dirty="0">
              <a:solidFill>
                <a:schemeClr val="bg1"/>
              </a:solidFill>
              <a:latin typeface="Times New Roman" panose="02020603050405020304" pitchFamily="18" charset="0"/>
              <a:cs typeface="Times New Roman" panose="02020603050405020304" pitchFamily="18" charset="0"/>
            </a:endParaRPr>
          </a:p>
        </p:txBody>
      </p:sp>
      <p:pic>
        <p:nvPicPr>
          <p:cNvPr id="7" name="Obrázek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56376" y="226939"/>
            <a:ext cx="956040" cy="745712"/>
          </a:xfrm>
          <a:prstGeom prst="rect">
            <a:avLst/>
          </a:prstGeom>
        </p:spPr>
      </p:pic>
      <p:sp>
        <p:nvSpPr>
          <p:cNvPr id="8" name="Zástupný symbol pro obsah 2"/>
          <p:cNvSpPr txBox="1">
            <a:spLocks/>
          </p:cNvSpPr>
          <p:nvPr/>
        </p:nvSpPr>
        <p:spPr>
          <a:xfrm>
            <a:off x="286544" y="2472668"/>
            <a:ext cx="3175756" cy="1944215"/>
          </a:xfrm>
          <a:prstGeom prst="rect">
            <a:avLst/>
          </a:prstGeom>
        </p:spPr>
        <p:txBody>
          <a:bodyPr vert="horz" lIns="91440" tIns="45720" rIns="91440" bIns="45720" numCol="1"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cs-CZ" sz="1400" b="1">
                <a:solidFill>
                  <a:schemeClr val="bg1"/>
                </a:solidFill>
                <a:latin typeface="Times New Roman" panose="02020603050405020304" pitchFamily="18" charset="0"/>
                <a:cs typeface="Times New Roman" panose="02020603050405020304" pitchFamily="18" charset="0"/>
              </a:rPr>
              <a:t>4. Integrace projektového řízení a řízení společnosti</a:t>
            </a:r>
          </a:p>
          <a:p>
            <a:pPr marL="0" indent="0">
              <a:buNone/>
            </a:pPr>
            <a:endParaRPr lang="cs-CZ" sz="1400" b="1">
              <a:solidFill>
                <a:schemeClr val="bg1"/>
              </a:solidFill>
              <a:latin typeface="Times New Roman" panose="02020603050405020304" pitchFamily="18" charset="0"/>
              <a:cs typeface="Times New Roman" panose="02020603050405020304" pitchFamily="18" charset="0"/>
            </a:endParaRPr>
          </a:p>
          <a:p>
            <a:pPr marL="0" indent="0">
              <a:buNone/>
            </a:pPr>
            <a:endParaRPr lang="cs-CZ" sz="1400" b="1">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70082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3" end="3"/>
                                            </p:txEl>
                                          </p:spTgt>
                                        </p:tgtEl>
                                        <p:attrNameLst>
                                          <p:attrName>style.visibility</p:attrName>
                                        </p:attrNameLst>
                                      </p:cBhvr>
                                      <p:to>
                                        <p:strVal val="visible"/>
                                      </p:to>
                                    </p:set>
                                    <p:animEffect transition="in" filter="fade">
                                      <p:cBhvr>
                                        <p:cTn id="12" dur="500"/>
                                        <p:tgtEl>
                                          <p:spTgt spid="5">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5" end="5"/>
                                            </p:txEl>
                                          </p:spTgt>
                                        </p:tgtEl>
                                        <p:attrNameLst>
                                          <p:attrName>style.visibility</p:attrName>
                                        </p:attrNameLst>
                                      </p:cBhvr>
                                      <p:to>
                                        <p:strVal val="visible"/>
                                      </p:to>
                                    </p:set>
                                    <p:animEffect transition="in" filter="fade">
                                      <p:cBhvr>
                                        <p:cTn id="17" dur="500"/>
                                        <p:tgtEl>
                                          <p:spTgt spid="5">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7" end="7"/>
                                            </p:txEl>
                                          </p:spTgt>
                                        </p:tgtEl>
                                        <p:attrNameLst>
                                          <p:attrName>style.visibility</p:attrName>
                                        </p:attrNameLst>
                                      </p:cBhvr>
                                      <p:to>
                                        <p:strVal val="visible"/>
                                      </p:to>
                                    </p:set>
                                    <p:animEffect transition="in" filter="fade">
                                      <p:cBhvr>
                                        <p:cTn id="22" dur="500"/>
                                        <p:tgtEl>
                                          <p:spTgt spid="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46230" y="339501"/>
            <a:ext cx="3456384" cy="4608512"/>
          </a:xfrm>
          <a:prstGeom prst="rect">
            <a:avLst/>
          </a:prstGeom>
          <a:solidFill>
            <a:srgbClr val="3078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b="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sp>
        <p:nvSpPr>
          <p:cNvPr id="4" name="Zástupný symbol pro obsah 2"/>
          <p:cNvSpPr txBox="1">
            <a:spLocks/>
          </p:cNvSpPr>
          <p:nvPr/>
        </p:nvSpPr>
        <p:spPr>
          <a:xfrm>
            <a:off x="395536" y="2643758"/>
            <a:ext cx="3175756" cy="1944215"/>
          </a:xfrm>
          <a:prstGeom prst="rect">
            <a:avLst/>
          </a:prstGeom>
        </p:spPr>
        <p:txBody>
          <a:bodyPr vert="horz" lIns="91440" tIns="45720" rIns="91440" bIns="45720" numCol="1"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endParaRPr lang="cs-CZ" sz="1400" b="1">
              <a:solidFill>
                <a:schemeClr val="bg1"/>
              </a:solidFill>
              <a:latin typeface="Times New Roman" panose="02020603050405020304" pitchFamily="18" charset="0"/>
              <a:cs typeface="Times New Roman" panose="02020603050405020304" pitchFamily="18" charset="0"/>
            </a:endParaRPr>
          </a:p>
        </p:txBody>
      </p:sp>
      <p:sp>
        <p:nvSpPr>
          <p:cNvPr id="5" name="Zástupný symbol pro obsah 2"/>
          <p:cNvSpPr txBox="1">
            <a:spLocks/>
          </p:cNvSpPr>
          <p:nvPr/>
        </p:nvSpPr>
        <p:spPr>
          <a:xfrm>
            <a:off x="3931712" y="483518"/>
            <a:ext cx="3888052" cy="432048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buFont typeface="+mj-lt"/>
              <a:buAutoNum type="arabicPeriod"/>
            </a:pPr>
            <a:r>
              <a:rPr lang="cs-CZ" sz="1400" b="1">
                <a:solidFill>
                  <a:srgbClr val="002060"/>
                </a:solidFill>
                <a:latin typeface="Times New Roman" panose="02020603050405020304" pitchFamily="18" charset="0"/>
                <a:cs typeface="Times New Roman" panose="02020603050405020304" pitchFamily="18" charset="0"/>
              </a:rPr>
              <a:t>integrace –</a:t>
            </a:r>
            <a:r>
              <a:rPr lang="cs-CZ" sz="1400">
                <a:solidFill>
                  <a:srgbClr val="002060"/>
                </a:solidFill>
                <a:latin typeface="Times New Roman" panose="02020603050405020304" pitchFamily="18" charset="0"/>
                <a:cs typeface="Times New Roman" panose="02020603050405020304" pitchFamily="18" charset="0"/>
              </a:rPr>
              <a:t> integrace jednotlivých součástí projektu,</a:t>
            </a:r>
          </a:p>
          <a:p>
            <a:pPr>
              <a:buFont typeface="+mj-lt"/>
              <a:buAutoNum type="arabicPeriod"/>
            </a:pPr>
            <a:r>
              <a:rPr lang="cs-CZ" sz="1400" b="1">
                <a:solidFill>
                  <a:srgbClr val="002060"/>
                </a:solidFill>
                <a:latin typeface="Times New Roman" panose="02020603050405020304" pitchFamily="18" charset="0"/>
                <a:cs typeface="Times New Roman" panose="02020603050405020304" pitchFamily="18" charset="0"/>
              </a:rPr>
              <a:t>řízení rozsahu projektu – </a:t>
            </a:r>
            <a:r>
              <a:rPr lang="cs-CZ" sz="1400">
                <a:solidFill>
                  <a:srgbClr val="002060"/>
                </a:solidFill>
                <a:latin typeface="Times New Roman" panose="02020603050405020304" pitchFamily="18" charset="0"/>
                <a:cs typeface="Times New Roman" panose="02020603050405020304" pitchFamily="18" charset="0"/>
              </a:rPr>
              <a:t>definice rozsahu projektu a řízení jeho změny,</a:t>
            </a:r>
          </a:p>
          <a:p>
            <a:pPr>
              <a:buFont typeface="+mj-lt"/>
              <a:buAutoNum type="arabicPeriod"/>
            </a:pPr>
            <a:r>
              <a:rPr lang="cs-CZ" sz="1400" b="1">
                <a:solidFill>
                  <a:srgbClr val="002060"/>
                </a:solidFill>
                <a:latin typeface="Times New Roman" panose="02020603050405020304" pitchFamily="18" charset="0"/>
                <a:cs typeface="Times New Roman" panose="02020603050405020304" pitchFamily="18" charset="0"/>
              </a:rPr>
              <a:t>řízení času – </a:t>
            </a:r>
            <a:r>
              <a:rPr lang="cs-CZ" sz="1400">
                <a:solidFill>
                  <a:srgbClr val="002060"/>
                </a:solidFill>
                <a:latin typeface="Times New Roman" panose="02020603050405020304" pitchFamily="18" charset="0"/>
                <a:cs typeface="Times New Roman" panose="02020603050405020304" pitchFamily="18" charset="0"/>
              </a:rPr>
              <a:t>časové plánování a jeho kontrola,</a:t>
            </a:r>
          </a:p>
          <a:p>
            <a:pPr>
              <a:buFont typeface="+mj-lt"/>
              <a:buAutoNum type="arabicPeriod"/>
            </a:pPr>
            <a:r>
              <a:rPr lang="cs-CZ" sz="1400" b="1">
                <a:solidFill>
                  <a:srgbClr val="002060"/>
                </a:solidFill>
                <a:latin typeface="Times New Roman" panose="02020603050405020304" pitchFamily="18" charset="0"/>
                <a:cs typeface="Times New Roman" panose="02020603050405020304" pitchFamily="18" charset="0"/>
              </a:rPr>
              <a:t>řízení nákladů – </a:t>
            </a:r>
            <a:r>
              <a:rPr lang="cs-CZ" sz="1400">
                <a:solidFill>
                  <a:srgbClr val="002060"/>
                </a:solidFill>
                <a:latin typeface="Times New Roman" panose="02020603050405020304" pitchFamily="18" charset="0"/>
                <a:cs typeface="Times New Roman" panose="02020603050405020304" pitchFamily="18" charset="0"/>
              </a:rPr>
              <a:t>příprava rozpočtu a kontrola jeho využívání,</a:t>
            </a:r>
          </a:p>
          <a:p>
            <a:pPr>
              <a:buFont typeface="+mj-lt"/>
              <a:buAutoNum type="arabicPeriod"/>
            </a:pPr>
            <a:r>
              <a:rPr lang="cs-CZ" sz="1400" b="1">
                <a:solidFill>
                  <a:srgbClr val="002060"/>
                </a:solidFill>
                <a:latin typeface="Times New Roman" panose="02020603050405020304" pitchFamily="18" charset="0"/>
                <a:cs typeface="Times New Roman" panose="02020603050405020304" pitchFamily="18" charset="0"/>
              </a:rPr>
              <a:t>řízení kvality – </a:t>
            </a:r>
            <a:r>
              <a:rPr lang="cs-CZ" sz="1400">
                <a:solidFill>
                  <a:srgbClr val="002060"/>
                </a:solidFill>
                <a:latin typeface="Times New Roman" panose="02020603050405020304" pitchFamily="18" charset="0"/>
                <a:cs typeface="Times New Roman" panose="02020603050405020304" pitchFamily="18" charset="0"/>
              </a:rPr>
              <a:t>ověření kvality produktů projektu a kvality vlastního řízení projektu,</a:t>
            </a:r>
          </a:p>
          <a:p>
            <a:pPr>
              <a:buFont typeface="+mj-lt"/>
              <a:buAutoNum type="arabicPeriod"/>
            </a:pPr>
            <a:r>
              <a:rPr lang="cs-CZ" sz="1400" b="1">
                <a:solidFill>
                  <a:srgbClr val="002060"/>
                </a:solidFill>
                <a:latin typeface="Times New Roman" panose="02020603050405020304" pitchFamily="18" charset="0"/>
                <a:cs typeface="Times New Roman" panose="02020603050405020304" pitchFamily="18" charset="0"/>
              </a:rPr>
              <a:t>řízení lidských zdrojů – </a:t>
            </a:r>
            <a:r>
              <a:rPr lang="cs-CZ" sz="1400">
                <a:solidFill>
                  <a:srgbClr val="002060"/>
                </a:solidFill>
                <a:latin typeface="Times New Roman" panose="02020603050405020304" pitchFamily="18" charset="0"/>
                <a:cs typeface="Times New Roman" panose="02020603050405020304" pitchFamily="18" charset="0"/>
              </a:rPr>
              <a:t>přidělování a využívání lidských zdrojů v rámci projektu,</a:t>
            </a:r>
          </a:p>
          <a:p>
            <a:pPr>
              <a:buFont typeface="+mj-lt"/>
              <a:buAutoNum type="arabicPeriod"/>
            </a:pPr>
            <a:r>
              <a:rPr lang="cs-CZ" sz="1400" b="1">
                <a:solidFill>
                  <a:srgbClr val="002060"/>
                </a:solidFill>
                <a:latin typeface="Times New Roman" panose="02020603050405020304" pitchFamily="18" charset="0"/>
                <a:cs typeface="Times New Roman" panose="02020603050405020304" pitchFamily="18" charset="0"/>
              </a:rPr>
              <a:t>řízení komunikace – </a:t>
            </a:r>
            <a:r>
              <a:rPr lang="cs-CZ" sz="1400">
                <a:solidFill>
                  <a:srgbClr val="002060"/>
                </a:solidFill>
                <a:latin typeface="Times New Roman" panose="02020603050405020304" pitchFamily="18" charset="0"/>
                <a:cs typeface="Times New Roman" panose="02020603050405020304" pitchFamily="18" charset="0"/>
              </a:rPr>
              <a:t>komunikace s jednotlivými zainteresovanými stranami,</a:t>
            </a:r>
          </a:p>
          <a:p>
            <a:pPr>
              <a:buFont typeface="+mj-lt"/>
              <a:buAutoNum type="arabicPeriod"/>
            </a:pPr>
            <a:r>
              <a:rPr lang="cs-CZ" sz="1400" b="1">
                <a:solidFill>
                  <a:srgbClr val="002060"/>
                </a:solidFill>
                <a:latin typeface="Times New Roman" panose="02020603050405020304" pitchFamily="18" charset="0"/>
                <a:cs typeface="Times New Roman" panose="02020603050405020304" pitchFamily="18" charset="0"/>
              </a:rPr>
              <a:t>řízení rizik – </a:t>
            </a:r>
            <a:r>
              <a:rPr lang="cs-CZ" sz="1400">
                <a:solidFill>
                  <a:srgbClr val="002060"/>
                </a:solidFill>
                <a:latin typeface="Times New Roman" panose="02020603050405020304" pitchFamily="18" charset="0"/>
                <a:cs typeface="Times New Roman" panose="02020603050405020304" pitchFamily="18" charset="0"/>
              </a:rPr>
              <a:t>identifikace, analýza a eliminace rizik spojených s projektem,</a:t>
            </a:r>
          </a:p>
          <a:p>
            <a:pPr>
              <a:buFont typeface="+mj-lt"/>
              <a:buAutoNum type="arabicPeriod"/>
            </a:pPr>
            <a:r>
              <a:rPr lang="cs-CZ" sz="1400" b="1">
                <a:solidFill>
                  <a:srgbClr val="002060"/>
                </a:solidFill>
                <a:latin typeface="Times New Roman" panose="02020603050405020304" pitchFamily="18" charset="0"/>
                <a:cs typeface="Times New Roman" panose="02020603050405020304" pitchFamily="18" charset="0"/>
              </a:rPr>
              <a:t>řízení nákupu – </a:t>
            </a:r>
            <a:r>
              <a:rPr lang="cs-CZ" sz="1400">
                <a:solidFill>
                  <a:srgbClr val="002060"/>
                </a:solidFill>
                <a:latin typeface="Times New Roman" panose="02020603050405020304" pitchFamily="18" charset="0"/>
                <a:cs typeface="Times New Roman" panose="02020603050405020304" pitchFamily="18" charset="0"/>
              </a:rPr>
              <a:t>specifikace požadavků na nákup a jeho realizace.</a:t>
            </a:r>
          </a:p>
          <a:p>
            <a:pPr marL="0" indent="0">
              <a:buNone/>
            </a:pPr>
            <a:endParaRPr lang="cs-CZ" sz="1400">
              <a:solidFill>
                <a:srgbClr val="002060"/>
              </a:solidFill>
              <a:latin typeface="Times New Roman" panose="02020603050405020304" pitchFamily="18" charset="0"/>
              <a:cs typeface="Times New Roman" panose="02020603050405020304" pitchFamily="18" charset="0"/>
            </a:endParaRPr>
          </a:p>
          <a:p>
            <a:endParaRPr lang="cs-CZ" sz="1400" b="1">
              <a:solidFill>
                <a:srgbClr val="002060"/>
              </a:solidFill>
              <a:latin typeface="Times New Roman" panose="02020603050405020304" pitchFamily="18" charset="0"/>
              <a:cs typeface="Times New Roman" panose="02020603050405020304" pitchFamily="18" charset="0"/>
            </a:endParaRPr>
          </a:p>
        </p:txBody>
      </p:sp>
      <p:sp>
        <p:nvSpPr>
          <p:cNvPr id="6" name="Nadpis 1"/>
          <p:cNvSpPr txBox="1">
            <a:spLocks/>
          </p:cNvSpPr>
          <p:nvPr/>
        </p:nvSpPr>
        <p:spPr>
          <a:xfrm>
            <a:off x="388132" y="411509"/>
            <a:ext cx="3183160" cy="1944215"/>
          </a:xfrm>
          <a:prstGeom prst="rect">
            <a:avLst/>
          </a:prstGeom>
        </p:spPr>
        <p:txBody>
          <a:bodyPr vert="horz" lIns="91440" tIns="45720" rIns="91440" bIns="45720" rtlCol="0" anchor="t">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cs-CZ" sz="2400" b="1">
                <a:solidFill>
                  <a:schemeClr val="bg1"/>
                </a:solidFill>
                <a:latin typeface="Times New Roman" panose="02020603050405020304" pitchFamily="18" charset="0"/>
                <a:cs typeface="Times New Roman" panose="02020603050405020304" pitchFamily="18" charset="0"/>
              </a:rPr>
              <a:t>Implementace projektového řízení</a:t>
            </a:r>
          </a:p>
          <a:p>
            <a:pPr algn="l"/>
            <a:endParaRPr lang="cs-CZ" sz="2400" b="1" dirty="0">
              <a:solidFill>
                <a:schemeClr val="bg1"/>
              </a:solidFill>
              <a:latin typeface="Times New Roman" panose="02020603050405020304" pitchFamily="18" charset="0"/>
              <a:cs typeface="Times New Roman" panose="02020603050405020304" pitchFamily="18" charset="0"/>
            </a:endParaRPr>
          </a:p>
        </p:txBody>
      </p:sp>
      <p:pic>
        <p:nvPicPr>
          <p:cNvPr id="7" name="Obrázek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56376" y="226939"/>
            <a:ext cx="956040" cy="745712"/>
          </a:xfrm>
          <a:prstGeom prst="rect">
            <a:avLst/>
          </a:prstGeom>
        </p:spPr>
      </p:pic>
      <p:sp>
        <p:nvSpPr>
          <p:cNvPr id="8" name="Zástupný symbol pro obsah 2"/>
          <p:cNvSpPr txBox="1">
            <a:spLocks/>
          </p:cNvSpPr>
          <p:nvPr/>
        </p:nvSpPr>
        <p:spPr>
          <a:xfrm>
            <a:off x="286544" y="1347614"/>
            <a:ext cx="3175756" cy="3069269"/>
          </a:xfrm>
          <a:prstGeom prst="rect">
            <a:avLst/>
          </a:prstGeom>
        </p:spPr>
        <p:txBody>
          <a:bodyPr vert="horz" lIns="91440" tIns="45720" rIns="91440" bIns="45720" numCol="1"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cs-CZ" sz="1400">
                <a:solidFill>
                  <a:schemeClr val="bg1"/>
                </a:solidFill>
                <a:latin typeface="Times New Roman" panose="02020603050405020304" pitchFamily="18" charset="0"/>
                <a:cs typeface="Times New Roman" panose="02020603050405020304" pitchFamily="18" charset="0"/>
              </a:rPr>
              <a:t>Před výběrem a implementací jakéhokoliv nástroje je potřeba si ujasnit, jaké procesy ve společnosti používáme. </a:t>
            </a:r>
          </a:p>
          <a:p>
            <a:pPr marL="0" indent="0">
              <a:buNone/>
            </a:pPr>
            <a:endParaRPr lang="cs-CZ" sz="1400">
              <a:solidFill>
                <a:schemeClr val="bg1"/>
              </a:solidFill>
              <a:latin typeface="Times New Roman" panose="02020603050405020304" pitchFamily="18" charset="0"/>
              <a:cs typeface="Times New Roman" panose="02020603050405020304" pitchFamily="18" charset="0"/>
            </a:endParaRPr>
          </a:p>
          <a:p>
            <a:r>
              <a:rPr lang="cs-CZ" sz="1400">
                <a:solidFill>
                  <a:schemeClr val="bg1"/>
                </a:solidFill>
                <a:latin typeface="Times New Roman" panose="02020603050405020304" pitchFamily="18" charset="0"/>
                <a:cs typeface="Times New Roman" panose="02020603050405020304" pitchFamily="18" charset="0"/>
              </a:rPr>
              <a:t>V oblasti projektového řízení existuje několik doporučení. Jedno z nejrozšířenějších doporučení je </a:t>
            </a:r>
            <a:r>
              <a:rPr lang="cs-CZ" sz="1400" b="1">
                <a:solidFill>
                  <a:schemeClr val="bg1"/>
                </a:solidFill>
                <a:latin typeface="Times New Roman" panose="02020603050405020304" pitchFamily="18" charset="0"/>
                <a:cs typeface="Times New Roman" panose="02020603050405020304" pitchFamily="18" charset="0"/>
              </a:rPr>
              <a:t>PMBOK (Project Management Body of Knowledge) od PMI </a:t>
            </a:r>
            <a:r>
              <a:rPr lang="cs-CZ" sz="1400">
                <a:solidFill>
                  <a:schemeClr val="bg1"/>
                </a:solidFill>
                <a:latin typeface="Times New Roman" panose="02020603050405020304" pitchFamily="18" charset="0"/>
                <a:cs typeface="Times New Roman" panose="02020603050405020304" pitchFamily="18" charset="0"/>
              </a:rPr>
              <a:t>(Project Management Institute – www.pmi.org).</a:t>
            </a:r>
          </a:p>
          <a:p>
            <a:r>
              <a:rPr lang="cs-CZ" sz="1400">
                <a:solidFill>
                  <a:schemeClr val="bg1"/>
                </a:solidFill>
                <a:latin typeface="Times New Roman" panose="02020603050405020304" pitchFamily="18" charset="0"/>
                <a:cs typeface="Times New Roman" panose="02020603050405020304" pitchFamily="18" charset="0"/>
              </a:rPr>
              <a:t>Doporučení definuje p</a:t>
            </a:r>
            <a:r>
              <a:rPr lang="cs-CZ" sz="1400" b="1">
                <a:solidFill>
                  <a:schemeClr val="bg1"/>
                </a:solidFill>
                <a:latin typeface="Times New Roman" panose="02020603050405020304" pitchFamily="18" charset="0"/>
                <a:cs typeface="Times New Roman" panose="02020603050405020304" pitchFamily="18" charset="0"/>
              </a:rPr>
              <a:t>ět základních skupin procesů</a:t>
            </a:r>
            <a:r>
              <a:rPr lang="cs-CZ" sz="1400">
                <a:solidFill>
                  <a:schemeClr val="bg1"/>
                </a:solidFill>
                <a:latin typeface="Times New Roman" panose="02020603050405020304" pitchFamily="18" charset="0"/>
                <a:cs typeface="Times New Roman" panose="02020603050405020304" pitchFamily="18" charset="0"/>
              </a:rPr>
              <a:t> – </a:t>
            </a:r>
            <a:r>
              <a:rPr lang="cs-CZ" sz="1400" b="1">
                <a:solidFill>
                  <a:schemeClr val="bg1"/>
                </a:solidFill>
                <a:latin typeface="Times New Roman" panose="02020603050405020304" pitchFamily="18" charset="0"/>
                <a:cs typeface="Times New Roman" panose="02020603050405020304" pitchFamily="18" charset="0"/>
              </a:rPr>
              <a:t>iniciace, plánování, realizace, monitorování a kontrola, ukončení </a:t>
            </a:r>
            <a:r>
              <a:rPr lang="cs-CZ" sz="1400">
                <a:solidFill>
                  <a:schemeClr val="bg1"/>
                </a:solidFill>
                <a:latin typeface="Times New Roman" panose="02020603050405020304" pitchFamily="18" charset="0"/>
                <a:cs typeface="Times New Roman" panose="02020603050405020304" pitchFamily="18" charset="0"/>
              </a:rPr>
              <a:t>– v devíti oblastech znalostí:</a:t>
            </a:r>
          </a:p>
          <a:p>
            <a:pPr marL="0" indent="0">
              <a:buNone/>
            </a:pPr>
            <a:endParaRPr lang="cs-CZ" sz="1400" b="1">
              <a:solidFill>
                <a:schemeClr val="bg1"/>
              </a:solidFill>
              <a:latin typeface="Times New Roman" panose="02020603050405020304" pitchFamily="18" charset="0"/>
              <a:cs typeface="Times New Roman" panose="02020603050405020304" pitchFamily="18" charset="0"/>
            </a:endParaRPr>
          </a:p>
          <a:p>
            <a:pPr marL="0" indent="0">
              <a:buNone/>
            </a:pPr>
            <a:endParaRPr lang="cs-CZ" sz="1400" b="1">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172416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251520" y="267494"/>
            <a:ext cx="3456384" cy="4608512"/>
          </a:xfrm>
          <a:prstGeom prst="rect">
            <a:avLst/>
          </a:prstGeom>
          <a:solidFill>
            <a:srgbClr val="3078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b="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sp>
        <p:nvSpPr>
          <p:cNvPr id="4" name="Zástupný symbol pro obsah 2"/>
          <p:cNvSpPr txBox="1">
            <a:spLocks/>
          </p:cNvSpPr>
          <p:nvPr/>
        </p:nvSpPr>
        <p:spPr>
          <a:xfrm>
            <a:off x="395536" y="1703622"/>
            <a:ext cx="2448272" cy="2884351"/>
          </a:xfrm>
          <a:prstGeom prst="rect">
            <a:avLst/>
          </a:prstGeom>
        </p:spPr>
        <p:txBody>
          <a:bodyPr vert="horz" lIns="91440" tIns="45720" rIns="91440" bIns="45720" numCol="1"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endParaRPr lang="cs-CZ" sz="1400" dirty="0">
              <a:solidFill>
                <a:schemeClr val="bg1"/>
              </a:solidFill>
              <a:latin typeface="Times New Roman" panose="02020603050405020304" pitchFamily="18" charset="0"/>
              <a:cs typeface="Times New Roman" panose="02020603050405020304" pitchFamily="18" charset="0"/>
            </a:endParaRPr>
          </a:p>
        </p:txBody>
      </p:sp>
      <p:sp>
        <p:nvSpPr>
          <p:cNvPr id="5" name="Zástupný symbol pro obsah 2"/>
          <p:cNvSpPr txBox="1">
            <a:spLocks/>
          </p:cNvSpPr>
          <p:nvPr/>
        </p:nvSpPr>
        <p:spPr>
          <a:xfrm>
            <a:off x="4067944" y="1203598"/>
            <a:ext cx="3888052" cy="352839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cs-CZ" sz="1400" b="1" dirty="0">
                <a:solidFill>
                  <a:srgbClr val="002060"/>
                </a:solidFill>
                <a:latin typeface="Times New Roman" panose="02020603050405020304" pitchFamily="18" charset="0"/>
                <a:cs typeface="Times New Roman" panose="02020603050405020304" pitchFamily="18" charset="0"/>
              </a:rPr>
              <a:t>Certifikace</a:t>
            </a:r>
            <a:r>
              <a:rPr lang="cs-CZ" sz="1400" dirty="0">
                <a:solidFill>
                  <a:srgbClr val="002060"/>
                </a:solidFill>
                <a:latin typeface="Times New Roman" panose="02020603050405020304" pitchFamily="18" charset="0"/>
                <a:cs typeface="Times New Roman" panose="02020603050405020304" pitchFamily="18" charset="0"/>
              </a:rPr>
              <a:t> mohou být znakem určité kvality a vyspělosti v projektovém řízení (spolupráce v </a:t>
            </a:r>
            <a:r>
              <a:rPr lang="cs-CZ" sz="1400" dirty="0" err="1">
                <a:solidFill>
                  <a:srgbClr val="002060"/>
                </a:solidFill>
                <a:latin typeface="Times New Roman" panose="02020603050405020304" pitchFamily="18" charset="0"/>
                <a:cs typeface="Times New Roman" panose="02020603050405020304" pitchFamily="18" charset="0"/>
              </a:rPr>
              <a:t>supply</a:t>
            </a:r>
            <a:r>
              <a:rPr lang="cs-CZ" sz="1400" dirty="0">
                <a:solidFill>
                  <a:srgbClr val="002060"/>
                </a:solidFill>
                <a:latin typeface="Times New Roman" panose="02020603050405020304" pitchFamily="18" charset="0"/>
                <a:cs typeface="Times New Roman" panose="02020603050405020304" pitchFamily="18" charset="0"/>
              </a:rPr>
              <a:t> </a:t>
            </a:r>
            <a:r>
              <a:rPr lang="cs-CZ" sz="1400" dirty="0" err="1">
                <a:solidFill>
                  <a:srgbClr val="002060"/>
                </a:solidFill>
                <a:latin typeface="Times New Roman" panose="02020603050405020304" pitchFamily="18" charset="0"/>
                <a:cs typeface="Times New Roman" panose="02020603050405020304" pitchFamily="18" charset="0"/>
              </a:rPr>
              <a:t>chain</a:t>
            </a:r>
            <a:r>
              <a:rPr lang="cs-CZ" sz="1400" dirty="0">
                <a:solidFill>
                  <a:srgbClr val="002060"/>
                </a:solidFill>
                <a:latin typeface="Times New Roman" panose="02020603050405020304" pitchFamily="18" charset="0"/>
                <a:cs typeface="Times New Roman" panose="02020603050405020304" pitchFamily="18" charset="0"/>
              </a:rPr>
              <a:t> managementu, získávání zakázek – konkurenční výhoda, zákazník si vybírá – máme jednotné procesy, mluvíme jedním projektovým jazykem a máme to garantované).</a:t>
            </a:r>
          </a:p>
          <a:p>
            <a:endParaRPr lang="cs-CZ" sz="1400" dirty="0">
              <a:solidFill>
                <a:srgbClr val="002060"/>
              </a:solidFill>
              <a:latin typeface="Times New Roman" panose="02020603050405020304" pitchFamily="18" charset="0"/>
              <a:cs typeface="Times New Roman" panose="02020603050405020304" pitchFamily="18" charset="0"/>
            </a:endParaRPr>
          </a:p>
          <a:p>
            <a:r>
              <a:rPr lang="cs-CZ" sz="1400" dirty="0">
                <a:solidFill>
                  <a:srgbClr val="002060"/>
                </a:solidFill>
                <a:latin typeface="Times New Roman" panose="02020603050405020304" pitchFamily="18" charset="0"/>
                <a:cs typeface="Times New Roman" panose="02020603050405020304" pitchFamily="18" charset="0"/>
              </a:rPr>
              <a:t>Standardy projektového managementu představují doporučení, osvědčené metody, filozofii řízení. </a:t>
            </a:r>
          </a:p>
          <a:p>
            <a:endParaRPr lang="cs-CZ" sz="1400" dirty="0">
              <a:solidFill>
                <a:srgbClr val="002060"/>
              </a:solidFill>
              <a:latin typeface="Times New Roman" panose="02020603050405020304" pitchFamily="18" charset="0"/>
              <a:cs typeface="Times New Roman" panose="02020603050405020304" pitchFamily="18" charset="0"/>
            </a:endParaRPr>
          </a:p>
          <a:p>
            <a:r>
              <a:rPr lang="cs-CZ" sz="1400" dirty="0">
                <a:solidFill>
                  <a:srgbClr val="002060"/>
                </a:solidFill>
                <a:latin typeface="Times New Roman" panose="02020603050405020304" pitchFamily="18" charset="0"/>
                <a:cs typeface="Times New Roman" panose="02020603050405020304" pitchFamily="18" charset="0"/>
              </a:rPr>
              <a:t>Tématu řízení projektů na mezinárodní úrovni se věnují různé profesní organizace nebo organizace vydávající standardy.</a:t>
            </a:r>
          </a:p>
        </p:txBody>
      </p:sp>
      <p:sp>
        <p:nvSpPr>
          <p:cNvPr id="6" name="Nadpis 1"/>
          <p:cNvSpPr txBox="1">
            <a:spLocks/>
          </p:cNvSpPr>
          <p:nvPr/>
        </p:nvSpPr>
        <p:spPr>
          <a:xfrm>
            <a:off x="388132" y="411510"/>
            <a:ext cx="3183160" cy="1656184"/>
          </a:xfrm>
          <a:prstGeom prst="rect">
            <a:avLst/>
          </a:prstGeom>
        </p:spPr>
        <p:txBody>
          <a:bodyPr vert="horz" lIns="91440" tIns="45720" rIns="91440" bIns="45720" rtlCol="0" anchor="t">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cs-CZ" sz="2400" b="1">
                <a:solidFill>
                  <a:schemeClr val="bg1"/>
                </a:solidFill>
                <a:latin typeface="Times New Roman" panose="02020603050405020304" pitchFamily="18" charset="0"/>
                <a:cs typeface="Times New Roman" panose="02020603050405020304" pitchFamily="18" charset="0"/>
              </a:rPr>
              <a:t>Standardy a standardizace</a:t>
            </a:r>
            <a:endParaRPr lang="cs-CZ" sz="2400" b="1" dirty="0">
              <a:solidFill>
                <a:schemeClr val="bg1"/>
              </a:solidFill>
              <a:latin typeface="Times New Roman" panose="02020603050405020304" pitchFamily="18" charset="0"/>
              <a:cs typeface="Times New Roman" panose="02020603050405020304" pitchFamily="18" charset="0"/>
            </a:endParaRPr>
          </a:p>
        </p:txBody>
      </p:sp>
      <p:pic>
        <p:nvPicPr>
          <p:cNvPr id="7" name="Obrázek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56376" y="226939"/>
            <a:ext cx="956040" cy="745712"/>
          </a:xfrm>
          <a:prstGeom prst="rect">
            <a:avLst/>
          </a:prstGeom>
        </p:spPr>
      </p:pic>
    </p:spTree>
    <p:extLst>
      <p:ext uri="{BB962C8B-B14F-4D97-AF65-F5344CB8AC3E}">
        <p14:creationId xmlns:p14="http://schemas.microsoft.com/office/powerpoint/2010/main" val="2730200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animEffect transition="in" filter="fade">
                                      <p:cBhvr>
                                        <p:cTn id="17"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46230" y="339501"/>
            <a:ext cx="3456384" cy="4608512"/>
          </a:xfrm>
          <a:prstGeom prst="rect">
            <a:avLst/>
          </a:prstGeom>
          <a:solidFill>
            <a:srgbClr val="3078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b="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sp>
        <p:nvSpPr>
          <p:cNvPr id="4" name="Zástupný symbol pro obsah 2"/>
          <p:cNvSpPr txBox="1">
            <a:spLocks/>
          </p:cNvSpPr>
          <p:nvPr/>
        </p:nvSpPr>
        <p:spPr>
          <a:xfrm>
            <a:off x="395536" y="2643758"/>
            <a:ext cx="3175756" cy="1944215"/>
          </a:xfrm>
          <a:prstGeom prst="rect">
            <a:avLst/>
          </a:prstGeom>
        </p:spPr>
        <p:txBody>
          <a:bodyPr vert="horz" lIns="91440" tIns="45720" rIns="91440" bIns="45720" numCol="1"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endParaRPr lang="cs-CZ" sz="1400" b="1">
              <a:solidFill>
                <a:schemeClr val="bg1"/>
              </a:solidFill>
              <a:latin typeface="Times New Roman" panose="02020603050405020304" pitchFamily="18" charset="0"/>
              <a:cs typeface="Times New Roman" panose="02020603050405020304" pitchFamily="18" charset="0"/>
            </a:endParaRPr>
          </a:p>
        </p:txBody>
      </p:sp>
      <p:sp>
        <p:nvSpPr>
          <p:cNvPr id="5" name="Zástupný symbol pro obsah 2"/>
          <p:cNvSpPr txBox="1">
            <a:spLocks/>
          </p:cNvSpPr>
          <p:nvPr/>
        </p:nvSpPr>
        <p:spPr>
          <a:xfrm>
            <a:off x="3931712" y="483518"/>
            <a:ext cx="3888052" cy="432048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cs-CZ" sz="1400" dirty="0">
                <a:solidFill>
                  <a:srgbClr val="002060"/>
                </a:solidFill>
                <a:latin typeface="Times New Roman" panose="02020603050405020304" pitchFamily="18" charset="0"/>
                <a:cs typeface="Times New Roman" panose="02020603050405020304" pitchFamily="18" charset="0"/>
              </a:rPr>
              <a:t>Další potenciální problém je </a:t>
            </a:r>
            <a:r>
              <a:rPr lang="cs-CZ" sz="1400" b="1" dirty="0">
                <a:solidFill>
                  <a:srgbClr val="002060"/>
                </a:solidFill>
                <a:latin typeface="Times New Roman" panose="02020603050405020304" pitchFamily="18" charset="0"/>
                <a:cs typeface="Times New Roman" panose="02020603050405020304" pitchFamily="18" charset="0"/>
              </a:rPr>
              <a:t>komplikovanost jednotlivých procesů, </a:t>
            </a:r>
            <a:r>
              <a:rPr lang="cs-CZ" sz="1400" b="1" dirty="0" err="1">
                <a:solidFill>
                  <a:srgbClr val="002060"/>
                </a:solidFill>
                <a:latin typeface="Times New Roman" panose="02020603050405020304" pitchFamily="18" charset="0"/>
                <a:cs typeface="Times New Roman" panose="02020603050405020304" pitchFamily="18" charset="0"/>
              </a:rPr>
              <a:t>workflow</a:t>
            </a:r>
            <a:r>
              <a:rPr lang="cs-CZ" sz="1400" b="1" dirty="0">
                <a:solidFill>
                  <a:srgbClr val="002060"/>
                </a:solidFill>
                <a:latin typeface="Times New Roman" panose="02020603050405020304" pitchFamily="18" charset="0"/>
                <a:cs typeface="Times New Roman" panose="02020603050405020304" pitchFamily="18" charset="0"/>
              </a:rPr>
              <a:t>, šablon a formulářů</a:t>
            </a:r>
            <a:r>
              <a:rPr lang="cs-CZ" sz="1400" dirty="0">
                <a:solidFill>
                  <a:srgbClr val="002060"/>
                </a:solidFill>
                <a:latin typeface="Times New Roman" panose="02020603050405020304" pitchFamily="18" charset="0"/>
                <a:cs typeface="Times New Roman" panose="02020603050405020304" pitchFamily="18" charset="0"/>
              </a:rPr>
              <a:t> - vede, vedle vícenákladů na technické řešení, místo k úsporám a zrychlení k prodražování a zdržování vykonávání jednotlivých procesů.</a:t>
            </a:r>
          </a:p>
          <a:p>
            <a:endParaRPr lang="cs-CZ" sz="1400" dirty="0">
              <a:solidFill>
                <a:srgbClr val="002060"/>
              </a:solidFill>
              <a:latin typeface="Times New Roman" panose="02020603050405020304" pitchFamily="18" charset="0"/>
              <a:cs typeface="Times New Roman" panose="02020603050405020304" pitchFamily="18" charset="0"/>
            </a:endParaRPr>
          </a:p>
          <a:p>
            <a:r>
              <a:rPr lang="cs-CZ" sz="1400" dirty="0">
                <a:solidFill>
                  <a:srgbClr val="002060"/>
                </a:solidFill>
                <a:latin typeface="Times New Roman" panose="02020603050405020304" pitchFamily="18" charset="0"/>
                <a:cs typeface="Times New Roman" panose="02020603050405020304" pitchFamily="18" charset="0"/>
              </a:rPr>
              <a:t>Způsobeno tím, že se </a:t>
            </a:r>
            <a:r>
              <a:rPr lang="cs-CZ" sz="1400" b="1" dirty="0">
                <a:solidFill>
                  <a:srgbClr val="002060"/>
                </a:solidFill>
                <a:latin typeface="Times New Roman" panose="02020603050405020304" pitchFamily="18" charset="0"/>
                <a:cs typeface="Times New Roman" panose="02020603050405020304" pitchFamily="18" charset="0"/>
              </a:rPr>
              <a:t>jednotlivé procesy, přestože byly navrženy v té nejjednodušší možné podobě, postupem času „zaplevelí“ </a:t>
            </a:r>
            <a:r>
              <a:rPr lang="cs-CZ" sz="1400" dirty="0">
                <a:solidFill>
                  <a:srgbClr val="002060"/>
                </a:solidFill>
                <a:latin typeface="Times New Roman" panose="02020603050405020304" pitchFamily="18" charset="0"/>
                <a:cs typeface="Times New Roman" panose="02020603050405020304" pitchFamily="18" charset="0"/>
              </a:rPr>
              <a:t>zbytečnými činnostmi a údaji, které nepřinášejí žádnou přidanou hodnotu. </a:t>
            </a:r>
          </a:p>
          <a:p>
            <a:endParaRPr lang="cs-CZ" sz="1400" dirty="0">
              <a:solidFill>
                <a:srgbClr val="002060"/>
              </a:solidFill>
              <a:latin typeface="Times New Roman" panose="02020603050405020304" pitchFamily="18" charset="0"/>
              <a:cs typeface="Times New Roman" panose="02020603050405020304" pitchFamily="18" charset="0"/>
            </a:endParaRPr>
          </a:p>
          <a:p>
            <a:r>
              <a:rPr lang="cs-CZ" sz="1400" dirty="0">
                <a:solidFill>
                  <a:srgbClr val="002060"/>
                </a:solidFill>
                <a:latin typeface="Times New Roman" panose="02020603050405020304" pitchFamily="18" charset="0"/>
                <a:cs typeface="Times New Roman" panose="02020603050405020304" pitchFamily="18" charset="0"/>
              </a:rPr>
              <a:t>Přidávají se způsobem </a:t>
            </a:r>
            <a:r>
              <a:rPr lang="cs-CZ" sz="1400" b="1" dirty="0">
                <a:solidFill>
                  <a:srgbClr val="002060"/>
                </a:solidFill>
                <a:latin typeface="Times New Roman" panose="02020603050405020304" pitchFamily="18" charset="0"/>
                <a:cs typeface="Times New Roman" panose="02020603050405020304" pitchFamily="18" charset="0"/>
              </a:rPr>
              <a:t>„co kdyby to bylo potřeba“. Jediným řešením je pravidelné vyhodnocování využití a následné čištění procesů, formulářů a šablon </a:t>
            </a:r>
            <a:r>
              <a:rPr lang="cs-CZ" sz="1400" dirty="0">
                <a:solidFill>
                  <a:srgbClr val="002060"/>
                </a:solidFill>
                <a:latin typeface="Times New Roman" panose="02020603050405020304" pitchFamily="18" charset="0"/>
                <a:cs typeface="Times New Roman" panose="02020603050405020304" pitchFamily="18" charset="0"/>
              </a:rPr>
              <a:t>od všeho zbytečného a nepotřebného.</a:t>
            </a:r>
          </a:p>
          <a:p>
            <a:endParaRPr lang="cs-CZ" sz="1400" dirty="0">
              <a:solidFill>
                <a:srgbClr val="002060"/>
              </a:solidFill>
              <a:latin typeface="Times New Roman" panose="02020603050405020304" pitchFamily="18" charset="0"/>
              <a:cs typeface="Times New Roman" panose="02020603050405020304" pitchFamily="18" charset="0"/>
            </a:endParaRPr>
          </a:p>
          <a:p>
            <a:endParaRPr lang="cs-CZ" sz="1400" b="1" dirty="0">
              <a:solidFill>
                <a:srgbClr val="002060"/>
              </a:solidFill>
              <a:latin typeface="Times New Roman" panose="02020603050405020304" pitchFamily="18" charset="0"/>
              <a:cs typeface="Times New Roman" panose="02020603050405020304" pitchFamily="18" charset="0"/>
            </a:endParaRPr>
          </a:p>
        </p:txBody>
      </p:sp>
      <p:sp>
        <p:nvSpPr>
          <p:cNvPr id="6" name="Nadpis 1"/>
          <p:cNvSpPr txBox="1">
            <a:spLocks/>
          </p:cNvSpPr>
          <p:nvPr/>
        </p:nvSpPr>
        <p:spPr>
          <a:xfrm>
            <a:off x="388132" y="411509"/>
            <a:ext cx="3183160" cy="1944215"/>
          </a:xfrm>
          <a:prstGeom prst="rect">
            <a:avLst/>
          </a:prstGeom>
        </p:spPr>
        <p:txBody>
          <a:bodyPr vert="horz" lIns="91440" tIns="45720" rIns="91440" bIns="45720" rtlCol="0" anchor="t">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cs-CZ" sz="2400" b="1">
              <a:solidFill>
                <a:schemeClr val="bg1"/>
              </a:solidFill>
              <a:latin typeface="Times New Roman" panose="02020603050405020304" pitchFamily="18" charset="0"/>
              <a:cs typeface="Times New Roman" panose="02020603050405020304" pitchFamily="18" charset="0"/>
            </a:endParaRPr>
          </a:p>
          <a:p>
            <a:pPr algn="l"/>
            <a:r>
              <a:rPr lang="cs-CZ" sz="2400" b="1">
                <a:solidFill>
                  <a:schemeClr val="bg1"/>
                </a:solidFill>
                <a:latin typeface="Times New Roman" panose="02020603050405020304" pitchFamily="18" charset="0"/>
                <a:cs typeface="Times New Roman" panose="02020603050405020304" pitchFamily="18" charset="0"/>
              </a:rPr>
              <a:t>Implementace projektového řízení</a:t>
            </a:r>
          </a:p>
          <a:p>
            <a:pPr algn="l"/>
            <a:endParaRPr lang="cs-CZ" sz="2400" b="1" dirty="0">
              <a:solidFill>
                <a:schemeClr val="bg1"/>
              </a:solidFill>
              <a:latin typeface="Times New Roman" panose="02020603050405020304" pitchFamily="18" charset="0"/>
              <a:cs typeface="Times New Roman" panose="02020603050405020304" pitchFamily="18" charset="0"/>
            </a:endParaRPr>
          </a:p>
        </p:txBody>
      </p:sp>
      <p:pic>
        <p:nvPicPr>
          <p:cNvPr id="7" name="Obrázek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56376" y="226939"/>
            <a:ext cx="956040" cy="745712"/>
          </a:xfrm>
          <a:prstGeom prst="rect">
            <a:avLst/>
          </a:prstGeom>
        </p:spPr>
      </p:pic>
      <p:sp>
        <p:nvSpPr>
          <p:cNvPr id="8" name="Zástupný symbol pro obsah 2"/>
          <p:cNvSpPr txBox="1">
            <a:spLocks/>
          </p:cNvSpPr>
          <p:nvPr/>
        </p:nvSpPr>
        <p:spPr>
          <a:xfrm>
            <a:off x="286544" y="2283718"/>
            <a:ext cx="3175756" cy="2133165"/>
          </a:xfrm>
          <a:prstGeom prst="rect">
            <a:avLst/>
          </a:prstGeom>
        </p:spPr>
        <p:txBody>
          <a:bodyPr vert="horz" lIns="91440" tIns="45720" rIns="91440" bIns="45720" numCol="1"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endParaRPr lang="cs-CZ" sz="1400">
              <a:solidFill>
                <a:schemeClr val="bg1"/>
              </a:solidFill>
              <a:latin typeface="Times New Roman" panose="02020603050405020304" pitchFamily="18" charset="0"/>
              <a:cs typeface="Times New Roman" panose="02020603050405020304" pitchFamily="18" charset="0"/>
            </a:endParaRPr>
          </a:p>
          <a:p>
            <a:pPr marL="0" indent="0">
              <a:buNone/>
            </a:pPr>
            <a:r>
              <a:rPr lang="cs-CZ" sz="1600">
                <a:solidFill>
                  <a:schemeClr val="bg1"/>
                </a:solidFill>
                <a:latin typeface="Times New Roman" panose="02020603050405020304" pitchFamily="18" charset="0"/>
                <a:cs typeface="Times New Roman" panose="02020603050405020304" pitchFamily="18" charset="0"/>
              </a:rPr>
              <a:t>Příklady problémových oblastí v rámci implementace projektového řízení</a:t>
            </a:r>
          </a:p>
          <a:p>
            <a:pPr marL="0" indent="0">
              <a:buNone/>
            </a:pPr>
            <a:endParaRPr lang="cs-CZ" sz="1400">
              <a:solidFill>
                <a:schemeClr val="bg1"/>
              </a:solidFill>
              <a:latin typeface="Times New Roman" panose="02020603050405020304" pitchFamily="18" charset="0"/>
              <a:cs typeface="Times New Roman" panose="02020603050405020304" pitchFamily="18" charset="0"/>
            </a:endParaRPr>
          </a:p>
          <a:p>
            <a:pPr marL="0" indent="0">
              <a:buNone/>
            </a:pPr>
            <a:endParaRPr lang="cs-CZ" sz="1400" b="1">
              <a:solidFill>
                <a:schemeClr val="bg1"/>
              </a:solidFill>
              <a:latin typeface="Times New Roman" panose="02020603050405020304" pitchFamily="18" charset="0"/>
              <a:cs typeface="Times New Roman" panose="02020603050405020304" pitchFamily="18" charset="0"/>
            </a:endParaRPr>
          </a:p>
          <a:p>
            <a:pPr marL="0" indent="0">
              <a:buNone/>
            </a:pPr>
            <a:endParaRPr lang="cs-CZ" sz="1400" b="1">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19659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animEffect transition="in" filter="fade">
                                      <p:cBhvr>
                                        <p:cTn id="17"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4294967295"/>
          </p:nvPr>
        </p:nvSpPr>
        <p:spPr>
          <a:xfrm>
            <a:off x="0" y="1059582"/>
            <a:ext cx="8280920" cy="3528392"/>
          </a:xfrm>
          <a:prstGeom prst="rect">
            <a:avLst/>
          </a:prstGeom>
        </p:spPr>
        <p:txBody>
          <a:bodyPr>
            <a:noAutofit/>
          </a:bodyPr>
          <a:lstStyle/>
          <a:p>
            <a:r>
              <a:rPr lang="cs-CZ" sz="1400" b="1" dirty="0">
                <a:solidFill>
                  <a:srgbClr val="307871"/>
                </a:solidFill>
                <a:latin typeface="Times New Roman" panose="02020603050405020304" pitchFamily="18" charset="0"/>
                <a:cs typeface="Times New Roman" panose="02020603050405020304" pitchFamily="18" charset="0"/>
              </a:rPr>
              <a:t>Každý standard má své pro i proti. Je na organizaci, který standard využívá a lépe se s ním „</a:t>
            </a:r>
            <a:r>
              <a:rPr lang="cs-CZ" sz="1400" b="1" dirty="0" err="1">
                <a:solidFill>
                  <a:srgbClr val="307871"/>
                </a:solidFill>
                <a:latin typeface="Times New Roman" panose="02020603050405020304" pitchFamily="18" charset="0"/>
                <a:cs typeface="Times New Roman" panose="02020603050405020304" pitchFamily="18" charset="0"/>
              </a:rPr>
              <a:t>zžije</a:t>
            </a:r>
            <a:r>
              <a:rPr lang="cs-CZ" sz="1400" b="1" dirty="0">
                <a:solidFill>
                  <a:srgbClr val="307871"/>
                </a:solidFill>
                <a:latin typeface="Times New Roman" panose="02020603050405020304" pitchFamily="18" charset="0"/>
                <a:cs typeface="Times New Roman" panose="02020603050405020304" pitchFamily="18" charset="0"/>
              </a:rPr>
              <a:t>“.</a:t>
            </a:r>
          </a:p>
          <a:p>
            <a:endParaRPr lang="cs-CZ" sz="1400" b="1" dirty="0">
              <a:solidFill>
                <a:srgbClr val="307871"/>
              </a:solidFill>
              <a:latin typeface="Times New Roman" panose="02020603050405020304" pitchFamily="18" charset="0"/>
              <a:cs typeface="Times New Roman" panose="02020603050405020304" pitchFamily="18" charset="0"/>
            </a:endParaRPr>
          </a:p>
          <a:p>
            <a:r>
              <a:rPr lang="cs-CZ" sz="1400" b="1" dirty="0">
                <a:solidFill>
                  <a:srgbClr val="307871"/>
                </a:solidFill>
                <a:latin typeface="Times New Roman" panose="02020603050405020304" pitchFamily="18" charset="0"/>
                <a:cs typeface="Times New Roman" panose="02020603050405020304" pitchFamily="18" charset="0"/>
              </a:rPr>
              <a:t>Standardizace umožňuje jednotný přístup k řízení projektu v celé organizaci a umožňuje mluvit „jedním jazykem“ pro všechny zainteresované strany.</a:t>
            </a:r>
          </a:p>
          <a:p>
            <a:endParaRPr lang="cs-CZ" sz="1400" b="1" dirty="0">
              <a:solidFill>
                <a:srgbClr val="307871"/>
              </a:solidFill>
              <a:latin typeface="Times New Roman" panose="02020603050405020304" pitchFamily="18" charset="0"/>
              <a:cs typeface="Times New Roman" panose="02020603050405020304" pitchFamily="18" charset="0"/>
            </a:endParaRPr>
          </a:p>
          <a:p>
            <a:r>
              <a:rPr lang="cs-CZ" sz="1400" b="1" dirty="0">
                <a:solidFill>
                  <a:srgbClr val="307871"/>
                </a:solidFill>
                <a:latin typeface="Times New Roman" panose="02020603050405020304" pitchFamily="18" charset="0"/>
                <a:cs typeface="Times New Roman" panose="02020603050405020304" pitchFamily="18" charset="0"/>
              </a:rPr>
              <a:t>Každá standardizace prochází procesem </a:t>
            </a:r>
            <a:r>
              <a:rPr lang="cs-CZ" sz="1400" b="1" dirty="0" err="1">
                <a:solidFill>
                  <a:srgbClr val="307871"/>
                </a:solidFill>
                <a:latin typeface="Times New Roman" panose="02020603050405020304" pitchFamily="18" charset="0"/>
                <a:cs typeface="Times New Roman" panose="02020603050405020304" pitchFamily="18" charset="0"/>
              </a:rPr>
              <a:t>tailoringu</a:t>
            </a:r>
            <a:r>
              <a:rPr lang="cs-CZ" sz="1400" b="1" dirty="0">
                <a:solidFill>
                  <a:srgbClr val="307871"/>
                </a:solidFill>
                <a:latin typeface="Times New Roman" panose="02020603050405020304" pitchFamily="18" charset="0"/>
                <a:cs typeface="Times New Roman" panose="02020603050405020304" pitchFamily="18" charset="0"/>
              </a:rPr>
              <a:t> (přizpůsobení) tak, aby byla vhodně implementována a využívaná.</a:t>
            </a:r>
          </a:p>
          <a:p>
            <a:endParaRPr lang="cs-CZ" sz="1400" b="1" dirty="0">
              <a:solidFill>
                <a:srgbClr val="307871"/>
              </a:solidFill>
              <a:latin typeface="Times New Roman" panose="02020603050405020304" pitchFamily="18" charset="0"/>
              <a:cs typeface="Times New Roman" panose="02020603050405020304" pitchFamily="18" charset="0"/>
            </a:endParaRPr>
          </a:p>
          <a:p>
            <a:r>
              <a:rPr lang="cs-CZ" sz="1400" b="1" dirty="0">
                <a:solidFill>
                  <a:srgbClr val="307871"/>
                </a:solidFill>
                <a:latin typeface="Times New Roman" panose="02020603050405020304" pitchFamily="18" charset="0"/>
                <a:cs typeface="Times New Roman" panose="02020603050405020304" pitchFamily="18" charset="0"/>
              </a:rPr>
              <a:t>S vyšší úrovní implementace projektového řízení je spojeno efektivnější využívání zdrojů, také často vede k vyšší efektivitě procesů a rychlejšímu dosahování cílů organizace.</a:t>
            </a:r>
          </a:p>
          <a:p>
            <a:endParaRPr lang="cs-CZ" sz="1400" b="1" dirty="0">
              <a:solidFill>
                <a:srgbClr val="307871"/>
              </a:solidFill>
              <a:latin typeface="Times New Roman" panose="02020603050405020304" pitchFamily="18" charset="0"/>
              <a:cs typeface="Times New Roman" panose="02020603050405020304" pitchFamily="18" charset="0"/>
            </a:endParaRPr>
          </a:p>
          <a:p>
            <a:r>
              <a:rPr lang="cs-CZ" sz="1400" b="1" dirty="0">
                <a:solidFill>
                  <a:srgbClr val="307871"/>
                </a:solidFill>
                <a:latin typeface="Times New Roman" panose="02020603050405020304" pitchFamily="18" charset="0"/>
                <a:cs typeface="Times New Roman" panose="02020603050405020304" pitchFamily="18" charset="0"/>
              </a:rPr>
              <a:t>Standardy jsou vhodné pro jakékoliv typy projektů (neziskové/ziskové).</a:t>
            </a:r>
          </a:p>
          <a:p>
            <a:endParaRPr lang="cs-CZ" sz="1400" b="1" dirty="0">
              <a:solidFill>
                <a:srgbClr val="307871"/>
              </a:solidFill>
              <a:latin typeface="Times New Roman" panose="02020603050405020304" pitchFamily="18" charset="0"/>
              <a:cs typeface="Times New Roman" panose="02020603050405020304" pitchFamily="18" charset="0"/>
            </a:endParaRPr>
          </a:p>
          <a:p>
            <a:r>
              <a:rPr lang="cs-CZ" sz="1400" b="1" dirty="0">
                <a:solidFill>
                  <a:srgbClr val="307871"/>
                </a:solidFill>
                <a:latin typeface="Times New Roman" panose="02020603050405020304" pitchFamily="18" charset="0"/>
                <a:cs typeface="Times New Roman" panose="02020603050405020304" pitchFamily="18" charset="0"/>
              </a:rPr>
              <a:t>Požadavek na certifikaci projektových manažerů zvyšuje jejich odbornost a také kompetenční bázi znalostí projektového řízení (může být podmínkou v rámci zahraniční projektové spolupráce). </a:t>
            </a:r>
          </a:p>
          <a:p>
            <a:endParaRPr lang="cs-CZ" sz="1400" b="1" dirty="0">
              <a:solidFill>
                <a:srgbClr val="307871"/>
              </a:solidFill>
              <a:latin typeface="Times New Roman" panose="02020603050405020304" pitchFamily="18" charset="0"/>
              <a:cs typeface="Times New Roman" panose="02020603050405020304" pitchFamily="18" charset="0"/>
            </a:endParaRPr>
          </a:p>
          <a:p>
            <a:endParaRPr lang="cs-CZ" sz="1400" b="1" dirty="0">
              <a:solidFill>
                <a:srgbClr val="307871"/>
              </a:solidFill>
              <a:latin typeface="Times New Roman" panose="02020603050405020304" pitchFamily="18" charset="0"/>
              <a:cs typeface="Times New Roman" panose="02020603050405020304" pitchFamily="18" charset="0"/>
            </a:endParaRPr>
          </a:p>
          <a:p>
            <a:endParaRPr lang="cs-CZ" sz="1400" b="1" dirty="0">
              <a:solidFill>
                <a:srgbClr val="307871"/>
              </a:solidFill>
              <a:latin typeface="Times New Roman" panose="02020603050405020304" pitchFamily="18" charset="0"/>
              <a:cs typeface="Times New Roman" panose="02020603050405020304" pitchFamily="18" charset="0"/>
            </a:endParaRPr>
          </a:p>
          <a:p>
            <a:endParaRPr lang="cs-CZ" sz="1400" dirty="0">
              <a:solidFill>
                <a:srgbClr val="307871"/>
              </a:solidFill>
              <a:latin typeface="Times New Roman" panose="02020603050405020304" pitchFamily="18" charset="0"/>
              <a:cs typeface="Times New Roman" panose="02020603050405020304" pitchFamily="18" charset="0"/>
            </a:endParaRPr>
          </a:p>
        </p:txBody>
      </p:sp>
      <p:sp>
        <p:nvSpPr>
          <p:cNvPr id="6" name="Nadpis 5"/>
          <p:cNvSpPr>
            <a:spLocks noGrp="1"/>
          </p:cNvSpPr>
          <p:nvPr>
            <p:ph type="title"/>
          </p:nvPr>
        </p:nvSpPr>
        <p:spPr>
          <a:xfrm>
            <a:off x="179512" y="195486"/>
            <a:ext cx="3888432" cy="507703"/>
          </a:xfrm>
        </p:spPr>
        <p:txBody>
          <a:bodyPr/>
          <a:lstStyle/>
          <a:p>
            <a:r>
              <a:rPr lang="cs-CZ" dirty="0"/>
              <a:t>Závěr</a:t>
            </a:r>
          </a:p>
        </p:txBody>
      </p:sp>
    </p:spTree>
    <p:extLst>
      <p:ext uri="{BB962C8B-B14F-4D97-AF65-F5344CB8AC3E}">
        <p14:creationId xmlns:p14="http://schemas.microsoft.com/office/powerpoint/2010/main" val="214692939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Obrázek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48263" y="555525"/>
            <a:ext cx="1699500" cy="1325611"/>
          </a:xfrm>
          <a:prstGeom prst="rect">
            <a:avLst/>
          </a:prstGeom>
        </p:spPr>
      </p:pic>
      <p:sp>
        <p:nvSpPr>
          <p:cNvPr id="7" name="Obdélník 6"/>
          <p:cNvSpPr/>
          <p:nvPr/>
        </p:nvSpPr>
        <p:spPr>
          <a:xfrm>
            <a:off x="251520" y="267494"/>
            <a:ext cx="5616624" cy="4608512"/>
          </a:xfrm>
          <a:prstGeom prst="rect">
            <a:avLst/>
          </a:prstGeom>
          <a:solidFill>
            <a:srgbClr val="3078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b="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sp>
        <p:nvSpPr>
          <p:cNvPr id="2" name="Nadpis 1"/>
          <p:cNvSpPr>
            <a:spLocks noGrp="1"/>
          </p:cNvSpPr>
          <p:nvPr>
            <p:ph type="ctrTitle" idx="4294967295"/>
          </p:nvPr>
        </p:nvSpPr>
        <p:spPr>
          <a:xfrm>
            <a:off x="467544" y="699542"/>
            <a:ext cx="5112568" cy="2160240"/>
          </a:xfrm>
          <a:prstGeom prst="rect">
            <a:avLst/>
          </a:prstGeom>
        </p:spPr>
        <p:txBody>
          <a:bodyPr anchor="t">
            <a:normAutofit fontScale="90000"/>
          </a:bodyPr>
          <a:lstStyle/>
          <a:p>
            <a:br>
              <a:rPr lang="cs-CZ" sz="4000" b="1">
                <a:solidFill>
                  <a:schemeClr val="bg1"/>
                </a:solidFill>
                <a:latin typeface="Times New Roman" panose="02020603050405020304" pitchFamily="18" charset="0"/>
                <a:cs typeface="Times New Roman" panose="02020603050405020304" pitchFamily="18" charset="0"/>
              </a:rPr>
            </a:br>
            <a:r>
              <a:rPr lang="cs-CZ" sz="4000" b="1">
                <a:solidFill>
                  <a:schemeClr val="bg1"/>
                </a:solidFill>
                <a:latin typeface="Times New Roman" panose="02020603050405020304" pitchFamily="18" charset="0"/>
                <a:cs typeface="Times New Roman" panose="02020603050405020304" pitchFamily="18" charset="0"/>
              </a:rPr>
              <a:t>Děkuji za pozornost</a:t>
            </a:r>
            <a:br>
              <a:rPr lang="cs-CZ" sz="4000" b="1">
                <a:solidFill>
                  <a:schemeClr val="bg1"/>
                </a:solidFill>
                <a:latin typeface="Times New Roman" panose="02020603050405020304" pitchFamily="18" charset="0"/>
                <a:cs typeface="Times New Roman" panose="02020603050405020304" pitchFamily="18" charset="0"/>
              </a:rPr>
            </a:br>
            <a:br>
              <a:rPr lang="cs-CZ" sz="4000" b="1">
                <a:solidFill>
                  <a:schemeClr val="bg1"/>
                </a:solidFill>
                <a:latin typeface="Times New Roman" panose="02020603050405020304" pitchFamily="18" charset="0"/>
                <a:cs typeface="Times New Roman" panose="02020603050405020304" pitchFamily="18" charset="0"/>
              </a:rPr>
            </a:br>
            <a:br>
              <a:rPr lang="cs-CZ" sz="4000" b="1">
                <a:solidFill>
                  <a:schemeClr val="bg1"/>
                </a:solidFill>
                <a:latin typeface="Times New Roman" panose="02020603050405020304" pitchFamily="18" charset="0"/>
                <a:cs typeface="Times New Roman" panose="02020603050405020304" pitchFamily="18" charset="0"/>
              </a:rPr>
            </a:br>
            <a:endParaRPr lang="cs-CZ" sz="4000" b="1" dirty="0">
              <a:solidFill>
                <a:schemeClr val="bg1"/>
              </a:solidFill>
              <a:latin typeface="Times New Roman" panose="02020603050405020304" pitchFamily="18" charset="0"/>
              <a:cs typeface="Times New Roman" panose="02020603050405020304" pitchFamily="18" charset="0"/>
            </a:endParaRPr>
          </a:p>
        </p:txBody>
      </p:sp>
      <p:sp>
        <p:nvSpPr>
          <p:cNvPr id="3" name="Podnadpis 2"/>
          <p:cNvSpPr>
            <a:spLocks noGrp="1"/>
          </p:cNvSpPr>
          <p:nvPr>
            <p:ph type="subTitle" idx="4294967295"/>
          </p:nvPr>
        </p:nvSpPr>
        <p:spPr>
          <a:xfrm>
            <a:off x="1763688" y="3219822"/>
            <a:ext cx="3888432" cy="1368152"/>
          </a:xfrm>
          <a:prstGeom prst="rect">
            <a:avLst/>
          </a:prstGeom>
        </p:spPr>
        <p:txBody>
          <a:bodyPr>
            <a:normAutofit/>
          </a:bodyPr>
          <a:lstStyle/>
          <a:p>
            <a:pPr marL="0" indent="0" algn="r">
              <a:buNone/>
            </a:pPr>
            <a:r>
              <a:rPr lang="cs-CZ" sz="2000">
                <a:solidFill>
                  <a:schemeClr val="bg1"/>
                </a:solidFill>
                <a:latin typeface="Times New Roman" panose="02020603050405020304" pitchFamily="18" charset="0"/>
                <a:cs typeface="Times New Roman" panose="02020603050405020304" pitchFamily="18" charset="0"/>
              </a:rPr>
              <a:t>a přeji Vám úspěšný den </a:t>
            </a:r>
            <a:r>
              <a:rPr lang="cs-CZ" sz="200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a:t>
            </a:r>
            <a:endParaRPr lang="cs-CZ" sz="2000">
              <a:solidFill>
                <a:schemeClr val="bg1"/>
              </a:solidFill>
              <a:latin typeface="Times New Roman" panose="02020603050405020304" pitchFamily="18" charset="0"/>
              <a:cs typeface="Times New Roman" panose="02020603050405020304" pitchFamily="18" charset="0"/>
            </a:endParaRPr>
          </a:p>
          <a:p>
            <a:pPr marL="0" indent="0" algn="r">
              <a:buNone/>
            </a:pPr>
            <a:endParaRPr lang="cs-CZ" sz="1400" dirty="0">
              <a:solidFill>
                <a:schemeClr val="bg1"/>
              </a:solidFill>
              <a:latin typeface="Times New Roman" panose="02020603050405020304" pitchFamily="18" charset="0"/>
              <a:cs typeface="Times New Roman" panose="02020603050405020304" pitchFamily="18" charset="0"/>
            </a:endParaRPr>
          </a:p>
        </p:txBody>
      </p:sp>
      <p:sp>
        <p:nvSpPr>
          <p:cNvPr id="9" name="Podnadpis 2"/>
          <p:cNvSpPr txBox="1">
            <a:spLocks/>
          </p:cNvSpPr>
          <p:nvPr/>
        </p:nvSpPr>
        <p:spPr>
          <a:xfrm>
            <a:off x="6228184" y="3723878"/>
            <a:ext cx="2744087" cy="1152128"/>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r"/>
            <a:r>
              <a:rPr lang="cs-CZ" altLang="cs-CZ" sz="900" b="1" dirty="0">
                <a:solidFill>
                  <a:srgbClr val="307871"/>
                </a:solidFill>
                <a:latin typeface="Times New Roman" panose="02020603050405020304" pitchFamily="18" charset="0"/>
                <a:cs typeface="Times New Roman" panose="02020603050405020304" pitchFamily="18" charset="0"/>
              </a:rPr>
              <a:t>Ing</a:t>
            </a:r>
            <a:r>
              <a:rPr lang="cs-CZ" altLang="cs-CZ" sz="900" b="1">
                <a:solidFill>
                  <a:srgbClr val="307871"/>
                </a:solidFill>
                <a:latin typeface="Times New Roman" panose="02020603050405020304" pitchFamily="18" charset="0"/>
                <a:cs typeface="Times New Roman" panose="02020603050405020304" pitchFamily="18" charset="0"/>
              </a:rPr>
              <a:t>. Pavel Adámek, Ph.D.</a:t>
            </a:r>
          </a:p>
          <a:p>
            <a:pPr algn="r"/>
            <a:r>
              <a:rPr lang="pl-PL" altLang="cs-CZ" sz="900" b="1" i="1">
                <a:solidFill>
                  <a:srgbClr val="307871"/>
                </a:solidFill>
                <a:latin typeface="Times New Roman" panose="02020603050405020304" pitchFamily="18" charset="0"/>
                <a:cs typeface="Times New Roman" panose="02020603050405020304" pitchFamily="18" charset="0"/>
              </a:rPr>
              <a:t>adamek@opf.slu.cz</a:t>
            </a:r>
          </a:p>
          <a:p>
            <a:pPr algn="r"/>
            <a:r>
              <a:rPr lang="pl-PL" altLang="cs-CZ" sz="900" b="1">
                <a:solidFill>
                  <a:srgbClr val="307871"/>
                </a:solidFill>
                <a:latin typeface="Times New Roman" panose="02020603050405020304" pitchFamily="18" charset="0"/>
                <a:cs typeface="Times New Roman" panose="02020603050405020304" pitchFamily="18" charset="0"/>
              </a:rPr>
              <a:t>Katedra podnikové ekonomiky a managementu</a:t>
            </a:r>
          </a:p>
        </p:txBody>
      </p:sp>
    </p:spTree>
    <p:extLst>
      <p:ext uri="{BB962C8B-B14F-4D97-AF65-F5344CB8AC3E}">
        <p14:creationId xmlns:p14="http://schemas.microsoft.com/office/powerpoint/2010/main" val="8209203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219218" y="226939"/>
            <a:ext cx="3456384" cy="4608512"/>
          </a:xfrm>
          <a:prstGeom prst="rect">
            <a:avLst/>
          </a:prstGeom>
          <a:solidFill>
            <a:srgbClr val="3078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cs-CZ" b="1" dirty="0">
              <a:ln w="12700">
                <a:solidFill>
                  <a:srgbClr val="1F497D">
                    <a:satMod val="155000"/>
                  </a:srgbClr>
                </a:solidFill>
                <a:prstDash val="solid"/>
              </a:ln>
              <a:solidFill>
                <a:srgbClr val="FF0000"/>
              </a:solidFill>
              <a:effectLst>
                <a:outerShdw blurRad="41275" dist="20320" dir="1800000" algn="tl" rotWithShape="0">
                  <a:srgbClr val="000000">
                    <a:alpha val="40000"/>
                  </a:srgbClr>
                </a:outerShdw>
              </a:effectLst>
              <a:latin typeface="Times New Roman"/>
            </a:endParaRPr>
          </a:p>
        </p:txBody>
      </p:sp>
      <p:sp>
        <p:nvSpPr>
          <p:cNvPr id="4" name="Zástupný symbol pro obsah 2"/>
          <p:cNvSpPr txBox="1">
            <a:spLocks/>
          </p:cNvSpPr>
          <p:nvPr/>
        </p:nvSpPr>
        <p:spPr>
          <a:xfrm>
            <a:off x="395536" y="2067695"/>
            <a:ext cx="3024336" cy="2520279"/>
          </a:xfrm>
          <a:prstGeom prst="rect">
            <a:avLst/>
          </a:prstGeom>
        </p:spPr>
        <p:txBody>
          <a:bodyPr vert="horz" lIns="91440" tIns="45720" rIns="91440" bIns="45720" numCol="1"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defTabSz="914378">
              <a:buNone/>
            </a:pPr>
            <a:endParaRPr lang="cs-CZ" sz="1600" dirty="0">
              <a:solidFill>
                <a:prstClr val="white"/>
              </a:solidFill>
              <a:latin typeface="Times New Roman" panose="02020603050405020304" pitchFamily="18" charset="0"/>
              <a:cs typeface="Times New Roman" panose="02020603050405020304" pitchFamily="18" charset="0"/>
            </a:endParaRPr>
          </a:p>
          <a:p>
            <a:pPr marL="0" indent="0" algn="ctr" defTabSz="914378">
              <a:buNone/>
            </a:pPr>
            <a:endParaRPr lang="cs-CZ" sz="1600" dirty="0">
              <a:solidFill>
                <a:prstClr val="white"/>
              </a:solidFill>
              <a:latin typeface="Times New Roman" panose="02020603050405020304" pitchFamily="18" charset="0"/>
              <a:cs typeface="Times New Roman" panose="02020603050405020304" pitchFamily="18" charset="0"/>
            </a:endParaRPr>
          </a:p>
          <a:p>
            <a:pPr marL="0" indent="0" algn="ctr" defTabSz="914378">
              <a:buNone/>
            </a:pPr>
            <a:endParaRPr lang="cs-CZ" sz="1600" dirty="0">
              <a:solidFill>
                <a:prstClr val="white"/>
              </a:solidFill>
              <a:latin typeface="Times New Roman" panose="02020603050405020304" pitchFamily="18" charset="0"/>
              <a:cs typeface="Times New Roman" panose="02020603050405020304" pitchFamily="18" charset="0"/>
            </a:endParaRPr>
          </a:p>
          <a:p>
            <a:pPr marL="0" indent="0" algn="ctr" defTabSz="914378">
              <a:buNone/>
            </a:pPr>
            <a:r>
              <a:rPr lang="cs-CZ" sz="1600" dirty="0">
                <a:solidFill>
                  <a:prstClr val="white"/>
                </a:solidFill>
                <a:latin typeface="Times New Roman" panose="02020603050405020304" pitchFamily="18" charset="0"/>
                <a:cs typeface="Times New Roman" panose="02020603050405020304" pitchFamily="18" charset="0"/>
              </a:rPr>
              <a:t>Mezinárodní standardy projektového řízení</a:t>
            </a:r>
          </a:p>
          <a:p>
            <a:pPr marL="0" indent="0" defTabSz="914378">
              <a:buNone/>
            </a:pPr>
            <a:endParaRPr lang="cs-CZ" sz="1600" dirty="0">
              <a:solidFill>
                <a:prstClr val="white"/>
              </a:solidFill>
              <a:latin typeface="Times New Roman" panose="02020603050405020304" pitchFamily="18" charset="0"/>
              <a:cs typeface="Times New Roman" panose="02020603050405020304" pitchFamily="18" charset="0"/>
            </a:endParaRPr>
          </a:p>
        </p:txBody>
      </p:sp>
      <p:sp>
        <p:nvSpPr>
          <p:cNvPr id="5" name="Zástupný symbol pro obsah 2"/>
          <p:cNvSpPr txBox="1">
            <a:spLocks/>
          </p:cNvSpPr>
          <p:nvPr/>
        </p:nvSpPr>
        <p:spPr>
          <a:xfrm>
            <a:off x="3697649" y="311238"/>
            <a:ext cx="4104456" cy="375933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342892" indent="-342892" defTabSz="914378"/>
            <a:endParaRPr lang="cs-CZ" sz="1600" dirty="0">
              <a:solidFill>
                <a:srgbClr val="002060"/>
              </a:solidFill>
              <a:latin typeface="Times New Roman" panose="02020603050405020304" pitchFamily="18" charset="0"/>
              <a:cs typeface="Times New Roman" panose="02020603050405020304" pitchFamily="18" charset="0"/>
            </a:endParaRPr>
          </a:p>
          <a:p>
            <a:pPr marL="342892" indent="-342892" defTabSz="914378"/>
            <a:endParaRPr lang="cs-CZ" sz="1600" dirty="0">
              <a:solidFill>
                <a:srgbClr val="002060"/>
              </a:solidFill>
              <a:latin typeface="Times New Roman" panose="02020603050405020304" pitchFamily="18" charset="0"/>
              <a:cs typeface="Times New Roman" panose="02020603050405020304" pitchFamily="18" charset="0"/>
            </a:endParaRPr>
          </a:p>
          <a:p>
            <a:pPr marL="342892" indent="-342892" defTabSz="914378"/>
            <a:endParaRPr lang="cs-CZ" sz="1600" dirty="0">
              <a:solidFill>
                <a:srgbClr val="002060"/>
              </a:solidFill>
              <a:latin typeface="Times New Roman" panose="02020603050405020304" pitchFamily="18" charset="0"/>
              <a:cs typeface="Times New Roman" panose="02020603050405020304" pitchFamily="18" charset="0"/>
            </a:endParaRPr>
          </a:p>
          <a:p>
            <a:pPr marL="342892" indent="-342892" defTabSz="914378"/>
            <a:r>
              <a:rPr lang="cs-CZ" sz="1600" b="1" dirty="0">
                <a:solidFill>
                  <a:srgbClr val="002060"/>
                </a:solidFill>
                <a:latin typeface="Times New Roman" panose="02020603050405020304" pitchFamily="18" charset="0"/>
                <a:cs typeface="Times New Roman" panose="02020603050405020304" pitchFamily="18" charset="0"/>
              </a:rPr>
              <a:t>PMI</a:t>
            </a:r>
            <a:r>
              <a:rPr lang="cs-CZ" sz="1600" dirty="0">
                <a:solidFill>
                  <a:srgbClr val="002060"/>
                </a:solidFill>
                <a:latin typeface="Times New Roman" panose="02020603050405020304" pitchFamily="18" charset="0"/>
                <a:cs typeface="Times New Roman" panose="02020603050405020304" pitchFamily="18" charset="0"/>
              </a:rPr>
              <a:t> – „návod na vedení kuchyně“ – vytvoření prostředí pro „vaření“.</a:t>
            </a:r>
          </a:p>
          <a:p>
            <a:pPr marL="342892" indent="-342892" defTabSz="914378"/>
            <a:endParaRPr lang="cs-CZ" sz="1600" dirty="0">
              <a:solidFill>
                <a:srgbClr val="002060"/>
              </a:solidFill>
              <a:latin typeface="Times New Roman" panose="02020603050405020304" pitchFamily="18" charset="0"/>
              <a:cs typeface="Times New Roman" panose="02020603050405020304" pitchFamily="18" charset="0"/>
            </a:endParaRPr>
          </a:p>
          <a:p>
            <a:pPr marL="342892" indent="-342892" defTabSz="914378"/>
            <a:r>
              <a:rPr lang="cs-CZ" sz="1600" b="1" dirty="0">
                <a:solidFill>
                  <a:srgbClr val="002060"/>
                </a:solidFill>
                <a:latin typeface="Times New Roman" panose="02020603050405020304" pitchFamily="18" charset="0"/>
                <a:cs typeface="Times New Roman" panose="02020603050405020304" pitchFamily="18" charset="0"/>
              </a:rPr>
              <a:t>IPMA </a:t>
            </a:r>
            <a:r>
              <a:rPr lang="cs-CZ" sz="1600" dirty="0">
                <a:solidFill>
                  <a:srgbClr val="002060"/>
                </a:solidFill>
                <a:latin typeface="Times New Roman" panose="02020603050405020304" pitchFamily="18" charset="0"/>
                <a:cs typeface="Times New Roman" panose="02020603050405020304" pitchFamily="18" charset="0"/>
              </a:rPr>
              <a:t>– „ingredience“ -  suroviny, přísady a nástroje, které potřebuje projektový manažer k úspěšnému „upečení projektu“.</a:t>
            </a:r>
          </a:p>
          <a:p>
            <a:pPr marL="342892" indent="-342892" defTabSz="914378"/>
            <a:endParaRPr lang="cs-CZ" sz="1600" dirty="0">
              <a:solidFill>
                <a:srgbClr val="002060"/>
              </a:solidFill>
              <a:latin typeface="Times New Roman" panose="02020603050405020304" pitchFamily="18" charset="0"/>
              <a:cs typeface="Times New Roman" panose="02020603050405020304" pitchFamily="18" charset="0"/>
            </a:endParaRPr>
          </a:p>
          <a:p>
            <a:pPr marL="342892" indent="-342892" defTabSz="914378"/>
            <a:r>
              <a:rPr lang="cs-CZ" sz="1600" b="1" dirty="0">
                <a:solidFill>
                  <a:srgbClr val="002060"/>
                </a:solidFill>
                <a:latin typeface="Times New Roman" panose="02020603050405020304" pitchFamily="18" charset="0"/>
                <a:cs typeface="Times New Roman" panose="02020603050405020304" pitchFamily="18" charset="0"/>
              </a:rPr>
              <a:t>PRINCE2®  </a:t>
            </a:r>
            <a:r>
              <a:rPr lang="cs-CZ" sz="1600" dirty="0">
                <a:solidFill>
                  <a:srgbClr val="002060"/>
                </a:solidFill>
                <a:latin typeface="Times New Roman" panose="02020603050405020304" pitchFamily="18" charset="0"/>
                <a:cs typeface="Times New Roman" panose="02020603050405020304" pitchFamily="18" charset="0"/>
              </a:rPr>
              <a:t>- „kuchařka“ technologický postup přípravy „jídla“.</a:t>
            </a:r>
          </a:p>
          <a:p>
            <a:pPr marL="342892" indent="-342892" defTabSz="914378"/>
            <a:endParaRPr lang="cs-CZ" sz="1400" dirty="0">
              <a:solidFill>
                <a:srgbClr val="002060"/>
              </a:solidFill>
              <a:latin typeface="Times New Roman" panose="02020603050405020304" pitchFamily="18" charset="0"/>
              <a:cs typeface="Times New Roman" panose="02020603050405020304" pitchFamily="18" charset="0"/>
            </a:endParaRPr>
          </a:p>
        </p:txBody>
      </p:sp>
      <p:sp>
        <p:nvSpPr>
          <p:cNvPr id="6" name="Nadpis 1"/>
          <p:cNvSpPr txBox="1">
            <a:spLocks/>
          </p:cNvSpPr>
          <p:nvPr/>
        </p:nvSpPr>
        <p:spPr>
          <a:xfrm>
            <a:off x="388133" y="411510"/>
            <a:ext cx="3183160" cy="1656184"/>
          </a:xfrm>
          <a:prstGeom prst="rect">
            <a:avLst/>
          </a:prstGeom>
        </p:spPr>
        <p:txBody>
          <a:bodyPr vert="horz" lIns="91440" tIns="45720" rIns="91440" bIns="45720" rtlCol="0" anchor="t">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defTabSz="914378"/>
            <a:r>
              <a:rPr lang="pl-PL" sz="2400" b="1" dirty="0">
                <a:solidFill>
                  <a:prstClr val="white"/>
                </a:solidFill>
                <a:latin typeface="Times New Roman" panose="02020603050405020304" pitchFamily="18" charset="0"/>
                <a:cs typeface="Times New Roman" panose="02020603050405020304" pitchFamily="18" charset="0"/>
              </a:rPr>
              <a:t>Standardizace </a:t>
            </a:r>
            <a:br>
              <a:rPr lang="pl-PL" sz="2400" b="1" dirty="0">
                <a:solidFill>
                  <a:prstClr val="white"/>
                </a:solidFill>
                <a:latin typeface="Times New Roman" panose="02020603050405020304" pitchFamily="18" charset="0"/>
                <a:cs typeface="Times New Roman" panose="02020603050405020304" pitchFamily="18" charset="0"/>
              </a:rPr>
            </a:br>
            <a:r>
              <a:rPr lang="pl-PL" sz="2400" b="1" dirty="0">
                <a:solidFill>
                  <a:prstClr val="white"/>
                </a:solidFill>
                <a:latin typeface="Times New Roman" panose="02020603050405020304" pitchFamily="18" charset="0"/>
                <a:cs typeface="Times New Roman" panose="02020603050405020304" pitchFamily="18" charset="0"/>
              </a:rPr>
              <a:t>v projektovém managementu</a:t>
            </a:r>
          </a:p>
          <a:p>
            <a:pPr algn="l" defTabSz="914378"/>
            <a:endParaRPr lang="pl-PL" sz="2400" b="1" dirty="0">
              <a:solidFill>
                <a:prstClr val="white"/>
              </a:solidFill>
              <a:latin typeface="Times New Roman" panose="02020603050405020304" pitchFamily="18" charset="0"/>
              <a:cs typeface="Times New Roman" panose="02020603050405020304" pitchFamily="18" charset="0"/>
            </a:endParaRPr>
          </a:p>
        </p:txBody>
      </p:sp>
      <p:pic>
        <p:nvPicPr>
          <p:cNvPr id="7" name="Obrázek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56376" y="226939"/>
            <a:ext cx="956040" cy="745712"/>
          </a:xfrm>
          <a:prstGeom prst="rect">
            <a:avLst/>
          </a:prstGeom>
        </p:spPr>
      </p:pic>
      <p:pic>
        <p:nvPicPr>
          <p:cNvPr id="3" name="Obrázek 2">
            <a:extLst>
              <a:ext uri="{FF2B5EF4-FFF2-40B4-BE49-F238E27FC236}">
                <a16:creationId xmlns:a16="http://schemas.microsoft.com/office/drawing/2014/main" id="{545165B7-2CE8-45D7-AFD4-ED742655517D}"/>
              </a:ext>
            </a:extLst>
          </p:cNvPr>
          <p:cNvPicPr>
            <a:picLocks noChangeAspect="1"/>
          </p:cNvPicPr>
          <p:nvPr/>
        </p:nvPicPr>
        <p:blipFill>
          <a:blip r:embed="rId3"/>
          <a:stretch>
            <a:fillRect/>
          </a:stretch>
        </p:blipFill>
        <p:spPr>
          <a:xfrm>
            <a:off x="7603745" y="1059582"/>
            <a:ext cx="1321037" cy="693544"/>
          </a:xfrm>
          <a:prstGeom prst="rect">
            <a:avLst/>
          </a:prstGeom>
        </p:spPr>
      </p:pic>
      <p:pic>
        <p:nvPicPr>
          <p:cNvPr id="9" name="Obrázek 8">
            <a:extLst>
              <a:ext uri="{FF2B5EF4-FFF2-40B4-BE49-F238E27FC236}">
                <a16:creationId xmlns:a16="http://schemas.microsoft.com/office/drawing/2014/main" id="{E69B75B6-E89B-4536-B9A7-87BE6DDF1576}"/>
              </a:ext>
            </a:extLst>
          </p:cNvPr>
          <p:cNvPicPr>
            <a:picLocks noChangeAspect="1"/>
          </p:cNvPicPr>
          <p:nvPr/>
        </p:nvPicPr>
        <p:blipFill>
          <a:blip r:embed="rId4"/>
          <a:stretch>
            <a:fillRect/>
          </a:stretch>
        </p:blipFill>
        <p:spPr>
          <a:xfrm>
            <a:off x="7630491" y="2283718"/>
            <a:ext cx="1321037" cy="362342"/>
          </a:xfrm>
          <a:prstGeom prst="rect">
            <a:avLst/>
          </a:prstGeom>
        </p:spPr>
      </p:pic>
      <p:sp>
        <p:nvSpPr>
          <p:cNvPr id="10" name="Obdélník 9">
            <a:extLst>
              <a:ext uri="{FF2B5EF4-FFF2-40B4-BE49-F238E27FC236}">
                <a16:creationId xmlns:a16="http://schemas.microsoft.com/office/drawing/2014/main" id="{BC12FE85-BD27-4996-B895-4AB48305CF8F}"/>
              </a:ext>
            </a:extLst>
          </p:cNvPr>
          <p:cNvSpPr/>
          <p:nvPr/>
        </p:nvSpPr>
        <p:spPr>
          <a:xfrm>
            <a:off x="6088085" y="3401091"/>
            <a:ext cx="1860634" cy="215444"/>
          </a:xfrm>
          <a:prstGeom prst="rect">
            <a:avLst/>
          </a:prstGeom>
        </p:spPr>
        <p:txBody>
          <a:bodyPr wrap="square">
            <a:spAutoFit/>
          </a:bodyPr>
          <a:lstStyle/>
          <a:p>
            <a:r>
              <a:rPr lang="cs-CZ" sz="800" dirty="0">
                <a:hlinkClick r:id="rId5"/>
              </a:rPr>
              <a:t>https://www.tx.cz/prince2</a:t>
            </a:r>
            <a:r>
              <a:rPr lang="cs-CZ" sz="800" dirty="0"/>
              <a:t> </a:t>
            </a:r>
          </a:p>
        </p:txBody>
      </p:sp>
      <p:pic>
        <p:nvPicPr>
          <p:cNvPr id="11" name="Obrázek 10">
            <a:extLst>
              <a:ext uri="{FF2B5EF4-FFF2-40B4-BE49-F238E27FC236}">
                <a16:creationId xmlns:a16="http://schemas.microsoft.com/office/drawing/2014/main" id="{CBFBCB7B-88ED-4202-A9D5-48F0887BE8F0}"/>
              </a:ext>
            </a:extLst>
          </p:cNvPr>
          <p:cNvPicPr>
            <a:picLocks noChangeAspect="1"/>
          </p:cNvPicPr>
          <p:nvPr/>
        </p:nvPicPr>
        <p:blipFill rotWithShape="1">
          <a:blip r:embed="rId6"/>
          <a:srcRect l="19288" t="22001" r="20075" b="38800"/>
          <a:stretch/>
        </p:blipFill>
        <p:spPr>
          <a:xfrm>
            <a:off x="4039687" y="3613522"/>
            <a:ext cx="3762418" cy="1368152"/>
          </a:xfrm>
          <a:prstGeom prst="rect">
            <a:avLst/>
          </a:prstGeom>
        </p:spPr>
      </p:pic>
    </p:spTree>
    <p:extLst>
      <p:ext uri="{BB962C8B-B14F-4D97-AF65-F5344CB8AC3E}">
        <p14:creationId xmlns:p14="http://schemas.microsoft.com/office/powerpoint/2010/main" val="2923452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3" end="3"/>
                                            </p:txEl>
                                          </p:spTgt>
                                        </p:tgtEl>
                                        <p:attrNameLst>
                                          <p:attrName>style.visibility</p:attrName>
                                        </p:attrNameLst>
                                      </p:cBhvr>
                                      <p:to>
                                        <p:strVal val="visible"/>
                                      </p:to>
                                    </p:set>
                                    <p:animEffect transition="in" filter="fade">
                                      <p:cBhvr>
                                        <p:cTn id="7" dur="500"/>
                                        <p:tgtEl>
                                          <p:spTgt spid="5">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5" end="5"/>
                                            </p:txEl>
                                          </p:spTgt>
                                        </p:tgtEl>
                                        <p:attrNameLst>
                                          <p:attrName>style.visibility</p:attrName>
                                        </p:attrNameLst>
                                      </p:cBhvr>
                                      <p:to>
                                        <p:strVal val="visible"/>
                                      </p:to>
                                    </p:set>
                                    <p:animEffect transition="in" filter="fade">
                                      <p:cBhvr>
                                        <p:cTn id="12" dur="500"/>
                                        <p:tgtEl>
                                          <p:spTgt spid="5">
                                            <p:txEl>
                                              <p:pRg st="5" end="5"/>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7" end="7"/>
                                            </p:txEl>
                                          </p:spTgt>
                                        </p:tgtEl>
                                        <p:attrNameLst>
                                          <p:attrName>style.visibility</p:attrName>
                                        </p:attrNameLst>
                                      </p:cBhvr>
                                      <p:to>
                                        <p:strVal val="visible"/>
                                      </p:to>
                                    </p:set>
                                    <p:animEffect transition="in" filter="fade">
                                      <p:cBhvr>
                                        <p:cTn id="17" dur="500"/>
                                        <p:tgtEl>
                                          <p:spTgt spid="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251520" y="267494"/>
            <a:ext cx="3456384" cy="4608512"/>
          </a:xfrm>
          <a:prstGeom prst="rect">
            <a:avLst/>
          </a:prstGeom>
          <a:solidFill>
            <a:srgbClr val="3078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b="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sp>
        <p:nvSpPr>
          <p:cNvPr id="4" name="Zástupný symbol pro obsah 2"/>
          <p:cNvSpPr txBox="1">
            <a:spLocks/>
          </p:cNvSpPr>
          <p:nvPr/>
        </p:nvSpPr>
        <p:spPr>
          <a:xfrm>
            <a:off x="395536" y="1703622"/>
            <a:ext cx="2448272" cy="2884351"/>
          </a:xfrm>
          <a:prstGeom prst="rect">
            <a:avLst/>
          </a:prstGeom>
        </p:spPr>
        <p:txBody>
          <a:bodyPr vert="horz" lIns="91440" tIns="45720" rIns="91440" bIns="45720" numCol="1"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endParaRPr lang="cs-CZ" sz="1200" dirty="0" err="1">
              <a:solidFill>
                <a:schemeClr val="bg1"/>
              </a:solidFill>
              <a:latin typeface="Times New Roman" panose="02020603050405020304" pitchFamily="18" charset="0"/>
              <a:cs typeface="Times New Roman" panose="02020603050405020304" pitchFamily="18" charset="0"/>
            </a:endParaRPr>
          </a:p>
        </p:txBody>
      </p:sp>
      <p:sp>
        <p:nvSpPr>
          <p:cNvPr id="5" name="Zástupný symbol pro obsah 2"/>
          <p:cNvSpPr txBox="1">
            <a:spLocks/>
          </p:cNvSpPr>
          <p:nvPr/>
        </p:nvSpPr>
        <p:spPr>
          <a:xfrm>
            <a:off x="4067944" y="627534"/>
            <a:ext cx="3888052" cy="4104456"/>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endParaRPr lang="cs-CZ" sz="1400" dirty="0">
              <a:solidFill>
                <a:srgbClr val="002060"/>
              </a:solidFill>
              <a:latin typeface="Times New Roman" panose="02020603050405020304" pitchFamily="18" charset="0"/>
              <a:cs typeface="Times New Roman" panose="02020603050405020304" pitchFamily="18" charset="0"/>
            </a:endParaRPr>
          </a:p>
          <a:p>
            <a:r>
              <a:rPr lang="cs-CZ" sz="1400" dirty="0">
                <a:solidFill>
                  <a:srgbClr val="002060"/>
                </a:solidFill>
                <a:latin typeface="Times New Roman" panose="02020603050405020304" pitchFamily="18" charset="0"/>
                <a:cs typeface="Times New Roman" panose="02020603050405020304" pitchFamily="18" charset="0"/>
              </a:rPr>
              <a:t>Standard pracuje s většinou možných vazeb s okolím firmy (zákazník, uživatel, sub-dodavatel atp.). </a:t>
            </a:r>
          </a:p>
          <a:p>
            <a:endParaRPr lang="cs-CZ" sz="1400" dirty="0">
              <a:solidFill>
                <a:srgbClr val="002060"/>
              </a:solidFill>
              <a:latin typeface="Times New Roman" panose="02020603050405020304" pitchFamily="18" charset="0"/>
              <a:cs typeface="Times New Roman" panose="02020603050405020304" pitchFamily="18" charset="0"/>
            </a:endParaRPr>
          </a:p>
          <a:p>
            <a:r>
              <a:rPr lang="cs-CZ" sz="1400" dirty="0">
                <a:solidFill>
                  <a:srgbClr val="002060"/>
                </a:solidFill>
                <a:latin typeface="Times New Roman" panose="02020603050405020304" pitchFamily="18" charset="0"/>
                <a:cs typeface="Times New Roman" panose="02020603050405020304" pitchFamily="18" charset="0"/>
              </a:rPr>
              <a:t>PMBOK je primárně zaměřen na firmy dodávající produkty/služby pomocí projektů. </a:t>
            </a:r>
          </a:p>
          <a:p>
            <a:endParaRPr lang="cs-CZ" sz="1400" dirty="0">
              <a:solidFill>
                <a:srgbClr val="002060"/>
              </a:solidFill>
              <a:latin typeface="Times New Roman" panose="02020603050405020304" pitchFamily="18" charset="0"/>
              <a:cs typeface="Times New Roman" panose="02020603050405020304" pitchFamily="18" charset="0"/>
            </a:endParaRPr>
          </a:p>
          <a:p>
            <a:r>
              <a:rPr lang="cs-CZ" sz="1400" dirty="0">
                <a:solidFill>
                  <a:srgbClr val="002060"/>
                </a:solidFill>
                <a:latin typeface="Times New Roman" panose="02020603050405020304" pitchFamily="18" charset="0"/>
                <a:cs typeface="Times New Roman" panose="02020603050405020304" pitchFamily="18" charset="0"/>
              </a:rPr>
              <a:t>Řeší soužití liniové a projektové struktury v organizaci, což je velmi výhodné i pro implementaci metodiky v jakémkoliv odvětví a stylu řízení.</a:t>
            </a:r>
          </a:p>
        </p:txBody>
      </p:sp>
      <p:sp>
        <p:nvSpPr>
          <p:cNvPr id="6" name="Nadpis 1"/>
          <p:cNvSpPr txBox="1">
            <a:spLocks/>
          </p:cNvSpPr>
          <p:nvPr/>
        </p:nvSpPr>
        <p:spPr>
          <a:xfrm>
            <a:off x="388132" y="411510"/>
            <a:ext cx="3183160" cy="2808312"/>
          </a:xfrm>
          <a:prstGeom prst="rect">
            <a:avLst/>
          </a:prstGeom>
        </p:spPr>
        <p:txBody>
          <a:bodyPr vert="horz" lIns="91440" tIns="45720" rIns="91440" bIns="45720" rtlCol="0" anchor="t">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cs-CZ" sz="2400" b="1" dirty="0">
              <a:solidFill>
                <a:schemeClr val="bg1"/>
              </a:solidFill>
              <a:latin typeface="Times New Roman" panose="02020603050405020304" pitchFamily="18" charset="0"/>
              <a:cs typeface="Times New Roman" panose="02020603050405020304" pitchFamily="18" charset="0"/>
            </a:endParaRPr>
          </a:p>
          <a:p>
            <a:pPr algn="l"/>
            <a:endParaRPr lang="cs-CZ" sz="2400" b="1" dirty="0">
              <a:solidFill>
                <a:schemeClr val="bg1"/>
              </a:solidFill>
              <a:latin typeface="Times New Roman" panose="02020603050405020304" pitchFamily="18" charset="0"/>
              <a:cs typeface="Times New Roman" panose="02020603050405020304" pitchFamily="18" charset="0"/>
            </a:endParaRPr>
          </a:p>
          <a:p>
            <a:pPr algn="l"/>
            <a:endParaRPr lang="cs-CZ" sz="2400" b="1" dirty="0">
              <a:solidFill>
                <a:schemeClr val="bg1"/>
              </a:solidFill>
              <a:latin typeface="Times New Roman" panose="02020603050405020304" pitchFamily="18" charset="0"/>
              <a:cs typeface="Times New Roman" panose="02020603050405020304" pitchFamily="18" charset="0"/>
            </a:endParaRPr>
          </a:p>
          <a:p>
            <a:pPr algn="l"/>
            <a:r>
              <a:rPr lang="cs-CZ" sz="2400" b="1" dirty="0">
                <a:solidFill>
                  <a:schemeClr val="bg1"/>
                </a:solidFill>
                <a:latin typeface="Times New Roman" panose="02020603050405020304" pitchFamily="18" charset="0"/>
                <a:cs typeface="Times New Roman" panose="02020603050405020304" pitchFamily="18" charset="0"/>
              </a:rPr>
              <a:t>Project Management Institute (PMI) PMBOK ® (www.pmi.org)</a:t>
            </a:r>
          </a:p>
        </p:txBody>
      </p:sp>
      <p:pic>
        <p:nvPicPr>
          <p:cNvPr id="7" name="Obrázek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56376" y="226939"/>
            <a:ext cx="956040" cy="745712"/>
          </a:xfrm>
          <a:prstGeom prst="rect">
            <a:avLst/>
          </a:prstGeom>
        </p:spPr>
      </p:pic>
    </p:spTree>
    <p:extLst>
      <p:ext uri="{BB962C8B-B14F-4D97-AF65-F5344CB8AC3E}">
        <p14:creationId xmlns:p14="http://schemas.microsoft.com/office/powerpoint/2010/main" val="328667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3" end="3"/>
                                            </p:txEl>
                                          </p:spTgt>
                                        </p:tgtEl>
                                        <p:attrNameLst>
                                          <p:attrName>style.visibility</p:attrName>
                                        </p:attrNameLst>
                                      </p:cBhvr>
                                      <p:to>
                                        <p:strVal val="visible"/>
                                      </p:to>
                                    </p:set>
                                    <p:animEffect transition="in" filter="fade">
                                      <p:cBhvr>
                                        <p:cTn id="12" dur="500"/>
                                        <p:tgtEl>
                                          <p:spTgt spid="5">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5" end="5"/>
                                            </p:txEl>
                                          </p:spTgt>
                                        </p:tgtEl>
                                        <p:attrNameLst>
                                          <p:attrName>style.visibility</p:attrName>
                                        </p:attrNameLst>
                                      </p:cBhvr>
                                      <p:to>
                                        <p:strVal val="visible"/>
                                      </p:to>
                                    </p:set>
                                    <p:animEffect transition="in" filter="fade">
                                      <p:cBhvr>
                                        <p:cTn id="17"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Zástupný symbol pro obsah 2"/>
          <p:cNvSpPr txBox="1">
            <a:spLocks/>
          </p:cNvSpPr>
          <p:nvPr/>
        </p:nvSpPr>
        <p:spPr>
          <a:xfrm>
            <a:off x="5403115" y="1054383"/>
            <a:ext cx="3767394" cy="2351747"/>
          </a:xfrm>
          <a:prstGeom prst="rect">
            <a:avLst/>
          </a:prstGeom>
        </p:spPr>
        <p:txBody>
          <a:bodyPr vert="horz" lIns="91440" tIns="45720" rIns="91440" bIns="45720" numCol="1"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342892" indent="-342892" defTabSz="914378"/>
            <a:endParaRPr lang="cs-CZ" sz="1400" dirty="0">
              <a:solidFill>
                <a:srgbClr val="002060"/>
              </a:solidFill>
              <a:latin typeface="Times New Roman" panose="02020603050405020304" pitchFamily="18" charset="0"/>
              <a:cs typeface="Times New Roman" panose="02020603050405020304" pitchFamily="18" charset="0"/>
            </a:endParaRPr>
          </a:p>
          <a:p>
            <a:pPr marL="0" indent="0" defTabSz="914378">
              <a:buNone/>
            </a:pPr>
            <a:endParaRPr lang="cs-CZ" sz="1200" b="1" dirty="0">
              <a:solidFill>
                <a:srgbClr val="307871"/>
              </a:solidFill>
              <a:latin typeface="Times New Roman" panose="02020603050405020304" pitchFamily="18" charset="0"/>
              <a:cs typeface="Times New Roman" panose="02020603050405020304" pitchFamily="18" charset="0"/>
            </a:endParaRPr>
          </a:p>
        </p:txBody>
      </p:sp>
      <p:sp>
        <p:nvSpPr>
          <p:cNvPr id="10" name="Zástupný symbol pro obsah 2"/>
          <p:cNvSpPr txBox="1">
            <a:spLocks/>
          </p:cNvSpPr>
          <p:nvPr/>
        </p:nvSpPr>
        <p:spPr>
          <a:xfrm>
            <a:off x="2699793" y="4731990"/>
            <a:ext cx="3744416" cy="20692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defTabSz="914378">
              <a:buNone/>
            </a:pPr>
            <a:endParaRPr lang="cs-CZ" sz="1400" dirty="0">
              <a:solidFill>
                <a:srgbClr val="307871"/>
              </a:solidFill>
              <a:latin typeface="Enriqueta" panose="02000000000000000000" pitchFamily="2" charset="0"/>
            </a:endParaRPr>
          </a:p>
        </p:txBody>
      </p:sp>
      <p:sp>
        <p:nvSpPr>
          <p:cNvPr id="3" name="Nadpis 2"/>
          <p:cNvSpPr>
            <a:spLocks noGrp="1"/>
          </p:cNvSpPr>
          <p:nvPr>
            <p:ph type="title"/>
          </p:nvPr>
        </p:nvSpPr>
        <p:spPr>
          <a:xfrm>
            <a:off x="251520" y="195487"/>
            <a:ext cx="5832648" cy="507703"/>
          </a:xfrm>
        </p:spPr>
        <p:txBody>
          <a:bodyPr/>
          <a:lstStyle/>
          <a:p>
            <a:r>
              <a:rPr lang="cs-CZ" dirty="0"/>
              <a:t>Standardizace v projektovém managementu</a:t>
            </a:r>
          </a:p>
        </p:txBody>
      </p:sp>
      <p:pic>
        <p:nvPicPr>
          <p:cNvPr id="2" name="Obrázek 1"/>
          <p:cNvPicPr>
            <a:picLocks noChangeAspect="1"/>
          </p:cNvPicPr>
          <p:nvPr/>
        </p:nvPicPr>
        <p:blipFill>
          <a:blip r:embed="rId2"/>
          <a:stretch>
            <a:fillRect/>
          </a:stretch>
        </p:blipFill>
        <p:spPr>
          <a:xfrm>
            <a:off x="1148599" y="1282650"/>
            <a:ext cx="5295610" cy="2869879"/>
          </a:xfrm>
          <a:prstGeom prst="rect">
            <a:avLst/>
          </a:prstGeom>
        </p:spPr>
      </p:pic>
    </p:spTree>
    <p:extLst>
      <p:ext uri="{BB962C8B-B14F-4D97-AF65-F5344CB8AC3E}">
        <p14:creationId xmlns:p14="http://schemas.microsoft.com/office/powerpoint/2010/main" val="16575348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251520" y="267494"/>
            <a:ext cx="3456384" cy="4608512"/>
          </a:xfrm>
          <a:prstGeom prst="rect">
            <a:avLst/>
          </a:prstGeom>
          <a:solidFill>
            <a:srgbClr val="3078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b="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sp>
        <p:nvSpPr>
          <p:cNvPr id="4" name="Zástupný symbol pro obsah 2"/>
          <p:cNvSpPr txBox="1">
            <a:spLocks/>
          </p:cNvSpPr>
          <p:nvPr/>
        </p:nvSpPr>
        <p:spPr>
          <a:xfrm>
            <a:off x="395536" y="2355726"/>
            <a:ext cx="3175756" cy="2232247"/>
          </a:xfrm>
          <a:prstGeom prst="rect">
            <a:avLst/>
          </a:prstGeom>
        </p:spPr>
        <p:txBody>
          <a:bodyPr vert="horz" lIns="91440" tIns="45720" rIns="91440" bIns="45720" numCol="1"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cs-CZ" sz="1200" b="1">
                <a:solidFill>
                  <a:schemeClr val="bg1"/>
                </a:solidFill>
                <a:latin typeface="Times New Roman" panose="02020603050405020304" pitchFamily="18" charset="0"/>
                <a:cs typeface="Times New Roman" panose="02020603050405020304" pitchFamily="18" charset="0"/>
              </a:rPr>
              <a:t>Certifikace:</a:t>
            </a:r>
          </a:p>
          <a:p>
            <a:pPr>
              <a:buFont typeface="+mj-lt"/>
              <a:buAutoNum type="arabicPeriod"/>
            </a:pPr>
            <a:r>
              <a:rPr lang="cs-CZ" sz="1200" b="1">
                <a:solidFill>
                  <a:schemeClr val="bg1"/>
                </a:solidFill>
                <a:latin typeface="Times New Roman" panose="02020603050405020304" pitchFamily="18" charset="0"/>
                <a:cs typeface="Times New Roman" panose="02020603050405020304" pitchFamily="18" charset="0"/>
              </a:rPr>
              <a:t>Program Management Professional (PgMP)</a:t>
            </a:r>
          </a:p>
          <a:p>
            <a:pPr>
              <a:buFont typeface="+mj-lt"/>
              <a:buAutoNum type="arabicPeriod"/>
            </a:pPr>
            <a:r>
              <a:rPr lang="cs-CZ" sz="1200" b="1">
                <a:solidFill>
                  <a:schemeClr val="bg1"/>
                </a:solidFill>
                <a:latin typeface="Times New Roman" panose="02020603050405020304" pitchFamily="18" charset="0"/>
                <a:cs typeface="Times New Roman" panose="02020603050405020304" pitchFamily="18" charset="0"/>
              </a:rPr>
              <a:t>Project Management Professional (PMP)</a:t>
            </a:r>
          </a:p>
          <a:p>
            <a:pPr>
              <a:buFont typeface="+mj-lt"/>
              <a:buAutoNum type="arabicPeriod"/>
            </a:pPr>
            <a:r>
              <a:rPr lang="cs-CZ" sz="1200" b="1">
                <a:solidFill>
                  <a:schemeClr val="bg1"/>
                </a:solidFill>
                <a:latin typeface="Times New Roman" panose="02020603050405020304" pitchFamily="18" charset="0"/>
                <a:cs typeface="Times New Roman" panose="02020603050405020304" pitchFamily="18" charset="0"/>
              </a:rPr>
              <a:t>Certified Associate in Project Management (CAPM)</a:t>
            </a:r>
          </a:p>
          <a:p>
            <a:pPr>
              <a:buFont typeface="+mj-lt"/>
              <a:buAutoNum type="arabicPeriod"/>
            </a:pPr>
            <a:r>
              <a:rPr lang="cs-CZ" sz="1200" b="1">
                <a:solidFill>
                  <a:schemeClr val="bg1"/>
                </a:solidFill>
                <a:latin typeface="Times New Roman" panose="02020603050405020304" pitchFamily="18" charset="0"/>
                <a:cs typeface="Times New Roman" panose="02020603050405020304" pitchFamily="18" charset="0"/>
              </a:rPr>
              <a:t>PMI-Scheduling Professional (PMI-SP)</a:t>
            </a:r>
            <a:endParaRPr lang="cs-CZ" sz="1200" b="1" dirty="0" err="1">
              <a:solidFill>
                <a:schemeClr val="bg1"/>
              </a:solidFill>
              <a:latin typeface="Times New Roman" panose="02020603050405020304" pitchFamily="18" charset="0"/>
              <a:cs typeface="Times New Roman" panose="02020603050405020304" pitchFamily="18" charset="0"/>
            </a:endParaRPr>
          </a:p>
        </p:txBody>
      </p:sp>
      <p:sp>
        <p:nvSpPr>
          <p:cNvPr id="5" name="Zástupný symbol pro obsah 2"/>
          <p:cNvSpPr txBox="1">
            <a:spLocks/>
          </p:cNvSpPr>
          <p:nvPr/>
        </p:nvSpPr>
        <p:spPr>
          <a:xfrm>
            <a:off x="4067944" y="972651"/>
            <a:ext cx="3888052" cy="375933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cs-CZ" sz="1400" dirty="0">
                <a:solidFill>
                  <a:srgbClr val="002060"/>
                </a:solidFill>
                <a:latin typeface="Times New Roman" panose="02020603050405020304" pitchFamily="18" charset="0"/>
                <a:cs typeface="Times New Roman" panose="02020603050405020304" pitchFamily="18" charset="0"/>
              </a:rPr>
              <a:t>Metodika a příručka pro projektové řízení vyvíjena neziskovou organizací zaměřující se na projektové řízení PMI. </a:t>
            </a:r>
          </a:p>
          <a:p>
            <a:endParaRPr lang="cs-CZ" sz="1400" dirty="0">
              <a:solidFill>
                <a:srgbClr val="002060"/>
              </a:solidFill>
              <a:latin typeface="Times New Roman" panose="02020603050405020304" pitchFamily="18" charset="0"/>
              <a:cs typeface="Times New Roman" panose="02020603050405020304" pitchFamily="18" charset="0"/>
            </a:endParaRPr>
          </a:p>
          <a:p>
            <a:r>
              <a:rPr lang="cs-CZ" sz="1400" dirty="0">
                <a:solidFill>
                  <a:srgbClr val="002060"/>
                </a:solidFill>
                <a:latin typeface="Times New Roman" panose="02020603050405020304" pitchFamily="18" charset="0"/>
                <a:cs typeface="Times New Roman" panose="02020603050405020304" pitchFamily="18" charset="0"/>
              </a:rPr>
              <a:t>Základem je shromažďování nejlepších praxí z oboru a uvedení jich ve standard pro řízení projektů.</a:t>
            </a:r>
          </a:p>
          <a:p>
            <a:endParaRPr lang="cs-CZ" sz="1400" dirty="0">
              <a:solidFill>
                <a:srgbClr val="002060"/>
              </a:solidFill>
              <a:latin typeface="Times New Roman" panose="02020603050405020304" pitchFamily="18" charset="0"/>
              <a:cs typeface="Times New Roman" panose="02020603050405020304" pitchFamily="18" charset="0"/>
            </a:endParaRPr>
          </a:p>
          <a:p>
            <a:r>
              <a:rPr lang="cs-CZ" sz="1400" dirty="0">
                <a:solidFill>
                  <a:srgbClr val="002060"/>
                </a:solidFill>
                <a:latin typeface="Times New Roman" panose="02020603050405020304" pitchFamily="18" charset="0"/>
                <a:cs typeface="Times New Roman" panose="02020603050405020304" pitchFamily="18" charset="0"/>
              </a:rPr>
              <a:t>Metodiku tvoří 5 skupin procesů a 10 znalostních oblastí:</a:t>
            </a:r>
          </a:p>
          <a:p>
            <a:pPr lvl="1"/>
            <a:r>
              <a:rPr lang="cs-CZ" sz="1000" dirty="0">
                <a:solidFill>
                  <a:srgbClr val="002060"/>
                </a:solidFill>
                <a:latin typeface="Times New Roman" panose="02020603050405020304" pitchFamily="18" charset="0"/>
                <a:cs typeface="Times New Roman" panose="02020603050405020304" pitchFamily="18" charset="0"/>
              </a:rPr>
              <a:t>    </a:t>
            </a:r>
            <a:r>
              <a:rPr lang="cs-CZ" sz="1200" dirty="0">
                <a:solidFill>
                  <a:srgbClr val="002060"/>
                </a:solidFill>
                <a:latin typeface="Times New Roman" panose="02020603050405020304" pitchFamily="18" charset="0"/>
                <a:cs typeface="Times New Roman" panose="02020603050405020304" pitchFamily="18" charset="0"/>
              </a:rPr>
              <a:t>Skupiny procesů</a:t>
            </a:r>
          </a:p>
          <a:p>
            <a:pPr lvl="1"/>
            <a:r>
              <a:rPr lang="cs-CZ" sz="1200" dirty="0">
                <a:solidFill>
                  <a:srgbClr val="002060"/>
                </a:solidFill>
                <a:latin typeface="Times New Roman" panose="02020603050405020304" pitchFamily="18" charset="0"/>
                <a:cs typeface="Times New Roman" panose="02020603050405020304" pitchFamily="18" charset="0"/>
              </a:rPr>
              <a:t>    Iniciační procesy</a:t>
            </a:r>
          </a:p>
          <a:p>
            <a:pPr lvl="1"/>
            <a:r>
              <a:rPr lang="cs-CZ" sz="1200" dirty="0">
                <a:solidFill>
                  <a:srgbClr val="002060"/>
                </a:solidFill>
                <a:latin typeface="Times New Roman" panose="02020603050405020304" pitchFamily="18" charset="0"/>
                <a:cs typeface="Times New Roman" panose="02020603050405020304" pitchFamily="18" charset="0"/>
              </a:rPr>
              <a:t>    Plánovací procesy</a:t>
            </a:r>
          </a:p>
          <a:p>
            <a:pPr lvl="1"/>
            <a:r>
              <a:rPr lang="cs-CZ" sz="1200" dirty="0">
                <a:solidFill>
                  <a:srgbClr val="002060"/>
                </a:solidFill>
                <a:latin typeface="Times New Roman" panose="02020603050405020304" pitchFamily="18" charset="0"/>
                <a:cs typeface="Times New Roman" panose="02020603050405020304" pitchFamily="18" charset="0"/>
              </a:rPr>
              <a:t>    Realizační procesy</a:t>
            </a:r>
          </a:p>
          <a:p>
            <a:pPr lvl="1"/>
            <a:r>
              <a:rPr lang="cs-CZ" sz="1200" dirty="0">
                <a:solidFill>
                  <a:srgbClr val="002060"/>
                </a:solidFill>
                <a:latin typeface="Times New Roman" panose="02020603050405020304" pitchFamily="18" charset="0"/>
                <a:cs typeface="Times New Roman" panose="02020603050405020304" pitchFamily="18" charset="0"/>
              </a:rPr>
              <a:t>    Monitorovací a ovládací procesy</a:t>
            </a:r>
          </a:p>
          <a:p>
            <a:pPr lvl="1"/>
            <a:r>
              <a:rPr lang="cs-CZ" sz="1200" dirty="0">
                <a:solidFill>
                  <a:srgbClr val="002060"/>
                </a:solidFill>
                <a:latin typeface="Times New Roman" panose="02020603050405020304" pitchFamily="18" charset="0"/>
                <a:cs typeface="Times New Roman" panose="02020603050405020304" pitchFamily="18" charset="0"/>
              </a:rPr>
              <a:t>    Ukončovací procesy</a:t>
            </a:r>
          </a:p>
        </p:txBody>
      </p:sp>
      <p:sp>
        <p:nvSpPr>
          <p:cNvPr id="6" name="Nadpis 1"/>
          <p:cNvSpPr txBox="1">
            <a:spLocks/>
          </p:cNvSpPr>
          <p:nvPr/>
        </p:nvSpPr>
        <p:spPr>
          <a:xfrm>
            <a:off x="388132" y="411510"/>
            <a:ext cx="3183160" cy="1656184"/>
          </a:xfrm>
          <a:prstGeom prst="rect">
            <a:avLst/>
          </a:prstGeom>
        </p:spPr>
        <p:txBody>
          <a:bodyPr vert="horz" lIns="91440" tIns="45720" rIns="91440" bIns="45720" rtlCol="0" anchor="t">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cs-CZ" sz="2400" b="1">
                <a:solidFill>
                  <a:schemeClr val="bg1"/>
                </a:solidFill>
                <a:latin typeface="Times New Roman" panose="02020603050405020304" pitchFamily="18" charset="0"/>
                <a:cs typeface="Times New Roman" panose="02020603050405020304" pitchFamily="18" charset="0"/>
              </a:rPr>
              <a:t>Project Management Institute (PMI) PMBOK ® (www.pmi.org)</a:t>
            </a:r>
          </a:p>
          <a:p>
            <a:pPr algn="l"/>
            <a:endParaRPr lang="cs-CZ" sz="2400" b="1">
              <a:solidFill>
                <a:schemeClr val="bg1"/>
              </a:solidFill>
              <a:latin typeface="Times New Roman" panose="02020603050405020304" pitchFamily="18" charset="0"/>
              <a:cs typeface="Times New Roman" panose="02020603050405020304" pitchFamily="18" charset="0"/>
            </a:endParaRPr>
          </a:p>
          <a:p>
            <a:pPr algn="l"/>
            <a:endParaRPr lang="cs-CZ" sz="2400" b="1">
              <a:solidFill>
                <a:schemeClr val="bg1"/>
              </a:solidFill>
              <a:latin typeface="Times New Roman" panose="02020603050405020304" pitchFamily="18" charset="0"/>
              <a:cs typeface="Times New Roman" panose="02020603050405020304" pitchFamily="18" charset="0"/>
            </a:endParaRPr>
          </a:p>
          <a:p>
            <a:pPr algn="l"/>
            <a:endParaRPr lang="cs-CZ" sz="2400" b="1" dirty="0">
              <a:solidFill>
                <a:schemeClr val="bg1"/>
              </a:solidFill>
              <a:latin typeface="Times New Roman" panose="02020603050405020304" pitchFamily="18" charset="0"/>
              <a:cs typeface="Times New Roman" panose="02020603050405020304" pitchFamily="18" charset="0"/>
            </a:endParaRPr>
          </a:p>
        </p:txBody>
      </p:sp>
      <p:pic>
        <p:nvPicPr>
          <p:cNvPr id="7" name="Obrázek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56376" y="226939"/>
            <a:ext cx="956040" cy="745712"/>
          </a:xfrm>
          <a:prstGeom prst="rect">
            <a:avLst/>
          </a:prstGeom>
        </p:spPr>
      </p:pic>
    </p:spTree>
    <p:extLst>
      <p:ext uri="{BB962C8B-B14F-4D97-AF65-F5344CB8AC3E}">
        <p14:creationId xmlns:p14="http://schemas.microsoft.com/office/powerpoint/2010/main" val="3021650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animEffect transition="in" filter="fade">
                                      <p:cBhvr>
                                        <p:cTn id="17" dur="500"/>
                                        <p:tgtEl>
                                          <p:spTgt spid="5">
                                            <p:txEl>
                                              <p:pRg st="4" end="4"/>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5">
                                            <p:txEl>
                                              <p:pRg st="5" end="5"/>
                                            </p:txEl>
                                          </p:spTgt>
                                        </p:tgtEl>
                                        <p:attrNameLst>
                                          <p:attrName>style.visibility</p:attrName>
                                        </p:attrNameLst>
                                      </p:cBhvr>
                                      <p:to>
                                        <p:strVal val="visible"/>
                                      </p:to>
                                    </p:set>
                                    <p:animEffect transition="in" filter="fade">
                                      <p:cBhvr>
                                        <p:cTn id="20" dur="500"/>
                                        <p:tgtEl>
                                          <p:spTgt spid="5">
                                            <p:txEl>
                                              <p:pRg st="5" end="5"/>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5">
                                            <p:txEl>
                                              <p:pRg st="6" end="6"/>
                                            </p:txEl>
                                          </p:spTgt>
                                        </p:tgtEl>
                                        <p:attrNameLst>
                                          <p:attrName>style.visibility</p:attrName>
                                        </p:attrNameLst>
                                      </p:cBhvr>
                                      <p:to>
                                        <p:strVal val="visible"/>
                                      </p:to>
                                    </p:set>
                                    <p:animEffect transition="in" filter="fade">
                                      <p:cBhvr>
                                        <p:cTn id="23" dur="500"/>
                                        <p:tgtEl>
                                          <p:spTgt spid="5">
                                            <p:txEl>
                                              <p:pRg st="6" end="6"/>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5">
                                            <p:txEl>
                                              <p:pRg st="7" end="7"/>
                                            </p:txEl>
                                          </p:spTgt>
                                        </p:tgtEl>
                                        <p:attrNameLst>
                                          <p:attrName>style.visibility</p:attrName>
                                        </p:attrNameLst>
                                      </p:cBhvr>
                                      <p:to>
                                        <p:strVal val="visible"/>
                                      </p:to>
                                    </p:set>
                                    <p:animEffect transition="in" filter="fade">
                                      <p:cBhvr>
                                        <p:cTn id="26" dur="500"/>
                                        <p:tgtEl>
                                          <p:spTgt spid="5">
                                            <p:txEl>
                                              <p:pRg st="7" end="7"/>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5">
                                            <p:txEl>
                                              <p:pRg st="8" end="8"/>
                                            </p:txEl>
                                          </p:spTgt>
                                        </p:tgtEl>
                                        <p:attrNameLst>
                                          <p:attrName>style.visibility</p:attrName>
                                        </p:attrNameLst>
                                      </p:cBhvr>
                                      <p:to>
                                        <p:strVal val="visible"/>
                                      </p:to>
                                    </p:set>
                                    <p:animEffect transition="in" filter="fade">
                                      <p:cBhvr>
                                        <p:cTn id="29" dur="500"/>
                                        <p:tgtEl>
                                          <p:spTgt spid="5">
                                            <p:txEl>
                                              <p:pRg st="8" end="8"/>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5">
                                            <p:txEl>
                                              <p:pRg st="9" end="9"/>
                                            </p:txEl>
                                          </p:spTgt>
                                        </p:tgtEl>
                                        <p:attrNameLst>
                                          <p:attrName>style.visibility</p:attrName>
                                        </p:attrNameLst>
                                      </p:cBhvr>
                                      <p:to>
                                        <p:strVal val="visible"/>
                                      </p:to>
                                    </p:set>
                                    <p:animEffect transition="in" filter="fade">
                                      <p:cBhvr>
                                        <p:cTn id="32" dur="500"/>
                                        <p:tgtEl>
                                          <p:spTgt spid="5">
                                            <p:txEl>
                                              <p:pRg st="9" end="9"/>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5">
                                            <p:txEl>
                                              <p:pRg st="10" end="10"/>
                                            </p:txEl>
                                          </p:spTgt>
                                        </p:tgtEl>
                                        <p:attrNameLst>
                                          <p:attrName>style.visibility</p:attrName>
                                        </p:attrNameLst>
                                      </p:cBhvr>
                                      <p:to>
                                        <p:strVal val="visible"/>
                                      </p:to>
                                    </p:set>
                                    <p:animEffect transition="in" filter="fade">
                                      <p:cBhvr>
                                        <p:cTn id="35" dur="500"/>
                                        <p:tgtEl>
                                          <p:spTgt spid="5">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4294967295"/>
          </p:nvPr>
        </p:nvSpPr>
        <p:spPr>
          <a:xfrm>
            <a:off x="0" y="1059582"/>
            <a:ext cx="8280920" cy="1440160"/>
          </a:xfrm>
          <a:prstGeom prst="rect">
            <a:avLst/>
          </a:prstGeom>
        </p:spPr>
        <p:txBody>
          <a:bodyPr>
            <a:noAutofit/>
          </a:bodyPr>
          <a:lstStyle/>
          <a:p>
            <a:r>
              <a:rPr lang="cs-CZ" sz="1400" b="1" dirty="0">
                <a:solidFill>
                  <a:srgbClr val="307871"/>
                </a:solidFill>
                <a:latin typeface="Times New Roman" panose="02020603050405020304" pitchFamily="18" charset="0"/>
                <a:cs typeface="Times New Roman" panose="02020603050405020304" pitchFamily="18" charset="0"/>
              </a:rPr>
              <a:t>Řízení integrace projektu - </a:t>
            </a:r>
            <a:r>
              <a:rPr lang="cs-CZ" sz="1400" dirty="0">
                <a:solidFill>
                  <a:srgbClr val="307871"/>
                </a:solidFill>
                <a:latin typeface="Times New Roman" panose="02020603050405020304" pitchFamily="18" charset="0"/>
                <a:cs typeface="Times New Roman" panose="02020603050405020304" pitchFamily="18" charset="0"/>
              </a:rPr>
              <a:t>zaměřující se na metodiky a techniky spojené s plánováním a realizací projektu se zvláštním akcentem na provázanost jednotlivých procesů, procedur a technik v rámci projektu a na integrované řízení změn v rámci celého projektu. Řízení projektových změn je popsáno od okamžiku iniciace změny, resp. vypracování žádosti na změnu až po následnou kontrolu a koordinaci dopadů změny (do rozsahu, rozpočtu, harmonogramu, zdrojů, kvality atd.) </a:t>
            </a:r>
          </a:p>
          <a:p>
            <a:endParaRPr lang="cs-CZ" sz="1400" b="1" dirty="0">
              <a:solidFill>
                <a:srgbClr val="307871"/>
              </a:solidFill>
              <a:latin typeface="Times New Roman" panose="02020603050405020304" pitchFamily="18" charset="0"/>
              <a:cs typeface="Times New Roman" panose="02020603050405020304" pitchFamily="18" charset="0"/>
            </a:endParaRPr>
          </a:p>
          <a:p>
            <a:r>
              <a:rPr lang="cs-CZ" sz="1400" b="1" dirty="0">
                <a:solidFill>
                  <a:srgbClr val="307871"/>
                </a:solidFill>
                <a:latin typeface="Times New Roman" panose="02020603050405020304" pitchFamily="18" charset="0"/>
                <a:cs typeface="Times New Roman" panose="02020603050405020304" pitchFamily="18" charset="0"/>
              </a:rPr>
              <a:t>Řízení rozsahu projektu - </a:t>
            </a:r>
            <a:r>
              <a:rPr lang="cs-CZ" sz="1400" dirty="0">
                <a:solidFill>
                  <a:srgbClr val="307871"/>
                </a:solidFill>
                <a:latin typeface="Times New Roman" panose="02020603050405020304" pitchFamily="18" charset="0"/>
                <a:cs typeface="Times New Roman" panose="02020603050405020304" pitchFamily="18" charset="0"/>
              </a:rPr>
              <a:t>definuje pět procesních fází stanovení rozsahu projektu:</a:t>
            </a:r>
          </a:p>
          <a:p>
            <a:pPr lvl="1"/>
            <a:r>
              <a:rPr lang="cs-CZ" sz="1400" dirty="0">
                <a:solidFill>
                  <a:srgbClr val="307871"/>
                </a:solidFill>
                <a:latin typeface="Times New Roman" panose="02020603050405020304" pitchFamily="18" charset="0"/>
                <a:cs typeface="Times New Roman" panose="02020603050405020304" pitchFamily="18" charset="0"/>
              </a:rPr>
              <a:t>plánování způsobu stanovení rozsahu projektu (jak bude rozsah projektu plánován, verifikován, kontrolován atd.),</a:t>
            </a:r>
          </a:p>
          <a:p>
            <a:pPr lvl="1"/>
            <a:r>
              <a:rPr lang="cs-CZ" sz="1400" dirty="0">
                <a:solidFill>
                  <a:srgbClr val="307871"/>
                </a:solidFill>
                <a:latin typeface="Times New Roman" panose="02020603050405020304" pitchFamily="18" charset="0"/>
                <a:cs typeface="Times New Roman" panose="02020603050405020304" pitchFamily="18" charset="0"/>
              </a:rPr>
              <a:t>definování rozsahu (zpracování detailního popisu rozsahu projektu),</a:t>
            </a:r>
          </a:p>
          <a:p>
            <a:pPr lvl="1"/>
            <a:r>
              <a:rPr lang="cs-CZ" sz="1400" dirty="0">
                <a:solidFill>
                  <a:srgbClr val="307871"/>
                </a:solidFill>
                <a:latin typeface="Times New Roman" panose="02020603050405020304" pitchFamily="18" charset="0"/>
                <a:cs typeface="Times New Roman" panose="02020603050405020304" pitchFamily="18" charset="0"/>
              </a:rPr>
              <a:t>zpracování detailního rozkladu pracovních úkonů - tzv. WBS rozklad pracovních úkonů nutných k naplnění stanoveného rozsahu,</a:t>
            </a:r>
          </a:p>
          <a:p>
            <a:pPr lvl="1"/>
            <a:r>
              <a:rPr lang="cs-CZ" sz="1400" dirty="0">
                <a:solidFill>
                  <a:srgbClr val="307871"/>
                </a:solidFill>
                <a:latin typeface="Times New Roman" panose="02020603050405020304" pitchFamily="18" charset="0"/>
                <a:cs typeface="Times New Roman" panose="02020603050405020304" pitchFamily="18" charset="0"/>
              </a:rPr>
              <a:t>verifikace rozsahu (formální schválení rozsahu projektu),</a:t>
            </a:r>
          </a:p>
          <a:p>
            <a:pPr lvl="1"/>
            <a:r>
              <a:rPr lang="cs-CZ" sz="1400" dirty="0">
                <a:solidFill>
                  <a:srgbClr val="307871"/>
                </a:solidFill>
                <a:latin typeface="Times New Roman" panose="02020603050405020304" pitchFamily="18" charset="0"/>
                <a:cs typeface="Times New Roman" panose="02020603050405020304" pitchFamily="18" charset="0"/>
              </a:rPr>
              <a:t>kontrola změn rozsahu (vyvolaných vnitřními či vnějšími činiteli projektu).</a:t>
            </a:r>
          </a:p>
        </p:txBody>
      </p:sp>
      <p:sp>
        <p:nvSpPr>
          <p:cNvPr id="6" name="Nadpis 5"/>
          <p:cNvSpPr>
            <a:spLocks noGrp="1"/>
          </p:cNvSpPr>
          <p:nvPr>
            <p:ph type="title"/>
          </p:nvPr>
        </p:nvSpPr>
        <p:spPr>
          <a:xfrm>
            <a:off x="179512" y="195486"/>
            <a:ext cx="3888432" cy="507703"/>
          </a:xfrm>
        </p:spPr>
        <p:txBody>
          <a:bodyPr/>
          <a:lstStyle/>
          <a:p>
            <a:r>
              <a:rPr lang="cs-CZ"/>
              <a:t>Znalostní oblasti PMBOK</a:t>
            </a:r>
            <a:endParaRPr lang="cs-CZ" dirty="0"/>
          </a:p>
        </p:txBody>
      </p:sp>
    </p:spTree>
    <p:extLst>
      <p:ext uri="{BB962C8B-B14F-4D97-AF65-F5344CB8AC3E}">
        <p14:creationId xmlns:p14="http://schemas.microsoft.com/office/powerpoint/2010/main" val="2541829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500"/>
                                        <p:tgtEl>
                                          <p:spTgt spid="3">
                                            <p:txEl>
                                              <p:pRg st="3" end="3"/>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fade">
                                      <p:cBhvr>
                                        <p:cTn id="18" dur="500"/>
                                        <p:tgtEl>
                                          <p:spTgt spid="3">
                                            <p:txEl>
                                              <p:pRg st="4" end="4"/>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500"/>
                                        <p:tgtEl>
                                          <p:spTgt spid="3">
                                            <p:txEl>
                                              <p:pRg st="5" end="5"/>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3">
                                            <p:txEl>
                                              <p:pRg st="6" end="6"/>
                                            </p:txEl>
                                          </p:spTgt>
                                        </p:tgtEl>
                                        <p:attrNameLst>
                                          <p:attrName>style.visibility</p:attrName>
                                        </p:attrNameLst>
                                      </p:cBhvr>
                                      <p:to>
                                        <p:strVal val="visible"/>
                                      </p:to>
                                    </p:set>
                                    <p:animEffect transition="in" filter="fade">
                                      <p:cBhvr>
                                        <p:cTn id="24" dur="500"/>
                                        <p:tgtEl>
                                          <p:spTgt spid="3">
                                            <p:txEl>
                                              <p:pRg st="6" end="6"/>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Effect transition="in" filter="fade">
                                      <p:cBhvr>
                                        <p:cTn id="27"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SLU">
  <a:themeElements>
    <a:clrScheme name="OPF">
      <a:dk1>
        <a:srgbClr val="307871"/>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LU-pismo_Times">
      <a:majorFont>
        <a:latin typeface="Times New Roman"/>
        <a:ea typeface=""/>
        <a:cs typeface=""/>
      </a:majorFont>
      <a:minorFont>
        <a:latin typeface="Times New Roman"/>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10305</TotalTime>
  <Words>3680</Words>
  <Application>Microsoft Office PowerPoint</Application>
  <PresentationFormat>Předvádění na obrazovce (16:9)</PresentationFormat>
  <Paragraphs>418</Paragraphs>
  <Slides>42</Slides>
  <Notes>8</Notes>
  <HiddenSlides>0</HiddenSlides>
  <MMClips>0</MMClips>
  <ScaleCrop>false</ScaleCrop>
  <HeadingPairs>
    <vt:vector size="6" baseType="variant">
      <vt:variant>
        <vt:lpstr>Použitá písma</vt:lpstr>
      </vt:variant>
      <vt:variant>
        <vt:i4>5</vt:i4>
      </vt:variant>
      <vt:variant>
        <vt:lpstr>Motiv</vt:lpstr>
      </vt:variant>
      <vt:variant>
        <vt:i4>1</vt:i4>
      </vt:variant>
      <vt:variant>
        <vt:lpstr>Nadpisy snímků</vt:lpstr>
      </vt:variant>
      <vt:variant>
        <vt:i4>42</vt:i4>
      </vt:variant>
    </vt:vector>
  </HeadingPairs>
  <TitlesOfParts>
    <vt:vector size="48" baseType="lpstr">
      <vt:lpstr>Arial</vt:lpstr>
      <vt:lpstr>Calibri</vt:lpstr>
      <vt:lpstr>Enriqueta</vt:lpstr>
      <vt:lpstr>Times New Roman</vt:lpstr>
      <vt:lpstr>Wingdings</vt:lpstr>
      <vt:lpstr>SLU</vt:lpstr>
      <vt:lpstr>Standardizace  v projektovém managementu </vt:lpstr>
      <vt:lpstr>Obsahové zaměření přednášky</vt:lpstr>
      <vt:lpstr>Prezentace aplikace PowerPoint</vt:lpstr>
      <vt:lpstr>Prezentace aplikace PowerPoint</vt:lpstr>
      <vt:lpstr>Prezentace aplikace PowerPoint</vt:lpstr>
      <vt:lpstr>Prezentace aplikace PowerPoint</vt:lpstr>
      <vt:lpstr>Standardizace v projektovém managementu</vt:lpstr>
      <vt:lpstr>Prezentace aplikace PowerPoint</vt:lpstr>
      <vt:lpstr>Znalostní oblasti PMBOK</vt:lpstr>
      <vt:lpstr>Znalostní oblasti PMBOK</vt:lpstr>
      <vt:lpstr>Znalostní oblasti PMBOK</vt:lpstr>
      <vt:lpstr>Znalostní oblasti PMBOK</vt:lpstr>
      <vt:lpstr>Znalostní oblasti PMBOK</vt:lpstr>
      <vt:lpstr>Znalostní oblasti PMBOK</vt:lpstr>
      <vt:lpstr>Prezentace aplikace PowerPoint</vt:lpstr>
      <vt:lpstr>Prezentace aplikace PowerPoint</vt:lpstr>
      <vt:lpstr>Prezentace aplikace PowerPoint</vt:lpstr>
      <vt:lpstr>Prezentace aplikace PowerPoint</vt:lpstr>
      <vt:lpstr>Standardizace v projektovém managementu</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Závěr</vt:lpstr>
      <vt:lpstr> Děkuji za pozornost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Název prezentace</dc:title>
  <dc:creator>Václav Minařík</dc:creator>
  <cp:lastModifiedBy>Pavel Adámek</cp:lastModifiedBy>
  <cp:revision>126</cp:revision>
  <dcterms:created xsi:type="dcterms:W3CDTF">2016-07-06T15:42:34Z</dcterms:created>
  <dcterms:modified xsi:type="dcterms:W3CDTF">2022-10-27T05:55:02Z</dcterms:modified>
</cp:coreProperties>
</file>