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318" r:id="rId4"/>
    <p:sldId id="296" r:id="rId5"/>
    <p:sldId id="322" r:id="rId6"/>
    <p:sldId id="327" r:id="rId7"/>
    <p:sldId id="329" r:id="rId8"/>
    <p:sldId id="324" r:id="rId9"/>
    <p:sldId id="330" r:id="rId10"/>
    <p:sldId id="331" r:id="rId11"/>
    <p:sldId id="332" r:id="rId12"/>
    <p:sldId id="333" r:id="rId13"/>
    <p:sldId id="326" r:id="rId14"/>
    <p:sldId id="334" r:id="rId15"/>
    <p:sldId id="335" r:id="rId16"/>
    <p:sldId id="336" r:id="rId17"/>
    <p:sldId id="33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14B"/>
    <a:srgbClr val="006666"/>
    <a:srgbClr val="256963"/>
    <a:srgbClr val="F3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1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4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0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4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39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429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1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501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77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6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58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92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0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B912-5468-4404-A600-DE02E24AD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5820" y="467971"/>
            <a:ext cx="7057750" cy="5524457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en-GB" dirty="0">
                <a:solidFill>
                  <a:srgbClr val="FFFFFF"/>
                </a:solidFill>
              </a:rPr>
              <a:t>N</a:t>
            </a:r>
            <a:r>
              <a:rPr lang="cs-CZ" dirty="0" err="1">
                <a:solidFill>
                  <a:srgbClr val="FFFFFF"/>
                </a:solidFill>
              </a:rPr>
              <a:t>ávratnost</a:t>
            </a:r>
            <a:r>
              <a:rPr lang="cs-CZ" dirty="0">
                <a:solidFill>
                  <a:srgbClr val="FFFFFF"/>
                </a:solidFill>
              </a:rPr>
              <a:t> investic</a:t>
            </a:r>
            <a:br>
              <a:rPr lang="cs-CZ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Bod 2.7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šablony projektu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D8386-2496-4E20-85B4-26CBB53CB2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89899" y="4625858"/>
            <a:ext cx="3929844" cy="1655758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>
                <a:solidFill>
                  <a:srgbClr val="FFFFFF"/>
                </a:solidFill>
              </a:rPr>
              <a:t>Seminář 10 </a:t>
            </a:r>
            <a:r>
              <a:rPr lang="cs-CZ" dirty="0">
                <a:solidFill>
                  <a:srgbClr val="FFFFFF"/>
                </a:solidFill>
              </a:rPr>
              <a:t>/ 24-</a:t>
            </a:r>
            <a:r>
              <a:rPr lang="en-GB" dirty="0">
                <a:solidFill>
                  <a:srgbClr val="FFFFFF"/>
                </a:solidFill>
              </a:rPr>
              <a:t>1</a:t>
            </a:r>
            <a:r>
              <a:rPr lang="cs-CZ" dirty="0">
                <a:solidFill>
                  <a:srgbClr val="FFFFFF"/>
                </a:solidFill>
              </a:rPr>
              <a:t>1-2022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Lucie </a:t>
            </a:r>
            <a:r>
              <a:rPr lang="cs-CZ" dirty="0" err="1">
                <a:solidFill>
                  <a:srgbClr val="FFFFFF"/>
                </a:solidFill>
              </a:rPr>
              <a:t>Reczková</a:t>
            </a: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37279D0-A8D7-40E6-AE01-389E51B9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24" y="467971"/>
            <a:ext cx="2266002" cy="19201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Metoda doby splacení (PB </a:t>
            </a:r>
            <a:r>
              <a:rPr lang="en-GB" b="1" dirty="0">
                <a:solidFill>
                  <a:srgbClr val="006666"/>
                </a:solidFill>
              </a:rPr>
              <a:t>Method</a:t>
            </a:r>
            <a:r>
              <a:rPr lang="cs-CZ" b="1" dirty="0">
                <a:solidFill>
                  <a:srgbClr val="006666"/>
                </a:solidFill>
              </a:rPr>
              <a:t>) – hotovostní toky nejsou stejné každý rok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Investice do produktové řady je 1 454 000 Kč.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Investoři předpokládají, že investice je splatná za 10 let a hotovostní toky jsou (CF): 1. rok 310 000 Kč, 2. rok 280 000 Kč, 3. – 10. rok 240 000 Kč.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Za jak dlouho se nám investice vrátí?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FD314E2-267F-475A-85D0-4DC39F40B5A5}"/>
              </a:ext>
            </a:extLst>
          </p:cNvPr>
          <p:cNvSpPr txBox="1"/>
          <p:nvPr/>
        </p:nvSpPr>
        <p:spPr>
          <a:xfrm>
            <a:off x="3509818" y="4747490"/>
            <a:ext cx="45904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PB = n + (I – Z</a:t>
            </a:r>
            <a:r>
              <a:rPr lang="en-GB" sz="3600" baseline="-25000" dirty="0"/>
              <a:t>n</a:t>
            </a:r>
            <a:r>
              <a:rPr lang="en-GB" sz="3600" dirty="0"/>
              <a:t>)/CF</a:t>
            </a:r>
            <a:r>
              <a:rPr lang="en-GB" sz="3600" baseline="-25000" dirty="0"/>
              <a:t>n+1</a:t>
            </a:r>
            <a:endParaRPr lang="en-GB" sz="36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47431BB-C1F9-402D-BD69-168218FE2F6B}"/>
              </a:ext>
            </a:extLst>
          </p:cNvPr>
          <p:cNvSpPr txBox="1"/>
          <p:nvPr/>
        </p:nvSpPr>
        <p:spPr>
          <a:xfrm>
            <a:off x="8299241" y="4005177"/>
            <a:ext cx="324643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n </a:t>
            </a:r>
            <a:r>
              <a:rPr lang="cs-CZ" sz="2400" dirty="0"/>
              <a:t>= počet let</a:t>
            </a:r>
          </a:p>
          <a:p>
            <a:r>
              <a:rPr lang="cs-CZ" sz="2400" dirty="0"/>
              <a:t>I  = investice</a:t>
            </a:r>
          </a:p>
          <a:p>
            <a:r>
              <a:rPr lang="cs-CZ" sz="2400" dirty="0"/>
              <a:t>Z = zůstatek na konci každého roku</a:t>
            </a:r>
          </a:p>
          <a:p>
            <a:r>
              <a:rPr lang="cs-CZ" sz="2400" dirty="0"/>
              <a:t>CF = hotovostní tok</a:t>
            </a:r>
          </a:p>
        </p:txBody>
      </p:sp>
    </p:spTree>
    <p:extLst>
      <p:ext uri="{BB962C8B-B14F-4D97-AF65-F5344CB8AC3E}">
        <p14:creationId xmlns:p14="http://schemas.microsoft.com/office/powerpoint/2010/main" val="13933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Metoda doby splacení (PB </a:t>
            </a:r>
            <a:r>
              <a:rPr lang="en-GB" b="1" dirty="0">
                <a:solidFill>
                  <a:srgbClr val="006666"/>
                </a:solidFill>
              </a:rPr>
              <a:t>Method</a:t>
            </a:r>
            <a:r>
              <a:rPr lang="cs-CZ" b="1" dirty="0">
                <a:solidFill>
                  <a:srgbClr val="006666"/>
                </a:solidFill>
              </a:rPr>
              <a:t>) – hotovostní toky nejsou stejné každý rok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AD968E33-3014-4CC0-8F38-7F3A0F53F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97398"/>
              </p:ext>
            </p:extLst>
          </p:nvPr>
        </p:nvGraphicFramePr>
        <p:xfrm>
          <a:off x="632809" y="1782618"/>
          <a:ext cx="7136881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28">
                  <a:extLst>
                    <a:ext uri="{9D8B030D-6E8A-4147-A177-3AD203B41FA5}">
                      <a16:colId xmlns:a16="http://schemas.microsoft.com/office/drawing/2014/main" val="3145675670"/>
                    </a:ext>
                  </a:extLst>
                </a:gridCol>
                <a:gridCol w="2444621">
                  <a:extLst>
                    <a:ext uri="{9D8B030D-6E8A-4147-A177-3AD203B41FA5}">
                      <a16:colId xmlns:a16="http://schemas.microsoft.com/office/drawing/2014/main" val="1670577785"/>
                    </a:ext>
                  </a:extLst>
                </a:gridCol>
                <a:gridCol w="2732832">
                  <a:extLst>
                    <a:ext uri="{9D8B030D-6E8A-4147-A177-3AD203B41FA5}">
                      <a16:colId xmlns:a16="http://schemas.microsoft.com/office/drawing/2014/main" val="1670593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Hotovostní toky za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Zůstatek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7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283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280 000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590 000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50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830 000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7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1 070 000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72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1 310 000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9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6.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1 550 000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0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1 790 000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87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8.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9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9.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48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10. rok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11447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0EF1A397-F76B-44A1-B453-EB19E2318A44}"/>
              </a:ext>
            </a:extLst>
          </p:cNvPr>
          <p:cNvSpPr txBox="1"/>
          <p:nvPr/>
        </p:nvSpPr>
        <p:spPr>
          <a:xfrm>
            <a:off x="7895920" y="2170546"/>
            <a:ext cx="4067478" cy="288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PB = n + (I – Z</a:t>
            </a:r>
            <a:r>
              <a:rPr lang="en-GB" sz="3200" baseline="-25000" dirty="0"/>
              <a:t>n</a:t>
            </a:r>
            <a:r>
              <a:rPr lang="en-GB" sz="3200" dirty="0"/>
              <a:t>)/CF</a:t>
            </a:r>
            <a:r>
              <a:rPr lang="en-GB" sz="3200" baseline="-25000" dirty="0"/>
              <a:t>n+1</a:t>
            </a:r>
            <a:endParaRPr lang="cs-CZ" sz="3200" baseline="-25000" dirty="0"/>
          </a:p>
          <a:p>
            <a:endParaRPr lang="cs-CZ" sz="3200" baseline="-25000" dirty="0"/>
          </a:p>
          <a:p>
            <a:r>
              <a:rPr lang="cs-CZ" sz="3200" dirty="0"/>
              <a:t>PB = 5 + ( 1 454 000 – 1 310 000) / 240 000</a:t>
            </a:r>
          </a:p>
          <a:p>
            <a:endParaRPr lang="cs-CZ" sz="3200" dirty="0"/>
          </a:p>
          <a:p>
            <a:r>
              <a:rPr lang="cs-CZ" sz="3200" dirty="0"/>
              <a:t>PB = 5,6 let</a:t>
            </a:r>
            <a:endParaRPr lang="en-GB" sz="3200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2C21550-CBE8-467F-858C-98C0463FD840}"/>
              </a:ext>
            </a:extLst>
          </p:cNvPr>
          <p:cNvSpPr/>
          <p:nvPr/>
        </p:nvSpPr>
        <p:spPr>
          <a:xfrm>
            <a:off x="5624945" y="3648364"/>
            <a:ext cx="1533237" cy="738909"/>
          </a:xfrm>
          <a:prstGeom prst="ellipse">
            <a:avLst/>
          </a:prstGeom>
          <a:noFill/>
          <a:ln w="28575">
            <a:solidFill>
              <a:srgbClr val="CF31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8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Metoda doby splacení (PB </a:t>
            </a:r>
            <a:r>
              <a:rPr lang="en-GB" b="1" dirty="0">
                <a:solidFill>
                  <a:srgbClr val="006666"/>
                </a:solidFill>
              </a:rPr>
              <a:t>Method</a:t>
            </a:r>
            <a:r>
              <a:rPr lang="cs-CZ" b="1" dirty="0">
                <a:solidFill>
                  <a:srgbClr val="006666"/>
                </a:solidFill>
              </a:rPr>
              <a:t>) – rozhodování mezi variantami projektů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434758C-D0D8-42A8-AB33-C438BFE4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328"/>
            <a:ext cx="10515600" cy="4351336"/>
          </a:xfrm>
        </p:spPr>
        <p:txBody>
          <a:bodyPr/>
          <a:lstStyle/>
          <a:p>
            <a:r>
              <a:rPr lang="en-GB" dirty="0" err="1"/>
              <a:t>Jsou</a:t>
            </a:r>
            <a:r>
              <a:rPr lang="en-GB" dirty="0"/>
              <a:t> 3 </a:t>
            </a:r>
            <a:r>
              <a:rPr lang="en-GB" dirty="0" err="1"/>
              <a:t>varianty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 err="1"/>
              <a:t>Který</a:t>
            </a:r>
            <a:r>
              <a:rPr lang="en-GB" dirty="0"/>
              <a:t> je z </a:t>
            </a:r>
            <a:r>
              <a:rPr lang="en-GB" dirty="0" err="1"/>
              <a:t>pohledu</a:t>
            </a:r>
            <a:r>
              <a:rPr lang="en-GB" dirty="0"/>
              <a:t> PB </a:t>
            </a:r>
            <a:r>
              <a:rPr lang="en-GB" dirty="0" err="1"/>
              <a:t>nejlepší</a:t>
            </a:r>
            <a:r>
              <a:rPr lang="en-GB" dirty="0"/>
              <a:t>? </a:t>
            </a:r>
            <a:endParaRPr lang="cs-CZ" dirty="0"/>
          </a:p>
          <a:p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nejvýnosnější</a:t>
            </a:r>
            <a:r>
              <a:rPr lang="en-GB" dirty="0"/>
              <a:t> v </a:t>
            </a:r>
            <a:r>
              <a:rPr lang="en-GB" dirty="0" err="1"/>
              <a:t>dlouhodobém</a:t>
            </a:r>
            <a:r>
              <a:rPr lang="en-GB" dirty="0"/>
              <a:t> </a:t>
            </a:r>
            <a:r>
              <a:rPr lang="en-GB" dirty="0" err="1"/>
              <a:t>horizontu</a:t>
            </a:r>
            <a:r>
              <a:rPr lang="en-GB" dirty="0"/>
              <a:t>?</a:t>
            </a:r>
            <a:endParaRPr lang="cs-CZ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3FC3844-F961-4BD8-814A-41CD01C23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240" y="3702628"/>
            <a:ext cx="7774632" cy="14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9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nákladů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užitku</a:t>
            </a:r>
            <a:r>
              <a:rPr lang="en-GB" b="1" dirty="0">
                <a:solidFill>
                  <a:srgbClr val="006666"/>
                </a:solidFill>
              </a:rPr>
              <a:t> – Cost-Benefit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 Používá se u analýz neziskových projektů.</a:t>
            </a:r>
          </a:p>
          <a:p>
            <a:pPr lvl="0"/>
            <a:r>
              <a:rPr lang="en-GB" dirty="0" err="1">
                <a:solidFill>
                  <a:schemeClr val="tx1"/>
                </a:solidFill>
              </a:rPr>
              <a:t>Analýza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nákladů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přínosů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vychází</a:t>
            </a:r>
            <a:r>
              <a:rPr lang="en-GB" dirty="0">
                <a:solidFill>
                  <a:schemeClr val="tx1"/>
                </a:solidFill>
              </a:rPr>
              <a:t> ze </a:t>
            </a:r>
            <a:r>
              <a:rPr lang="en-GB" dirty="0" err="1">
                <a:solidFill>
                  <a:schemeClr val="tx1"/>
                </a:solidFill>
              </a:rPr>
              <a:t>souboru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předem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stanovených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cílů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přičemž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všem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pozitivním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přínosy</a:t>
            </a:r>
            <a:r>
              <a:rPr lang="en-GB" dirty="0">
                <a:solidFill>
                  <a:schemeClr val="tx1"/>
                </a:solidFill>
              </a:rPr>
              <a:t>) a </a:t>
            </a:r>
            <a:r>
              <a:rPr lang="en-GB" dirty="0" err="1">
                <a:solidFill>
                  <a:schemeClr val="tx1"/>
                </a:solidFill>
              </a:rPr>
              <a:t>negativním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náklady</a:t>
            </a:r>
            <a:r>
              <a:rPr lang="en-GB" dirty="0">
                <a:solidFill>
                  <a:schemeClr val="tx1"/>
                </a:solidFill>
              </a:rPr>
              <a:t>) </a:t>
            </a:r>
            <a:r>
              <a:rPr lang="en-GB" dirty="0" err="1">
                <a:solidFill>
                  <a:schemeClr val="tx1"/>
                </a:solidFill>
              </a:rPr>
              <a:t>účinkům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blahobyt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přiřazuje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peněžní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hodnotu</a:t>
            </a:r>
            <a:r>
              <a:rPr lang="en-GB" dirty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Z těchto hodnot je pak vypočítaný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čistý</a:t>
            </a:r>
            <a:r>
              <a:rPr lang="en-GB" u="sng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celkový</a:t>
            </a:r>
            <a:r>
              <a:rPr lang="en-GB" u="sng" dirty="0">
                <a:solidFill>
                  <a:schemeClr val="tx1"/>
                </a:solidFill>
              </a:rPr>
              <a:t> </a:t>
            </a:r>
            <a:r>
              <a:rPr lang="en-GB" u="sng" dirty="0" err="1">
                <a:solidFill>
                  <a:schemeClr val="tx1"/>
                </a:solidFill>
              </a:rPr>
              <a:t>přínos</a:t>
            </a:r>
            <a:r>
              <a:rPr lang="en-GB" dirty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0860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nákladů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užitku</a:t>
            </a:r>
            <a:r>
              <a:rPr lang="en-GB" b="1" dirty="0">
                <a:solidFill>
                  <a:srgbClr val="006666"/>
                </a:solidFill>
              </a:rPr>
              <a:t> – Cost-Benefit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 Přírůstkový přístup –porovnáváme scénář s projektem se základním scénářem bez projektu. 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>
                <a:solidFill>
                  <a:schemeClr val="tx1"/>
                </a:solidFill>
              </a:rPr>
              <a:t>Přírůstkový přístup vychází z těchto požadavků: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1. srovnávací scénář musí popsat, co by se stalo v případě neexistence projektu.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566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nákladů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užitku</a:t>
            </a:r>
            <a:r>
              <a:rPr lang="en-GB" b="1" dirty="0">
                <a:solidFill>
                  <a:srgbClr val="006666"/>
                </a:solidFill>
              </a:rPr>
              <a:t> – Cost-Benefit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 2. v případě investic zaměřených na zlepšení stávajícího stavu aktiva by měl zahrnovat náklady a výnosy/přínosy při zachování současného stavu, nebo max. malé adaptační investice, které by se uskutečnily v každém případě (minimální změny).</a:t>
            </a:r>
          </a:p>
          <a:p>
            <a:r>
              <a:rPr lang="cs-CZ" sz="3600" dirty="0">
                <a:solidFill>
                  <a:schemeClr val="tx1"/>
                </a:solidFill>
              </a:rPr>
              <a:t>3. analýza nákladů a užitku zohledňuje rozdíl mezi peněžními toky ve scénáři s projektem a peněžními toky ve srovnávacím scénáři (bez projektu).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EE6C7F1-01A0-43FB-B375-178FA60D1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435" y="5438388"/>
            <a:ext cx="6213269" cy="143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54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nákladů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užitku</a:t>
            </a:r>
            <a:r>
              <a:rPr lang="en-GB" b="1" dirty="0">
                <a:solidFill>
                  <a:srgbClr val="006666"/>
                </a:solidFill>
              </a:rPr>
              <a:t> – Cost-Benefit Analysis</a:t>
            </a:r>
            <a:r>
              <a:rPr lang="cs-CZ" b="1" dirty="0">
                <a:solidFill>
                  <a:srgbClr val="006666"/>
                </a:solidFill>
              </a:rPr>
              <a:t> - Příklad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Zájezd</a:t>
            </a:r>
            <a:r>
              <a:rPr lang="en-GB" dirty="0">
                <a:solidFill>
                  <a:schemeClr val="tx1"/>
                </a:solidFill>
              </a:rPr>
              <a:t> do </a:t>
            </a:r>
            <a:r>
              <a:rPr lang="en-GB" dirty="0" err="1">
                <a:solidFill>
                  <a:schemeClr val="tx1"/>
                </a:solidFill>
              </a:rPr>
              <a:t>Paříže</a:t>
            </a:r>
            <a:r>
              <a:rPr lang="en-GB" dirty="0">
                <a:solidFill>
                  <a:schemeClr val="tx1"/>
                </a:solidFill>
              </a:rPr>
              <a:t> – za </a:t>
            </a:r>
            <a:r>
              <a:rPr lang="en-GB" dirty="0" err="1">
                <a:solidFill>
                  <a:schemeClr val="tx1"/>
                </a:solidFill>
              </a:rPr>
              <a:t>předpokladu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stejných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možností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ubytování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stravy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vstupů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V </a:t>
            </a:r>
            <a:r>
              <a:rPr lang="en-GB" dirty="0" err="1">
                <a:solidFill>
                  <a:schemeClr val="tx1"/>
                </a:solidFill>
              </a:rPr>
              <a:t>rámci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cena</a:t>
            </a:r>
            <a:r>
              <a:rPr lang="en-GB" dirty="0">
                <a:solidFill>
                  <a:schemeClr val="tx1"/>
                </a:solidFill>
              </a:rPr>
              <a:t> = 4 100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Mimo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</a:t>
            </a:r>
            <a:r>
              <a:rPr lang="en-GB" dirty="0">
                <a:solidFill>
                  <a:schemeClr val="tx1"/>
                </a:solidFill>
              </a:rPr>
              <a:t> = 5 800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Rozdíl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ceně</a:t>
            </a:r>
            <a:r>
              <a:rPr lang="en-GB" dirty="0">
                <a:solidFill>
                  <a:schemeClr val="tx1"/>
                </a:solidFill>
              </a:rPr>
              <a:t> = 1 700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 err="1">
                <a:solidFill>
                  <a:schemeClr val="tx1"/>
                </a:solidFill>
              </a:rPr>
              <a:t>Zájezd</a:t>
            </a:r>
            <a:r>
              <a:rPr lang="en-GB" dirty="0">
                <a:solidFill>
                  <a:schemeClr val="tx1"/>
                </a:solidFill>
              </a:rPr>
              <a:t> by </a:t>
            </a:r>
            <a:r>
              <a:rPr lang="en-GB" dirty="0" err="1">
                <a:solidFill>
                  <a:schemeClr val="tx1"/>
                </a:solidFill>
              </a:rPr>
              <a:t>byl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rámci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tohoto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levnější</a:t>
            </a:r>
            <a:r>
              <a:rPr lang="en-GB" dirty="0">
                <a:solidFill>
                  <a:schemeClr val="tx1"/>
                </a:solidFill>
              </a:rPr>
              <a:t>, a to proto, </a:t>
            </a:r>
            <a:r>
              <a:rPr lang="en-GB" dirty="0" err="1">
                <a:solidFill>
                  <a:schemeClr val="tx1"/>
                </a:solidFill>
              </a:rPr>
              <a:t>že</a:t>
            </a:r>
            <a:r>
              <a:rPr lang="en-GB" dirty="0">
                <a:solidFill>
                  <a:schemeClr val="tx1"/>
                </a:solidFill>
              </a:rPr>
              <a:t> je </a:t>
            </a:r>
            <a:r>
              <a:rPr lang="en-GB" dirty="0" err="1">
                <a:solidFill>
                  <a:schemeClr val="tx1"/>
                </a:solidFill>
              </a:rPr>
              <a:t>cena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dohodnuta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individuálně</a:t>
            </a:r>
            <a:r>
              <a:rPr lang="en-GB" dirty="0">
                <a:solidFill>
                  <a:schemeClr val="tx1"/>
                </a:solidFill>
              </a:rPr>
              <a:t> s </a:t>
            </a:r>
            <a:r>
              <a:rPr lang="en-GB" dirty="0" err="1">
                <a:solidFill>
                  <a:schemeClr val="tx1"/>
                </a:solidFill>
              </a:rPr>
              <a:t>cestovkou</a:t>
            </a:r>
            <a:r>
              <a:rPr lang="en-GB" dirty="0">
                <a:solidFill>
                  <a:schemeClr val="tx1"/>
                </a:solidFill>
              </a:rPr>
              <a:t> a s </a:t>
            </a:r>
            <a:r>
              <a:rPr lang="en-GB" dirty="0" err="1">
                <a:solidFill>
                  <a:schemeClr val="tx1"/>
                </a:solidFill>
              </a:rPr>
              <a:t>finanční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podporou</a:t>
            </a:r>
            <a:r>
              <a:rPr lang="en-GB" dirty="0">
                <a:solidFill>
                  <a:schemeClr val="tx1"/>
                </a:solidFill>
              </a:rPr>
              <a:t> OPF.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88553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nákladů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užitku</a:t>
            </a:r>
            <a:r>
              <a:rPr lang="en-GB" b="1" dirty="0">
                <a:solidFill>
                  <a:srgbClr val="006666"/>
                </a:solidFill>
              </a:rPr>
              <a:t> – Cost-Benefit Analysis</a:t>
            </a:r>
            <a:r>
              <a:rPr lang="cs-CZ" b="1" dirty="0">
                <a:solidFill>
                  <a:srgbClr val="006666"/>
                </a:solidFill>
              </a:rPr>
              <a:t> - Příklad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V </a:t>
            </a:r>
            <a:r>
              <a:rPr lang="en-GB" dirty="0" err="1">
                <a:solidFill>
                  <a:schemeClr val="tx1"/>
                </a:solidFill>
              </a:rPr>
              <a:t>rámci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projektu</a:t>
            </a:r>
            <a:r>
              <a:rPr lang="en-GB" dirty="0">
                <a:solidFill>
                  <a:schemeClr val="tx1"/>
                </a:solidFill>
              </a:rPr>
              <a:t> = </a:t>
            </a:r>
            <a:r>
              <a:rPr lang="en-GB" dirty="0" err="1">
                <a:solidFill>
                  <a:schemeClr val="tx1"/>
                </a:solidFill>
              </a:rPr>
              <a:t>možnost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komunikovat</a:t>
            </a:r>
            <a:r>
              <a:rPr lang="en-GB" dirty="0">
                <a:solidFill>
                  <a:schemeClr val="tx1"/>
                </a:solidFill>
              </a:rPr>
              <a:t> je benefit </a:t>
            </a:r>
            <a:r>
              <a:rPr lang="en-GB" dirty="0" err="1">
                <a:solidFill>
                  <a:schemeClr val="tx1"/>
                </a:solidFill>
              </a:rPr>
              <a:t>získaný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tím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že</a:t>
            </a:r>
            <a:r>
              <a:rPr lang="en-GB" dirty="0">
                <a:solidFill>
                  <a:schemeClr val="tx1"/>
                </a:solidFill>
              </a:rPr>
              <a:t> se </a:t>
            </a:r>
            <a:r>
              <a:rPr lang="en-GB" dirty="0" err="1">
                <a:solidFill>
                  <a:schemeClr val="tx1"/>
                </a:solidFill>
              </a:rPr>
              <a:t>zájezdu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zúčastníme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máme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možnost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komunikovat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cizím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jazyce</a:t>
            </a:r>
            <a:r>
              <a:rPr lang="en-GB" dirty="0">
                <a:solidFill>
                  <a:schemeClr val="tx1"/>
                </a:solidFill>
              </a:rPr>
              <a:t> tam, ale </a:t>
            </a:r>
            <a:r>
              <a:rPr lang="en-GB" dirty="0" err="1">
                <a:solidFill>
                  <a:schemeClr val="tx1"/>
                </a:solidFill>
              </a:rPr>
              <a:t>také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možnost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seznámit</a:t>
            </a:r>
            <a:r>
              <a:rPr lang="en-GB" dirty="0">
                <a:solidFill>
                  <a:schemeClr val="tx1"/>
                </a:solidFill>
              </a:rPr>
              <a:t> se a v </a:t>
            </a:r>
            <a:r>
              <a:rPr lang="en-GB" dirty="0" err="1">
                <a:solidFill>
                  <a:schemeClr val="tx1"/>
                </a:solidFill>
              </a:rPr>
              <a:t>případě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zájmu</a:t>
            </a:r>
            <a:r>
              <a:rPr lang="en-GB" dirty="0">
                <a:solidFill>
                  <a:schemeClr val="tx1"/>
                </a:solidFill>
              </a:rPr>
              <a:t> s </a:t>
            </a:r>
            <a:r>
              <a:rPr lang="en-GB" dirty="0" err="1">
                <a:solidFill>
                  <a:schemeClr val="tx1"/>
                </a:solidFill>
              </a:rPr>
              <a:t>novými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lidmi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komunikovat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nadále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přes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sociální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sítě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 err="1">
                <a:solidFill>
                  <a:schemeClr val="tx1"/>
                </a:solidFill>
              </a:rPr>
              <a:t>Mimo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projekt</a:t>
            </a:r>
            <a:r>
              <a:rPr lang="en-GB" dirty="0">
                <a:solidFill>
                  <a:schemeClr val="tx1"/>
                </a:solidFill>
              </a:rPr>
              <a:t> = </a:t>
            </a:r>
            <a:r>
              <a:rPr lang="en-GB" dirty="0" err="1">
                <a:solidFill>
                  <a:schemeClr val="tx1"/>
                </a:solidFill>
              </a:rPr>
              <a:t>lze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využít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například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služby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jazykové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školy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kde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můžeme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platit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pravidelné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hodiny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komunikace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cizím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jazyce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ovšem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cena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této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služby</a:t>
            </a:r>
            <a:r>
              <a:rPr lang="en-GB" dirty="0">
                <a:solidFill>
                  <a:schemeClr val="tx1"/>
                </a:solidFill>
              </a:rPr>
              <a:t> se </a:t>
            </a:r>
            <a:r>
              <a:rPr lang="en-GB" dirty="0" err="1">
                <a:solidFill>
                  <a:schemeClr val="tx1"/>
                </a:solidFill>
              </a:rPr>
              <a:t>pohybuje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rozmezí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zhruba</a:t>
            </a:r>
            <a:r>
              <a:rPr lang="en-GB" dirty="0">
                <a:solidFill>
                  <a:schemeClr val="tx1"/>
                </a:solidFill>
              </a:rPr>
              <a:t> od 200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 - 1100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>
                <a:solidFill>
                  <a:schemeClr val="tx1"/>
                </a:solidFill>
              </a:rPr>
              <a:t>V </a:t>
            </a:r>
            <a:r>
              <a:rPr lang="en-GB" dirty="0" err="1">
                <a:solidFill>
                  <a:schemeClr val="tx1"/>
                </a:solidFill>
              </a:rPr>
              <a:t>případě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že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zájemce</a:t>
            </a:r>
            <a:r>
              <a:rPr lang="en-GB" dirty="0">
                <a:solidFill>
                  <a:schemeClr val="tx1"/>
                </a:solidFill>
              </a:rPr>
              <a:t> s </a:t>
            </a:r>
            <a:r>
              <a:rPr lang="en-GB" dirty="0" err="1">
                <a:solidFill>
                  <a:schemeClr val="tx1"/>
                </a:solidFill>
              </a:rPr>
              <a:t>námi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pojede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tento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zájezd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může</a:t>
            </a:r>
            <a:r>
              <a:rPr lang="en-GB" dirty="0">
                <a:solidFill>
                  <a:schemeClr val="tx1"/>
                </a:solidFill>
              </a:rPr>
              <a:t> se </a:t>
            </a:r>
            <a:r>
              <a:rPr lang="en-GB" dirty="0" err="1">
                <a:solidFill>
                  <a:schemeClr val="tx1"/>
                </a:solidFill>
              </a:rPr>
              <a:t>seznámit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najít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si</a:t>
            </a:r>
            <a:r>
              <a:rPr lang="en-GB" dirty="0">
                <a:solidFill>
                  <a:schemeClr val="tx1"/>
                </a:solidFill>
              </a:rPr>
              <a:t> p</a:t>
            </a:r>
            <a:r>
              <a:rPr lang="cs-CZ" dirty="0" err="1">
                <a:solidFill>
                  <a:schemeClr val="tx1"/>
                </a:solidFill>
              </a:rPr>
              <a:t>řátele</a:t>
            </a:r>
            <a:r>
              <a:rPr lang="en-GB" dirty="0">
                <a:solidFill>
                  <a:schemeClr val="tx1"/>
                </a:solidFill>
              </a:rPr>
              <a:t>, se </a:t>
            </a:r>
            <a:r>
              <a:rPr lang="en-GB" dirty="0" err="1">
                <a:solidFill>
                  <a:schemeClr val="tx1"/>
                </a:solidFill>
              </a:rPr>
              <a:t>kterým</a:t>
            </a:r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bude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pravidelně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komunikovat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cizím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jazyce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kdyby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takto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však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chtěl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komunikovat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bez </a:t>
            </a:r>
            <a:r>
              <a:rPr lang="en-GB" dirty="0" err="1">
                <a:solidFill>
                  <a:schemeClr val="tx1"/>
                </a:solidFill>
              </a:rPr>
              <a:t>toho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aniž</a:t>
            </a:r>
            <a:r>
              <a:rPr lang="en-GB" dirty="0">
                <a:solidFill>
                  <a:schemeClr val="tx1"/>
                </a:solidFill>
              </a:rPr>
              <a:t> by se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zájezdu</a:t>
            </a:r>
            <a:r>
              <a:rPr lang="en-GB" dirty="0">
                <a:solidFill>
                  <a:schemeClr val="tx1"/>
                </a:solidFill>
              </a:rPr>
              <a:t> s </a:t>
            </a:r>
            <a:r>
              <a:rPr lang="en-GB" dirty="0" err="1">
                <a:solidFill>
                  <a:schemeClr val="tx1"/>
                </a:solidFill>
              </a:rPr>
              <a:t>někým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seznámil</a:t>
            </a:r>
            <a:r>
              <a:rPr lang="en-GB" dirty="0">
                <a:solidFill>
                  <a:schemeClr val="tx1"/>
                </a:solidFill>
              </a:rPr>
              <a:t>, s </a:t>
            </a:r>
            <a:r>
              <a:rPr lang="en-GB" dirty="0" err="1">
                <a:solidFill>
                  <a:schemeClr val="tx1"/>
                </a:solidFill>
              </a:rPr>
              <a:t>největší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pravděpodobností</a:t>
            </a:r>
            <a:r>
              <a:rPr lang="en-GB" dirty="0">
                <a:solidFill>
                  <a:schemeClr val="tx1"/>
                </a:solidFill>
              </a:rPr>
              <a:t> by </a:t>
            </a:r>
            <a:r>
              <a:rPr lang="en-GB" dirty="0" err="1">
                <a:solidFill>
                  <a:schemeClr val="tx1"/>
                </a:solidFill>
              </a:rPr>
              <a:t>si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tuto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službu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musel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zaplatit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vyšlo</a:t>
            </a:r>
            <a:r>
              <a:rPr lang="en-GB" dirty="0">
                <a:solidFill>
                  <a:schemeClr val="tx1"/>
                </a:solidFill>
              </a:rPr>
              <a:t> by ho</a:t>
            </a:r>
            <a:r>
              <a:rPr lang="cs-CZ" dirty="0">
                <a:solidFill>
                  <a:schemeClr val="tx1"/>
                </a:solidFill>
              </a:rPr>
              <a:t> to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průměru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650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 za </a:t>
            </a:r>
            <a:r>
              <a:rPr lang="en-GB" dirty="0" err="1">
                <a:solidFill>
                  <a:schemeClr val="tx1"/>
                </a:solidFill>
              </a:rPr>
              <a:t>hodinu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 err="1">
                <a:solidFill>
                  <a:schemeClr val="tx1"/>
                </a:solidFill>
              </a:rPr>
              <a:t>Vezmeme</a:t>
            </a:r>
            <a:r>
              <a:rPr lang="en-GB" dirty="0">
                <a:solidFill>
                  <a:schemeClr val="tx1"/>
                </a:solidFill>
              </a:rPr>
              <a:t>-li </a:t>
            </a:r>
            <a:r>
              <a:rPr lang="en-GB" dirty="0" err="1">
                <a:solidFill>
                  <a:schemeClr val="tx1"/>
                </a:solidFill>
              </a:rPr>
              <a:t>si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příklad</a:t>
            </a:r>
            <a:r>
              <a:rPr lang="en-GB" dirty="0">
                <a:solidFill>
                  <a:schemeClr val="tx1"/>
                </a:solidFill>
              </a:rPr>
              <a:t>:</a:t>
            </a:r>
          </a:p>
          <a:p>
            <a:r>
              <a:rPr lang="en-GB" dirty="0">
                <a:solidFill>
                  <a:schemeClr val="tx1"/>
                </a:solidFill>
              </a:rPr>
              <a:t>- </a:t>
            </a:r>
            <a:r>
              <a:rPr lang="en-GB" dirty="0" err="1">
                <a:solidFill>
                  <a:schemeClr val="tx1"/>
                </a:solidFill>
              </a:rPr>
              <a:t>komunikace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cizím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jazyce</a:t>
            </a:r>
            <a:r>
              <a:rPr lang="en-GB" dirty="0">
                <a:solidFill>
                  <a:schemeClr val="tx1"/>
                </a:solidFill>
              </a:rPr>
              <a:t> s </a:t>
            </a:r>
            <a:r>
              <a:rPr lang="en-GB" dirty="0" err="1">
                <a:solidFill>
                  <a:schemeClr val="tx1"/>
                </a:solidFill>
              </a:rPr>
              <a:t>využitím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našeho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zájezdu</a:t>
            </a:r>
            <a:r>
              <a:rPr lang="en-GB" dirty="0">
                <a:solidFill>
                  <a:schemeClr val="tx1"/>
                </a:solidFill>
              </a:rPr>
              <a:t> = 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měsíc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- </a:t>
            </a:r>
            <a:r>
              <a:rPr lang="en-GB" dirty="0" err="1">
                <a:solidFill>
                  <a:schemeClr val="tx1"/>
                </a:solidFill>
              </a:rPr>
              <a:t>komunikace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cizím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jazyce</a:t>
            </a:r>
            <a:r>
              <a:rPr lang="en-GB" dirty="0">
                <a:solidFill>
                  <a:schemeClr val="tx1"/>
                </a:solidFill>
              </a:rPr>
              <a:t> bez </a:t>
            </a:r>
            <a:r>
              <a:rPr lang="en-GB" dirty="0" err="1">
                <a:solidFill>
                  <a:schemeClr val="tx1"/>
                </a:solidFill>
              </a:rPr>
              <a:t>využití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našeho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zájezdu</a:t>
            </a:r>
            <a:r>
              <a:rPr lang="en-GB" dirty="0">
                <a:solidFill>
                  <a:schemeClr val="tx1"/>
                </a:solidFill>
              </a:rPr>
              <a:t> = 2600 </a:t>
            </a:r>
            <a:r>
              <a:rPr lang="en-GB" dirty="0" err="1">
                <a:solidFill>
                  <a:schemeClr val="tx1"/>
                </a:solidFill>
              </a:rPr>
              <a:t>Kč</a:t>
            </a:r>
            <a:r>
              <a:rPr lang="en-GB" dirty="0">
                <a:solidFill>
                  <a:schemeClr val="tx1"/>
                </a:solidFill>
              </a:rPr>
              <a:t>/ </a:t>
            </a:r>
            <a:r>
              <a:rPr lang="en-GB" dirty="0" err="1">
                <a:solidFill>
                  <a:schemeClr val="tx1"/>
                </a:solidFill>
              </a:rPr>
              <a:t>měsíc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4214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Obsah dnešního semináře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667244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cs-CZ" sz="3600" dirty="0"/>
              <a:t>Kontrola a zpětná vazba práce z minulého/minulých semináře/ů</a:t>
            </a: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600" dirty="0"/>
              <a:t>Bod 2.6 Stanovení nákladů projektu</a:t>
            </a: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600" dirty="0"/>
              <a:t>Bod 4. Hlavní rizika projektu</a:t>
            </a:r>
            <a:endParaRPr lang="cs-CZ" dirty="0"/>
          </a:p>
          <a:p>
            <a:pPr marL="0" lvl="0" indent="0">
              <a:lnSpc>
                <a:spcPct val="80000"/>
              </a:lnSpc>
              <a:buNone/>
            </a:pPr>
            <a:endParaRPr lang="cs-CZ" dirty="0"/>
          </a:p>
          <a:p>
            <a:pPr marL="0" lvl="0" indent="0">
              <a:lnSpc>
                <a:spcPct val="80000"/>
              </a:lnSpc>
              <a:buNone/>
            </a:pPr>
            <a:endParaRPr lang="cs-CZ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4000" b="1" dirty="0">
                <a:highlight>
                  <a:srgbClr val="F39FAD"/>
                </a:highlight>
              </a:rPr>
              <a:t>Váš dnešní úkol – 2.7 stanovit návratnost investic projektu</a:t>
            </a:r>
            <a:endParaRPr lang="en-GB" sz="40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marL="0" lvl="0" indent="0">
              <a:lnSpc>
                <a:spcPct val="80000"/>
              </a:lnSpc>
              <a:buNone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667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2.6.4. Rozpočet na rizika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8C2849-34EE-422D-8482-E0D27DEF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369076"/>
            <a:ext cx="10515600" cy="4807887"/>
          </a:xfrm>
        </p:spPr>
        <p:txBody>
          <a:bodyPr>
            <a:normAutofit/>
          </a:bodyPr>
          <a:lstStyle/>
          <a:p>
            <a:r>
              <a:rPr lang="cs-CZ" sz="4000" dirty="0"/>
              <a:t> obsahuje hlavní hrozby a případná opatření pro vznik dané hrozby vyčíslená v Kč (informace z analýzy rizik)</a:t>
            </a:r>
          </a:p>
          <a:p>
            <a:r>
              <a:rPr lang="cs-CZ" sz="4000" dirty="0"/>
              <a:t> konkrétní opatření (jejich nákladová náročnost) pro případ eliminace rizika, když nastane</a:t>
            </a:r>
          </a:p>
          <a:p>
            <a:r>
              <a:rPr lang="cs-CZ" sz="4000" dirty="0"/>
              <a:t>Tento rozpočet si budete tvořit při tvorbě bodu 4.1 Analýza rizik viz PP Seminář 8. 10-11-2022</a:t>
            </a:r>
          </a:p>
        </p:txBody>
      </p:sp>
    </p:spTree>
    <p:extLst>
      <p:ext uri="{BB962C8B-B14F-4D97-AF65-F5344CB8AC3E}">
        <p14:creationId xmlns:p14="http://schemas.microsoft.com/office/powerpoint/2010/main" val="63031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Co je návratnost investic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>
                <a:solidFill>
                  <a:schemeClr val="tx1"/>
                </a:solidFill>
              </a:rPr>
              <a:t>Srovnání celkových přínosů projektu s jeho náklady.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>
                <a:solidFill>
                  <a:schemeClr val="tx1"/>
                </a:solidFill>
              </a:rPr>
              <a:t>Posouzení investice nám ukáže, jak dobře bude projekt financovaný. 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r>
              <a:rPr lang="cs-CZ" sz="3600" dirty="0">
                <a:solidFill>
                  <a:schemeClr val="tx1"/>
                </a:solidFill>
              </a:rPr>
              <a:t>Každý projekt je unikátní a proto nelze obecně stanovit, která metoda je vhodnější.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r>
              <a:rPr lang="en-GB" sz="3600" dirty="0">
                <a:solidFill>
                  <a:schemeClr val="tx1"/>
                </a:solidFill>
              </a:rPr>
              <a:t>V</a:t>
            </a:r>
            <a:r>
              <a:rPr lang="cs-CZ" sz="3600" dirty="0" err="1">
                <a:solidFill>
                  <a:schemeClr val="tx1"/>
                </a:solidFill>
              </a:rPr>
              <a:t>ýběr</a:t>
            </a:r>
            <a:r>
              <a:rPr lang="cs-CZ" sz="3600" dirty="0">
                <a:solidFill>
                  <a:schemeClr val="tx1"/>
                </a:solidFill>
              </a:rPr>
              <a:t> metody          dle typu a zaměření projektu na výstupy (benefity). </a:t>
            </a:r>
            <a:endParaRPr lang="en-GB" sz="4000" dirty="0">
              <a:solidFill>
                <a:schemeClr val="tx1"/>
              </a:solidFill>
            </a:endParaRPr>
          </a:p>
          <a:p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DDDB90A-0E7C-4A61-AC67-D9880FD5CFFD}"/>
              </a:ext>
            </a:extLst>
          </p:cNvPr>
          <p:cNvCxnSpPr/>
          <p:nvPr/>
        </p:nvCxnSpPr>
        <p:spPr>
          <a:xfrm>
            <a:off x="2918692" y="5929745"/>
            <a:ext cx="692728" cy="0"/>
          </a:xfrm>
          <a:prstGeom prst="straightConnector1">
            <a:avLst/>
          </a:prstGeom>
          <a:ln w="41275">
            <a:solidFill>
              <a:srgbClr val="CF314B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21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výnosnosti investic </a:t>
            </a:r>
            <a:r>
              <a:rPr lang="en-GB" b="1" dirty="0">
                <a:solidFill>
                  <a:srgbClr val="006666"/>
                </a:solidFill>
              </a:rPr>
              <a:t>ROI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ROI (Return on </a:t>
            </a:r>
            <a:r>
              <a:rPr lang="cs-CZ" sz="3600" dirty="0" err="1">
                <a:solidFill>
                  <a:schemeClr val="tx1"/>
                </a:solidFill>
              </a:rPr>
              <a:t>Investment</a:t>
            </a:r>
            <a:r>
              <a:rPr lang="cs-CZ" sz="3600" dirty="0">
                <a:solidFill>
                  <a:schemeClr val="tx1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Cílovým efektem je zde zisk.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Nezohledňuje časovou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hodnotu peněz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Neznáme přesně výnos v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budoucnosti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E35A068-0EF5-43C0-B75A-85C7A7D85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103" y="2059742"/>
            <a:ext cx="5844280" cy="411935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363575-BD90-4D8A-AA69-D54AD554C1BF}"/>
              </a:ext>
            </a:extLst>
          </p:cNvPr>
          <p:cNvSpPr txBox="1"/>
          <p:nvPr/>
        </p:nvSpPr>
        <p:spPr>
          <a:xfrm>
            <a:off x="415636" y="6456218"/>
            <a:ext cx="6345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https://www.evolutionmarketing.cz/marketingovy-slovnik/roi/</a:t>
            </a:r>
          </a:p>
        </p:txBody>
      </p:sp>
    </p:spTree>
    <p:extLst>
      <p:ext uri="{BB962C8B-B14F-4D97-AF65-F5344CB8AC3E}">
        <p14:creationId xmlns:p14="http://schemas.microsoft.com/office/powerpoint/2010/main" val="214385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rgbClr val="006666"/>
                </a:solidFill>
              </a:rPr>
              <a:t>Metoda výnosnosti investic </a:t>
            </a:r>
            <a:r>
              <a:rPr lang="en-GB" b="1" dirty="0">
                <a:solidFill>
                  <a:srgbClr val="006666"/>
                </a:solidFill>
              </a:rPr>
              <a:t>ROI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ROI (Return on </a:t>
            </a:r>
            <a:r>
              <a:rPr lang="cs-CZ" sz="3600" dirty="0" err="1">
                <a:solidFill>
                  <a:schemeClr val="tx1"/>
                </a:solidFill>
              </a:rPr>
              <a:t>Investment</a:t>
            </a:r>
            <a:r>
              <a:rPr lang="cs-CZ" sz="3600" dirty="0">
                <a:solidFill>
                  <a:schemeClr val="tx1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cs-CZ" sz="3600" dirty="0">
                <a:solidFill>
                  <a:schemeClr val="tx1"/>
                </a:solidFill>
              </a:rPr>
              <a:t>výsledek v %, </a:t>
            </a:r>
            <a:endParaRPr lang="en-GB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ROI </a:t>
            </a:r>
            <a:r>
              <a:rPr lang="en-GB" sz="3600" dirty="0">
                <a:solidFill>
                  <a:schemeClr val="tx1"/>
                </a:solidFill>
              </a:rPr>
              <a:t>&lt; 0 </a:t>
            </a:r>
            <a:r>
              <a:rPr lang="en-GB" sz="3600" dirty="0" err="1">
                <a:solidFill>
                  <a:schemeClr val="tx1"/>
                </a:solidFill>
              </a:rPr>
              <a:t>projekt</a:t>
            </a:r>
            <a:r>
              <a:rPr lang="cs-CZ" sz="3600" dirty="0">
                <a:solidFill>
                  <a:schemeClr val="tx1"/>
                </a:solidFill>
              </a:rPr>
              <a:t> je ztrátový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ROI </a:t>
            </a:r>
            <a:r>
              <a:rPr lang="en-GB" sz="3600" dirty="0">
                <a:solidFill>
                  <a:schemeClr val="tx1"/>
                </a:solidFill>
              </a:rPr>
              <a:t>≥ 0 </a:t>
            </a:r>
            <a:r>
              <a:rPr lang="cs-CZ" sz="3600" dirty="0">
                <a:solidFill>
                  <a:schemeClr val="tx1"/>
                </a:solidFill>
              </a:rPr>
              <a:t>projekt přijatelný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E35A068-0EF5-43C0-B75A-85C7A7D85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103" y="2059742"/>
            <a:ext cx="5844280" cy="411935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363575-BD90-4D8A-AA69-D54AD554C1BF}"/>
              </a:ext>
            </a:extLst>
          </p:cNvPr>
          <p:cNvSpPr txBox="1"/>
          <p:nvPr/>
        </p:nvSpPr>
        <p:spPr>
          <a:xfrm>
            <a:off x="415636" y="6456218"/>
            <a:ext cx="6345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https://www.evolutionmarketing.cz/marketingovy-slovnik/roi/</a:t>
            </a:r>
          </a:p>
        </p:txBody>
      </p:sp>
    </p:spTree>
    <p:extLst>
      <p:ext uri="{BB962C8B-B14F-4D97-AF65-F5344CB8AC3E}">
        <p14:creationId xmlns:p14="http://schemas.microsoft.com/office/powerpoint/2010/main" val="3483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solidFill>
                  <a:srgbClr val="006666"/>
                </a:solidFill>
              </a:rPr>
              <a:t>ROI</a:t>
            </a:r>
            <a:r>
              <a:rPr lang="cs-CZ" b="1" dirty="0">
                <a:solidFill>
                  <a:srgbClr val="006666"/>
                </a:solidFill>
              </a:rPr>
              <a:t> - Příklad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387242"/>
            <a:ext cx="11719002" cy="5068976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U projektu je zisk tvořen z prodeje lístků.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Očekávaný minimální počet prodaných lístků činí 7 000, jedna vstupenka 1 000 Kč, zisk činí 7 000 000 Kč. </a:t>
            </a:r>
            <a:endParaRPr lang="en-GB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Investi</a:t>
            </a:r>
            <a:r>
              <a:rPr lang="cs-CZ" sz="3600" dirty="0" err="1">
                <a:solidFill>
                  <a:schemeClr val="tx1"/>
                </a:solidFill>
              </a:rPr>
              <a:t>ce</a:t>
            </a:r>
            <a:r>
              <a:rPr lang="cs-CZ" sz="3600" dirty="0">
                <a:solidFill>
                  <a:schemeClr val="tx1"/>
                </a:solidFill>
              </a:rPr>
              <a:t> činí 5 000 000 Kč.</a:t>
            </a:r>
            <a:endParaRPr lang="en-GB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	I = velikost investičních výdajů, 5 000 000Kč.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   ROI = (7 000 000-5 000 000)/ 5 000 000 = 0,4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	ROI = 0,4*100 = 40%           ROI </a:t>
            </a:r>
            <a:r>
              <a:rPr lang="en-GB" sz="3600" dirty="0">
                <a:solidFill>
                  <a:schemeClr val="tx1"/>
                </a:solidFill>
              </a:rPr>
              <a:t>&gt; 0</a:t>
            </a:r>
            <a:r>
              <a:rPr lang="cs-CZ" sz="3600" dirty="0">
                <a:solidFill>
                  <a:schemeClr val="tx1"/>
                </a:solidFill>
              </a:rPr>
              <a:t> Projekt je přijatelný.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363575-BD90-4D8A-AA69-D54AD554C1BF}"/>
              </a:ext>
            </a:extLst>
          </p:cNvPr>
          <p:cNvSpPr txBox="1"/>
          <p:nvPr/>
        </p:nvSpPr>
        <p:spPr>
          <a:xfrm>
            <a:off x="748145" y="6456218"/>
            <a:ext cx="6345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https://www.evolutionmarketing.cz/marketingovy-slovnik/roi/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A91C609-D505-4003-B5B5-1D0BCA2ECCB0}"/>
              </a:ext>
            </a:extLst>
          </p:cNvPr>
          <p:cNvCxnSpPr/>
          <p:nvPr/>
        </p:nvCxnSpPr>
        <p:spPr>
          <a:xfrm>
            <a:off x="5264728" y="5883564"/>
            <a:ext cx="692728" cy="0"/>
          </a:xfrm>
          <a:prstGeom prst="straightConnector1">
            <a:avLst/>
          </a:prstGeom>
          <a:ln w="41275">
            <a:solidFill>
              <a:srgbClr val="CF314B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14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Metoda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doby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splacení</a:t>
            </a:r>
            <a:r>
              <a:rPr lang="en-GB" b="1" dirty="0">
                <a:solidFill>
                  <a:srgbClr val="006666"/>
                </a:solidFill>
              </a:rPr>
              <a:t> – Payback </a:t>
            </a:r>
            <a:r>
              <a:rPr lang="cs-CZ" b="1" dirty="0">
                <a:solidFill>
                  <a:srgbClr val="006666"/>
                </a:solidFill>
              </a:rPr>
              <a:t>(PB) </a:t>
            </a:r>
            <a:r>
              <a:rPr lang="en-GB" b="1" dirty="0">
                <a:solidFill>
                  <a:srgbClr val="006666"/>
                </a:solidFill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	Prostá doba návratnosti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V případě, že roční hotovostní tok </a:t>
            </a:r>
            <a:r>
              <a:rPr lang="en-GB" sz="3600" dirty="0">
                <a:solidFill>
                  <a:schemeClr val="tx1"/>
                </a:solidFill>
              </a:rPr>
              <a:t>(</a:t>
            </a:r>
            <a:r>
              <a:rPr lang="cs-CZ" sz="3600" dirty="0">
                <a:solidFill>
                  <a:schemeClr val="tx1"/>
                </a:solidFill>
              </a:rPr>
              <a:t>CF</a:t>
            </a:r>
            <a:r>
              <a:rPr lang="en-GB" sz="3600" dirty="0">
                <a:solidFill>
                  <a:schemeClr val="tx1"/>
                </a:solidFill>
              </a:rPr>
              <a:t>)</a:t>
            </a:r>
            <a:r>
              <a:rPr lang="cs-CZ" sz="3600" dirty="0">
                <a:solidFill>
                  <a:schemeClr val="tx1"/>
                </a:solidFill>
              </a:rPr>
              <a:t> je stále stejný, je možné výpočet prosté doby návratnosti PB  použít vztah:</a:t>
            </a: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I = velikost investičních výdajů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CF =	roční hotovostní tok 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PB = počet let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DE89579-B9D9-4C1E-B35D-3A1392B7D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03516"/>
              </p:ext>
            </p:extLst>
          </p:nvPr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5" imgW="672840" imgH="444240" progId="Equation.3">
                  <p:embed/>
                </p:oleObj>
              </mc:Choice>
              <mc:Fallback>
                <p:oleObj name="Rovnice" r:id="rId5" imgW="672840" imgH="44424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AD57C2F8-77D0-4A6C-8C15-8E01A1B2B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48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006666"/>
                </a:solidFill>
              </a:rPr>
              <a:t>Metoda doby splacení (PB </a:t>
            </a:r>
            <a:r>
              <a:rPr lang="en-GB" b="1" dirty="0">
                <a:solidFill>
                  <a:srgbClr val="006666"/>
                </a:solidFill>
              </a:rPr>
              <a:t>Method</a:t>
            </a:r>
            <a:r>
              <a:rPr lang="cs-CZ" b="1" dirty="0">
                <a:solidFill>
                  <a:srgbClr val="006666"/>
                </a:solidFill>
              </a:rPr>
              <a:t>) - Příklad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782618"/>
            <a:ext cx="11719002" cy="4673600"/>
          </a:xfrm>
          <a:ln>
            <a:solidFill>
              <a:srgbClr val="25696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Investice do výrobní haly je 1 236 100 Kč.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Výrobní hala přinese hotovostní tok (CF) 309 025 Kč každý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tx1"/>
                </a:solidFill>
              </a:rPr>
              <a:t> Za jak dlouho se nám investice vrátí?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  1 236 100 / 309 025 = 4 roky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PB = 4 roky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DE89579-B9D9-4C1E-B35D-3A1392B7D2C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Rovnice" r:id="rId5" imgW="672840" imgH="444240" progId="Equation.3">
                  <p:embed/>
                </p:oleObj>
              </mc:Choice>
              <mc:Fallback>
                <p:oleObj name="Rovnice" r:id="rId5" imgW="672840" imgH="44424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DE89579-B9D9-4C1E-B35D-3A1392B7D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17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1157</Words>
  <Application>Microsoft Office PowerPoint</Application>
  <PresentationFormat>Širokoúhlá obrazovka</PresentationFormat>
  <Paragraphs>161</Paragraphs>
  <Slides>17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Rovnice</vt:lpstr>
      <vt:lpstr>Návratnost investic   Bod 2.7 šablony projektu</vt:lpstr>
      <vt:lpstr>Obsah dnešního semináře</vt:lpstr>
      <vt:lpstr>2.6.4. Rozpočet na rizika</vt:lpstr>
      <vt:lpstr>Co je návratnost investic</vt:lpstr>
      <vt:lpstr>Metoda výnosnosti investic ROI</vt:lpstr>
      <vt:lpstr>Metoda výnosnosti investic ROI</vt:lpstr>
      <vt:lpstr>ROI - Příklad</vt:lpstr>
      <vt:lpstr>Metoda doby splacení – Payback (PB) Method</vt:lpstr>
      <vt:lpstr>Metoda doby splacení (PB Method) - Příklad</vt:lpstr>
      <vt:lpstr>Metoda doby splacení (PB Method) – hotovostní toky nejsou stejné každý rok</vt:lpstr>
      <vt:lpstr>Metoda doby splacení (PB Method) – hotovostní toky nejsou stejné každý rok</vt:lpstr>
      <vt:lpstr>Metoda doby splacení (PB Method) – rozhodování mezi variantami projektů</vt:lpstr>
      <vt:lpstr>Metoda nákladů a užitku – Cost-Benefit Analysis</vt:lpstr>
      <vt:lpstr>Metoda nákladů a užitku – Cost-Benefit Analysis</vt:lpstr>
      <vt:lpstr>Metoda nákladů a užitku – Cost-Benefit Analysis</vt:lpstr>
      <vt:lpstr>Metoda nákladů a užitku – Cost-Benefit Analysis - Příklad</vt:lpstr>
      <vt:lpstr>Metoda nákladů a užitku – Cost-Benefit Analysis -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441</cp:revision>
  <dcterms:created xsi:type="dcterms:W3CDTF">2022-09-20T14:18:12Z</dcterms:created>
  <dcterms:modified xsi:type="dcterms:W3CDTF">2022-11-24T10:21:00Z</dcterms:modified>
</cp:coreProperties>
</file>