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81" r:id="rId3"/>
    <p:sldId id="318" r:id="rId4"/>
    <p:sldId id="296" r:id="rId5"/>
    <p:sldId id="322" r:id="rId6"/>
    <p:sldId id="327" r:id="rId7"/>
    <p:sldId id="329" r:id="rId8"/>
    <p:sldId id="324" r:id="rId9"/>
    <p:sldId id="330" r:id="rId10"/>
    <p:sldId id="331" r:id="rId11"/>
    <p:sldId id="332" r:id="rId12"/>
    <p:sldId id="333" r:id="rId13"/>
    <p:sldId id="326" r:id="rId14"/>
    <p:sldId id="334" r:id="rId15"/>
    <p:sldId id="335" r:id="rId16"/>
    <p:sldId id="336" r:id="rId17"/>
    <p:sldId id="33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14B"/>
    <a:srgbClr val="006666"/>
    <a:srgbClr val="256963"/>
    <a:srgbClr val="F39F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Světlý styl 1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Světlý styl 3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BCC278-C2CD-4288-9E30-79A5A585C1EA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22A00-20D3-49BC-A2A9-632975CFB8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391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6169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1444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1021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9948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3391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84296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536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718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091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501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2779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3690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2588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7923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22A00-20D3-49BC-A2A9-632975CFB8D2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005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47684-9EC2-4376-998A-6109F41EF18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C94D73-AB6D-4B37-8C26-BC045ED9B3D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341191-9051-4D9E-B978-791995EAB4A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30EE44-B7F3-4579-9B8C-689AEB540A1F}" type="datetime1">
              <a:rPr lang="en-GB"/>
              <a:pPr lvl="0"/>
              <a:t>24/11/2022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62B1D-0691-4209-8D2A-BFEDFB9E9F0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0F5A4-6C3C-49D8-9953-013E3DF02AE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9683643-8134-4867-A5E7-DC1D33FF956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86704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56985-46F5-4C85-B2E1-322E92BEBA0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4D0257-106C-4FD8-A159-4B004C87B108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36FDD9-8ACB-40AD-912B-A01F6A75C32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F75690-D42D-44B7-8CC6-F63910ADF647}" type="datetime1">
              <a:rPr lang="en-GB"/>
              <a:pPr lvl="0"/>
              <a:t>24/11/2022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333507-7EAC-443E-B701-A409A770086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2AAC2E-1F62-4599-89D5-E378262C345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25A1BC5-3CED-49DF-890F-17FEC0A579F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524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D91257-9F83-404E-A84C-36F9D72D9F3E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05B836-C288-48D6-B8BF-6E294ACD237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524EC1-BCE0-48EC-A1C3-2756FD468D2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7FE6B0E-9632-45AD-B68C-F513DD103CAF}" type="datetime1">
              <a:rPr lang="en-GB"/>
              <a:pPr lvl="0"/>
              <a:t>24/11/2022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6483F-24C4-48C0-8F98-C58EFB01858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C863B9-CF06-477B-B444-9FB011F7B5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9DE0EE-7EFC-45C3-AB3D-BAE2C8EEC21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386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C519E-6D58-4B3E-A4B1-6F77E4A0634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2D8DE-77AC-4595-8126-A62AC15C74D6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60A06F-CCFA-4881-92B4-943960ED439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C02525-251F-46F6-8F07-7598EB0A52AB}" type="datetime1">
              <a:rPr lang="en-GB"/>
              <a:pPr lvl="0"/>
              <a:t>24/11/2022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9107F-1B75-40E8-8CF8-B840E0C131A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5EB35-68C3-4CC5-8E39-010E237309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476513-2564-4DA5-8BFF-34651336BF5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20063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290FD-4A61-4C60-97AF-CE5B4FCF616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4AB4EA-6EF0-4ACE-8218-0677095E76A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96D93-2355-4F60-A46E-50F0C20DCBE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07BED8B-9B05-46ED-BF5C-B5F226E4645A}" type="datetime1">
              <a:rPr lang="en-GB"/>
              <a:pPr lvl="0"/>
              <a:t>24/11/2022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8DBD4-56C3-4E66-BC19-6FD22A01390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33FF0C-1BC8-4D0E-9970-F44AF96F8A1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C864D14-9EE0-49F4-8C06-5A91B67C017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1621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3AF55-6753-4ECC-8823-07C053F9859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15C7F-CE10-40F7-AE3C-26BE977B9A4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38FE46-5B68-4E27-8809-498285ECF42E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74C3D0-06D6-4681-BB31-70C3565C9EE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99C8C9-ED65-4B80-869E-B13833EC421A}" type="datetime1">
              <a:rPr lang="en-GB"/>
              <a:pPr lvl="0"/>
              <a:t>24/11/2022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9A57E4-EFC3-40AC-83E5-7908B2CF8AD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E3B212-57E5-46B8-9E6D-81BFF44F83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00442E-9A69-495F-A3EE-A1AD1A16247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84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2B770-F757-41A2-A686-5E02A7D5818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CBFC42-5490-4247-8D1E-F04316CC6A9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B39B06-6179-4659-A8DD-4314C069C312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07C2B1-05BC-43F6-AB09-53FA4A19444A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AAD654-5F4D-4F6C-84ED-9EAA894094DA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69CEC2-8557-4B4A-8CC5-20196F06B5B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B127E83-521A-455A-B99B-F4DC49969221}" type="datetime1">
              <a:rPr lang="en-GB"/>
              <a:pPr lvl="0"/>
              <a:t>24/11/2022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220B6C-0666-40F7-8250-A3D82602D80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445C75-E386-4D7E-96A9-5C0B8E93FD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33FFD55-1343-4C97-ADDF-21A4B20EA98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50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B6254-9E48-4054-B9B3-CB8F0F4AF9C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C65EDB-0CC1-4376-B0A6-6572021A46F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6CE946C-B14B-4569-AA57-1DF7AB86FE9E}" type="datetime1">
              <a:rPr lang="en-GB"/>
              <a:pPr lvl="0"/>
              <a:t>24/11/2022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0B89CB-CCE1-41AC-9C3F-B721589F514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2AF7C3-0243-4F49-8A53-CB1A909257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BDCAFD0-5B4E-4726-949D-D751A9AD755B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755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E47F75-C5C2-4682-95CB-836BDDC4E2D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AF5E14-64D6-431E-919F-60B29EED154A}" type="datetime1">
              <a:rPr lang="en-GB"/>
              <a:pPr lvl="0"/>
              <a:t>24/11/2022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2D294D-4BA8-4483-B409-11BF95B7897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C947E7-41EA-4505-8C6A-2290C06C54B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4BF7BA0-A8D0-4326-BFE8-52BE5CCE99E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849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C2B68-C63C-4931-AC52-A4D84BDA06A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2AE7F-BFA3-4BD4-9F16-7A88AC7C21A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85A985-0CC9-456E-8ED5-8F641AD30612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E5688F-EAA2-4382-87A2-1B7512C0350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5AF4869-D8B6-494E-87A0-F805844B7991}" type="datetime1">
              <a:rPr lang="en-GB"/>
              <a:pPr lvl="0"/>
              <a:t>24/11/2022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A94DD4-1292-40D1-A181-FD62402C75F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232A93-03AF-4DF7-9A1B-C80B37C69B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5CE13D-3D91-4D0E-B88F-F0E17D7DA46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928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7C3D6-4532-45D5-A1C0-C40A4B61394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7A7DB6-E3AA-4FF3-8DB1-94755ED0667B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en-GB" sz="3200"/>
            </a:lvl1pPr>
          </a:lstStyle>
          <a:p>
            <a:pPr lvl="0"/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12B63D-F173-4742-9CA1-DB18037C2682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10D88-CB8F-4E86-8366-DCA0E43C0F7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9CFA9F2-3C60-4928-8025-C91D8E61EAE5}" type="datetime1">
              <a:rPr lang="en-GB"/>
              <a:pPr lvl="0"/>
              <a:t>24/11/2022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DA0071-3E16-4BAF-ACB5-405F9A34B1B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E440CF-0BA3-4A54-8934-0CE35E492B5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24DC25-F1CF-4E87-8408-4E98835B0E40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853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CD173B-A758-4BBA-8A5B-86FDD06BD5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8C7951-722A-4850-BD59-8CB3E4419AA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1B7BBB-107A-4D08-B516-221296CD8274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A1830B2C-21ED-4DE6-810D-0EE8CC4C0261}" type="datetime1">
              <a:rPr lang="en-GB"/>
              <a:pPr lvl="0"/>
              <a:t>24/11/2022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38A9E-EB75-4FE6-B921-43B788B04F15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AF6B38-ADDF-4B79-B3B4-D85121000423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A924FB8D-7DF7-4C74-881C-69F7AD3D8442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5B912-5468-4404-A600-DE02E24ADD5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65820" y="467971"/>
            <a:ext cx="7057750" cy="5524457"/>
          </a:xfrm>
          <a:solidFill>
            <a:srgbClr val="307871"/>
          </a:solidFill>
        </p:spPr>
        <p:txBody>
          <a:bodyPr anchor="ctr"/>
          <a:lstStyle/>
          <a:p>
            <a:pPr lvl="0"/>
            <a:r>
              <a:rPr lang="en-GB" dirty="0">
                <a:solidFill>
                  <a:srgbClr val="FFFFFF"/>
                </a:solidFill>
              </a:rPr>
              <a:t>N</a:t>
            </a:r>
            <a:r>
              <a:rPr lang="cs-CZ" dirty="0" err="1">
                <a:solidFill>
                  <a:srgbClr val="FFFFFF"/>
                </a:solidFill>
              </a:rPr>
              <a:t>ávratnost</a:t>
            </a:r>
            <a:r>
              <a:rPr lang="cs-CZ" dirty="0">
                <a:solidFill>
                  <a:srgbClr val="FFFFFF"/>
                </a:solidFill>
              </a:rPr>
              <a:t> investic</a:t>
            </a:r>
            <a:br>
              <a:rPr lang="cs-CZ" dirty="0">
                <a:solidFill>
                  <a:srgbClr val="FFFFFF"/>
                </a:solidFill>
              </a:rPr>
            </a:br>
            <a:br>
              <a:rPr lang="en-GB" dirty="0">
                <a:solidFill>
                  <a:srgbClr val="FFFFFF"/>
                </a:solidFill>
              </a:rPr>
            </a:br>
            <a:r>
              <a:rPr lang="en-GB" sz="2800" dirty="0">
                <a:solidFill>
                  <a:srgbClr val="FFFFFF"/>
                </a:solidFill>
              </a:rPr>
              <a:t> </a:t>
            </a:r>
            <a:r>
              <a:rPr lang="cs-CZ" sz="2800" dirty="0">
                <a:solidFill>
                  <a:srgbClr val="FFFFFF"/>
                </a:solidFill>
              </a:rPr>
              <a:t>Bod 2.7</a:t>
            </a:r>
            <a:r>
              <a:rPr lang="en-GB" sz="2800" dirty="0">
                <a:solidFill>
                  <a:srgbClr val="FFFFFF"/>
                </a:solidFill>
              </a:rPr>
              <a:t> </a:t>
            </a:r>
            <a:r>
              <a:rPr lang="cs-CZ" sz="2800" dirty="0">
                <a:solidFill>
                  <a:srgbClr val="FFFFFF"/>
                </a:solidFill>
              </a:rPr>
              <a:t>šablony projektu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2D8386-2496-4E20-85B4-26CBB53CB27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7989899" y="4625858"/>
            <a:ext cx="3929844" cy="1655758"/>
          </a:xfrm>
          <a:solidFill>
            <a:srgbClr val="307871"/>
          </a:solidFill>
        </p:spPr>
        <p:txBody>
          <a:bodyPr anchor="ctr"/>
          <a:lstStyle/>
          <a:p>
            <a:pPr lvl="0"/>
            <a:r>
              <a:rPr lang="cs-CZ">
                <a:solidFill>
                  <a:srgbClr val="FFFFFF"/>
                </a:solidFill>
              </a:rPr>
              <a:t>Seminář 10 </a:t>
            </a:r>
            <a:r>
              <a:rPr lang="cs-CZ" dirty="0">
                <a:solidFill>
                  <a:srgbClr val="FFFFFF"/>
                </a:solidFill>
              </a:rPr>
              <a:t>/ 24-</a:t>
            </a:r>
            <a:r>
              <a:rPr lang="en-GB" dirty="0">
                <a:solidFill>
                  <a:srgbClr val="FFFFFF"/>
                </a:solidFill>
              </a:rPr>
              <a:t>1</a:t>
            </a:r>
            <a:r>
              <a:rPr lang="cs-CZ" dirty="0">
                <a:solidFill>
                  <a:srgbClr val="FFFFFF"/>
                </a:solidFill>
              </a:rPr>
              <a:t>1-2022</a:t>
            </a:r>
          </a:p>
          <a:p>
            <a:pPr lvl="0"/>
            <a:r>
              <a:rPr lang="cs-CZ" dirty="0">
                <a:solidFill>
                  <a:srgbClr val="FFFFFF"/>
                </a:solidFill>
              </a:rPr>
              <a:t>Lucie </a:t>
            </a:r>
            <a:r>
              <a:rPr lang="cs-CZ" dirty="0" err="1">
                <a:solidFill>
                  <a:srgbClr val="FFFFFF"/>
                </a:solidFill>
              </a:rPr>
              <a:t>Reczková</a:t>
            </a:r>
            <a:endParaRPr lang="cs-CZ" dirty="0">
              <a:solidFill>
                <a:srgbClr val="FFFFFF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337279D0-A8D7-40E6-AE01-389E51B9A2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8124" y="467971"/>
            <a:ext cx="2266002" cy="1920121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rgbClr val="006666"/>
                </a:solidFill>
              </a:rPr>
              <a:t>Metoda doby splacení (PB </a:t>
            </a:r>
            <a:r>
              <a:rPr lang="en-GB" b="1" dirty="0">
                <a:solidFill>
                  <a:srgbClr val="006666"/>
                </a:solidFill>
              </a:rPr>
              <a:t>Method</a:t>
            </a:r>
            <a:r>
              <a:rPr lang="cs-CZ" b="1" dirty="0">
                <a:solidFill>
                  <a:srgbClr val="006666"/>
                </a:solidFill>
              </a:rPr>
              <a:t>) – hotovostní toky nejsou stejné každý rok</a:t>
            </a:r>
            <a:endParaRPr lang="en-GB" b="1" dirty="0">
              <a:solidFill>
                <a:srgbClr val="0066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8602" y="1782618"/>
            <a:ext cx="11719002" cy="4673600"/>
          </a:xfrm>
          <a:ln>
            <a:solidFill>
              <a:srgbClr val="25696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3600" dirty="0">
                <a:solidFill>
                  <a:schemeClr val="tx1"/>
                </a:solidFill>
              </a:rPr>
              <a:t> Investice do produktové řady je 1 454 000 Kč.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>
                <a:solidFill>
                  <a:schemeClr val="tx1"/>
                </a:solidFill>
              </a:rPr>
              <a:t> Investoři předpokládají, že investice je splatná za 10 let a hotovostní toky jsou (CF): 1. rok 310 000 Kč, 2. rok 280 000 Kč, 3. – 10. rok 240 000 Kč.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>
                <a:solidFill>
                  <a:schemeClr val="tx1"/>
                </a:solidFill>
              </a:rPr>
              <a:t> Za jak dlouho se nám investice vrátí?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1FD314E2-267F-475A-85D0-4DC39F40B5A5}"/>
              </a:ext>
            </a:extLst>
          </p:cNvPr>
          <p:cNvSpPr txBox="1"/>
          <p:nvPr/>
        </p:nvSpPr>
        <p:spPr>
          <a:xfrm>
            <a:off x="3509818" y="4747490"/>
            <a:ext cx="459047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600" dirty="0"/>
              <a:t>PB = n + (I – Z</a:t>
            </a:r>
            <a:r>
              <a:rPr lang="en-GB" sz="3600" baseline="-25000" dirty="0"/>
              <a:t>n</a:t>
            </a:r>
            <a:r>
              <a:rPr lang="en-GB" sz="3600" dirty="0"/>
              <a:t>)/CF</a:t>
            </a:r>
            <a:r>
              <a:rPr lang="en-GB" sz="3600" baseline="-25000" dirty="0"/>
              <a:t>n+1</a:t>
            </a:r>
            <a:endParaRPr lang="en-GB" sz="36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47431BB-C1F9-402D-BD69-168218FE2F6B}"/>
              </a:ext>
            </a:extLst>
          </p:cNvPr>
          <p:cNvSpPr txBox="1"/>
          <p:nvPr/>
        </p:nvSpPr>
        <p:spPr>
          <a:xfrm>
            <a:off x="8299241" y="4005177"/>
            <a:ext cx="3246434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/>
              <a:t>n </a:t>
            </a:r>
            <a:r>
              <a:rPr lang="cs-CZ" sz="2400" dirty="0"/>
              <a:t>= počet let</a:t>
            </a:r>
          </a:p>
          <a:p>
            <a:r>
              <a:rPr lang="cs-CZ" sz="2400" dirty="0"/>
              <a:t>I  = investice</a:t>
            </a:r>
          </a:p>
          <a:p>
            <a:r>
              <a:rPr lang="cs-CZ" sz="2400" dirty="0"/>
              <a:t>Z = zůstatek na konci každého roku</a:t>
            </a:r>
          </a:p>
          <a:p>
            <a:r>
              <a:rPr lang="cs-CZ" sz="2400" dirty="0"/>
              <a:t>CF = hotovostní tok</a:t>
            </a:r>
          </a:p>
        </p:txBody>
      </p:sp>
    </p:spTree>
    <p:extLst>
      <p:ext uri="{BB962C8B-B14F-4D97-AF65-F5344CB8AC3E}">
        <p14:creationId xmlns:p14="http://schemas.microsoft.com/office/powerpoint/2010/main" val="139333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rgbClr val="006666"/>
                </a:solidFill>
              </a:rPr>
              <a:t>Metoda doby splacení (PB </a:t>
            </a:r>
            <a:r>
              <a:rPr lang="en-GB" b="1" dirty="0">
                <a:solidFill>
                  <a:srgbClr val="006666"/>
                </a:solidFill>
              </a:rPr>
              <a:t>Method</a:t>
            </a:r>
            <a:r>
              <a:rPr lang="cs-CZ" b="1" dirty="0">
                <a:solidFill>
                  <a:srgbClr val="006666"/>
                </a:solidFill>
              </a:rPr>
              <a:t>) – hotovostní toky nejsou stejné každý rok</a:t>
            </a:r>
            <a:endParaRPr lang="en-GB" b="1" dirty="0">
              <a:solidFill>
                <a:srgbClr val="0066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8602" y="1782618"/>
            <a:ext cx="11719002" cy="4673600"/>
          </a:xfrm>
          <a:ln>
            <a:solidFill>
              <a:srgbClr val="25696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3600" dirty="0">
                <a:solidFill>
                  <a:schemeClr val="tx1"/>
                </a:solidFill>
              </a:rPr>
              <a:t> </a:t>
            </a: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AD968E33-3014-4CC0-8F38-7F3A0F53FA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497398"/>
              </p:ext>
            </p:extLst>
          </p:nvPr>
        </p:nvGraphicFramePr>
        <p:xfrm>
          <a:off x="632809" y="1782618"/>
          <a:ext cx="7136881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9428">
                  <a:extLst>
                    <a:ext uri="{9D8B030D-6E8A-4147-A177-3AD203B41FA5}">
                      <a16:colId xmlns:a16="http://schemas.microsoft.com/office/drawing/2014/main" val="3145675670"/>
                    </a:ext>
                  </a:extLst>
                </a:gridCol>
                <a:gridCol w="2444621">
                  <a:extLst>
                    <a:ext uri="{9D8B030D-6E8A-4147-A177-3AD203B41FA5}">
                      <a16:colId xmlns:a16="http://schemas.microsoft.com/office/drawing/2014/main" val="1670577785"/>
                    </a:ext>
                  </a:extLst>
                </a:gridCol>
                <a:gridCol w="2732832">
                  <a:extLst>
                    <a:ext uri="{9D8B030D-6E8A-4147-A177-3AD203B41FA5}">
                      <a16:colId xmlns:a16="http://schemas.microsoft.com/office/drawing/2014/main" val="16705937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Hotovostní toky za rok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Zůstatek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6674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1. rok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310 000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310 000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3283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2. rok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280 000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590 000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0503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3. rok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240 000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830 000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678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4. rok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240 000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1 070 000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7722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5. rok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240 000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1 310 000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0194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6. rok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240 000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1 550 000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0104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7. rok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240 000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1 790 000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8724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8. rok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..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6892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9. rok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..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7488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10. rok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..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114477"/>
                  </a:ext>
                </a:extLst>
              </a:tr>
            </a:tbl>
          </a:graphicData>
        </a:graphic>
      </p:graphicFrame>
      <p:sp>
        <p:nvSpPr>
          <p:cNvPr id="10" name="TextovéPole 9">
            <a:extLst>
              <a:ext uri="{FF2B5EF4-FFF2-40B4-BE49-F238E27FC236}">
                <a16:creationId xmlns:a16="http://schemas.microsoft.com/office/drawing/2014/main" id="{0EF1A397-F76B-44A1-B453-EB19E2318A44}"/>
              </a:ext>
            </a:extLst>
          </p:cNvPr>
          <p:cNvSpPr txBox="1"/>
          <p:nvPr/>
        </p:nvSpPr>
        <p:spPr>
          <a:xfrm>
            <a:off x="7895920" y="2170546"/>
            <a:ext cx="4067478" cy="28828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/>
              <a:t>PB = n + (I – Z</a:t>
            </a:r>
            <a:r>
              <a:rPr lang="en-GB" sz="3200" baseline="-25000" dirty="0"/>
              <a:t>n</a:t>
            </a:r>
            <a:r>
              <a:rPr lang="en-GB" sz="3200" dirty="0"/>
              <a:t>)/CF</a:t>
            </a:r>
            <a:r>
              <a:rPr lang="en-GB" sz="3200" baseline="-25000" dirty="0"/>
              <a:t>n+1</a:t>
            </a:r>
            <a:endParaRPr lang="cs-CZ" sz="3200" baseline="-25000" dirty="0"/>
          </a:p>
          <a:p>
            <a:endParaRPr lang="cs-CZ" sz="3200" baseline="-25000" dirty="0"/>
          </a:p>
          <a:p>
            <a:r>
              <a:rPr lang="cs-CZ" sz="3200" dirty="0"/>
              <a:t>PB = 5 + ( 1 454 000 – 1 310 000) / 240 000</a:t>
            </a:r>
          </a:p>
          <a:p>
            <a:endParaRPr lang="cs-CZ" sz="3200" dirty="0"/>
          </a:p>
          <a:p>
            <a:r>
              <a:rPr lang="cs-CZ" sz="3200" dirty="0"/>
              <a:t>PB = 5,6 let</a:t>
            </a:r>
            <a:endParaRPr lang="en-GB" sz="3200" dirty="0"/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72C21550-CBE8-467F-858C-98C0463FD840}"/>
              </a:ext>
            </a:extLst>
          </p:cNvPr>
          <p:cNvSpPr/>
          <p:nvPr/>
        </p:nvSpPr>
        <p:spPr>
          <a:xfrm>
            <a:off x="5624945" y="3648364"/>
            <a:ext cx="1533237" cy="738909"/>
          </a:xfrm>
          <a:prstGeom prst="ellipse">
            <a:avLst/>
          </a:prstGeom>
          <a:noFill/>
          <a:ln w="28575">
            <a:solidFill>
              <a:srgbClr val="CF31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983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rgbClr val="006666"/>
                </a:solidFill>
              </a:rPr>
              <a:t>Metoda doby splacení (PB </a:t>
            </a:r>
            <a:r>
              <a:rPr lang="en-GB" b="1" dirty="0">
                <a:solidFill>
                  <a:srgbClr val="006666"/>
                </a:solidFill>
              </a:rPr>
              <a:t>Method</a:t>
            </a:r>
            <a:r>
              <a:rPr lang="cs-CZ" b="1" dirty="0">
                <a:solidFill>
                  <a:srgbClr val="006666"/>
                </a:solidFill>
              </a:rPr>
              <a:t>) – rozhodování mezi variantami projektů</a:t>
            </a:r>
            <a:endParaRPr lang="en-GB" b="1" dirty="0">
              <a:solidFill>
                <a:srgbClr val="006666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A434758C-D0D8-42A8-AB33-C438BFE4D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0328"/>
            <a:ext cx="10515600" cy="4351336"/>
          </a:xfrm>
        </p:spPr>
        <p:txBody>
          <a:bodyPr/>
          <a:lstStyle/>
          <a:p>
            <a:r>
              <a:rPr lang="en-GB" dirty="0" err="1"/>
              <a:t>Jsou</a:t>
            </a:r>
            <a:r>
              <a:rPr lang="en-GB" dirty="0"/>
              <a:t> 3 </a:t>
            </a:r>
            <a:r>
              <a:rPr lang="en-GB" dirty="0" err="1"/>
              <a:t>varianty</a:t>
            </a:r>
            <a:r>
              <a:rPr lang="en-GB" dirty="0"/>
              <a:t> </a:t>
            </a:r>
            <a:r>
              <a:rPr lang="en-GB" dirty="0" err="1"/>
              <a:t>projektu</a:t>
            </a:r>
            <a:r>
              <a:rPr lang="en-GB" dirty="0"/>
              <a:t>. </a:t>
            </a:r>
            <a:endParaRPr lang="cs-CZ" dirty="0"/>
          </a:p>
          <a:p>
            <a:r>
              <a:rPr lang="en-GB" dirty="0" err="1"/>
              <a:t>Který</a:t>
            </a:r>
            <a:r>
              <a:rPr lang="en-GB" dirty="0"/>
              <a:t> je z </a:t>
            </a:r>
            <a:r>
              <a:rPr lang="en-GB" dirty="0" err="1"/>
              <a:t>pohledu</a:t>
            </a:r>
            <a:r>
              <a:rPr lang="en-GB" dirty="0"/>
              <a:t> PB </a:t>
            </a:r>
            <a:r>
              <a:rPr lang="en-GB" dirty="0" err="1"/>
              <a:t>nejlepší</a:t>
            </a:r>
            <a:r>
              <a:rPr lang="en-GB" dirty="0"/>
              <a:t>? </a:t>
            </a:r>
            <a:endParaRPr lang="cs-CZ" dirty="0"/>
          </a:p>
          <a:p>
            <a:r>
              <a:rPr lang="en-GB" dirty="0" err="1"/>
              <a:t>Který</a:t>
            </a:r>
            <a:r>
              <a:rPr lang="en-GB" dirty="0"/>
              <a:t> je </a:t>
            </a:r>
            <a:r>
              <a:rPr lang="en-GB" dirty="0" err="1"/>
              <a:t>naopak</a:t>
            </a:r>
            <a:r>
              <a:rPr lang="en-GB" dirty="0"/>
              <a:t> </a:t>
            </a:r>
            <a:r>
              <a:rPr lang="en-GB" dirty="0" err="1"/>
              <a:t>nejvýnosnější</a:t>
            </a:r>
            <a:r>
              <a:rPr lang="en-GB" dirty="0"/>
              <a:t> v </a:t>
            </a:r>
            <a:r>
              <a:rPr lang="en-GB" dirty="0" err="1"/>
              <a:t>dlouhodobém</a:t>
            </a:r>
            <a:r>
              <a:rPr lang="en-GB" dirty="0"/>
              <a:t> </a:t>
            </a:r>
            <a:r>
              <a:rPr lang="en-GB" dirty="0" err="1"/>
              <a:t>horizontu</a:t>
            </a:r>
            <a:r>
              <a:rPr lang="en-GB" dirty="0"/>
              <a:t>?</a:t>
            </a:r>
            <a:endParaRPr lang="cs-CZ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93FC3844-F961-4BD8-814A-41CD01C233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1240" y="3702628"/>
            <a:ext cx="7774632" cy="1466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494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en-GB" b="1" dirty="0" err="1">
                <a:solidFill>
                  <a:srgbClr val="006666"/>
                </a:solidFill>
              </a:rPr>
              <a:t>Metoda</a:t>
            </a:r>
            <a:r>
              <a:rPr lang="en-GB" b="1" dirty="0">
                <a:solidFill>
                  <a:srgbClr val="006666"/>
                </a:solidFill>
              </a:rPr>
              <a:t> </a:t>
            </a:r>
            <a:r>
              <a:rPr lang="en-GB" b="1" dirty="0" err="1">
                <a:solidFill>
                  <a:srgbClr val="006666"/>
                </a:solidFill>
              </a:rPr>
              <a:t>nákladů</a:t>
            </a:r>
            <a:r>
              <a:rPr lang="en-GB" b="1" dirty="0">
                <a:solidFill>
                  <a:srgbClr val="006666"/>
                </a:solidFill>
              </a:rPr>
              <a:t> a </a:t>
            </a:r>
            <a:r>
              <a:rPr lang="en-GB" b="1" dirty="0" err="1">
                <a:solidFill>
                  <a:srgbClr val="006666"/>
                </a:solidFill>
              </a:rPr>
              <a:t>užitku</a:t>
            </a:r>
            <a:r>
              <a:rPr lang="en-GB" b="1" dirty="0">
                <a:solidFill>
                  <a:srgbClr val="006666"/>
                </a:solidFill>
              </a:rPr>
              <a:t> – Cost-Benefit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8602" y="1782618"/>
            <a:ext cx="11719002" cy="4673600"/>
          </a:xfrm>
          <a:ln>
            <a:solidFill>
              <a:srgbClr val="25696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3600" dirty="0">
                <a:solidFill>
                  <a:schemeClr val="tx1"/>
                </a:solidFill>
              </a:rPr>
              <a:t> Používá se u analýz neziskových projektů.</a:t>
            </a:r>
          </a:p>
          <a:p>
            <a:pPr lvl="0"/>
            <a:r>
              <a:rPr lang="en-GB" dirty="0" err="1">
                <a:solidFill>
                  <a:schemeClr val="tx1"/>
                </a:solidFill>
              </a:rPr>
              <a:t>Analýza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nákladů</a:t>
            </a:r>
            <a:r>
              <a:rPr lang="en-GB" dirty="0">
                <a:solidFill>
                  <a:schemeClr val="tx1"/>
                </a:solidFill>
              </a:rPr>
              <a:t> a </a:t>
            </a:r>
            <a:r>
              <a:rPr lang="en-GB" dirty="0" err="1">
                <a:solidFill>
                  <a:schemeClr val="tx1"/>
                </a:solidFill>
              </a:rPr>
              <a:t>přínosů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vychází</a:t>
            </a:r>
            <a:r>
              <a:rPr lang="en-GB" dirty="0">
                <a:solidFill>
                  <a:schemeClr val="tx1"/>
                </a:solidFill>
              </a:rPr>
              <a:t> ze </a:t>
            </a:r>
            <a:r>
              <a:rPr lang="en-GB" dirty="0" err="1">
                <a:solidFill>
                  <a:schemeClr val="tx1"/>
                </a:solidFill>
              </a:rPr>
              <a:t>souboru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předem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stanovených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cílů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projektu</a:t>
            </a:r>
            <a:r>
              <a:rPr lang="en-GB" dirty="0">
                <a:solidFill>
                  <a:schemeClr val="tx1"/>
                </a:solidFill>
              </a:rPr>
              <a:t>, </a:t>
            </a:r>
            <a:r>
              <a:rPr lang="en-GB" dirty="0" err="1">
                <a:solidFill>
                  <a:schemeClr val="tx1"/>
                </a:solidFill>
              </a:rPr>
              <a:t>přičemž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všem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pozitivním</a:t>
            </a:r>
            <a:r>
              <a:rPr lang="en-GB" dirty="0">
                <a:solidFill>
                  <a:schemeClr val="tx1"/>
                </a:solidFill>
              </a:rPr>
              <a:t> (</a:t>
            </a:r>
            <a:r>
              <a:rPr lang="en-GB" dirty="0" err="1">
                <a:solidFill>
                  <a:schemeClr val="tx1"/>
                </a:solidFill>
              </a:rPr>
              <a:t>přínosy</a:t>
            </a:r>
            <a:r>
              <a:rPr lang="en-GB" dirty="0">
                <a:solidFill>
                  <a:schemeClr val="tx1"/>
                </a:solidFill>
              </a:rPr>
              <a:t>) a </a:t>
            </a:r>
            <a:r>
              <a:rPr lang="en-GB" dirty="0" err="1">
                <a:solidFill>
                  <a:schemeClr val="tx1"/>
                </a:solidFill>
              </a:rPr>
              <a:t>negativním</a:t>
            </a:r>
            <a:r>
              <a:rPr lang="en-GB" dirty="0">
                <a:solidFill>
                  <a:schemeClr val="tx1"/>
                </a:solidFill>
              </a:rPr>
              <a:t> (</a:t>
            </a:r>
            <a:r>
              <a:rPr lang="en-GB" dirty="0" err="1">
                <a:solidFill>
                  <a:schemeClr val="tx1"/>
                </a:solidFill>
              </a:rPr>
              <a:t>náklady</a:t>
            </a:r>
            <a:r>
              <a:rPr lang="en-GB" dirty="0">
                <a:solidFill>
                  <a:schemeClr val="tx1"/>
                </a:solidFill>
              </a:rPr>
              <a:t>) </a:t>
            </a:r>
            <a:r>
              <a:rPr lang="en-GB" dirty="0" err="1">
                <a:solidFill>
                  <a:schemeClr val="tx1"/>
                </a:solidFill>
              </a:rPr>
              <a:t>účinkům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na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blahobyt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přiřazuje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peněžní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hodnotu</a:t>
            </a:r>
            <a:r>
              <a:rPr lang="en-GB" dirty="0">
                <a:solidFill>
                  <a:schemeClr val="tx1"/>
                </a:solidFill>
              </a:rPr>
              <a:t>. </a:t>
            </a:r>
            <a:endParaRPr lang="cs-CZ" dirty="0">
              <a:solidFill>
                <a:schemeClr val="tx1"/>
              </a:solidFill>
            </a:endParaRPr>
          </a:p>
          <a:p>
            <a:pPr lvl="0"/>
            <a:r>
              <a:rPr lang="cs-CZ" dirty="0">
                <a:solidFill>
                  <a:schemeClr val="tx1"/>
                </a:solidFill>
              </a:rPr>
              <a:t>Z těchto hodnot je pak vypočítaný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u="sng" dirty="0" err="1">
                <a:solidFill>
                  <a:schemeClr val="tx1"/>
                </a:solidFill>
              </a:rPr>
              <a:t>čistý</a:t>
            </a:r>
            <a:r>
              <a:rPr lang="en-GB" u="sng" dirty="0">
                <a:solidFill>
                  <a:schemeClr val="tx1"/>
                </a:solidFill>
              </a:rPr>
              <a:t> </a:t>
            </a:r>
            <a:r>
              <a:rPr lang="en-GB" u="sng" dirty="0" err="1">
                <a:solidFill>
                  <a:schemeClr val="tx1"/>
                </a:solidFill>
              </a:rPr>
              <a:t>celkový</a:t>
            </a:r>
            <a:r>
              <a:rPr lang="en-GB" u="sng" dirty="0">
                <a:solidFill>
                  <a:schemeClr val="tx1"/>
                </a:solidFill>
              </a:rPr>
              <a:t> </a:t>
            </a:r>
            <a:r>
              <a:rPr lang="en-GB" u="sng" dirty="0" err="1">
                <a:solidFill>
                  <a:schemeClr val="tx1"/>
                </a:solidFill>
              </a:rPr>
              <a:t>přínos</a:t>
            </a:r>
            <a:r>
              <a:rPr lang="en-GB" dirty="0">
                <a:solidFill>
                  <a:schemeClr val="tx1"/>
                </a:solidFill>
              </a:rPr>
              <a:t>. </a:t>
            </a:r>
            <a:endParaRPr lang="cs-CZ" dirty="0">
              <a:solidFill>
                <a:schemeClr val="tx1"/>
              </a:solidFill>
            </a:endParaRPr>
          </a:p>
          <a:p>
            <a:pPr lvl="0"/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5086014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en-GB" b="1" dirty="0" err="1">
                <a:solidFill>
                  <a:srgbClr val="006666"/>
                </a:solidFill>
              </a:rPr>
              <a:t>Metoda</a:t>
            </a:r>
            <a:r>
              <a:rPr lang="en-GB" b="1" dirty="0">
                <a:solidFill>
                  <a:srgbClr val="006666"/>
                </a:solidFill>
              </a:rPr>
              <a:t> </a:t>
            </a:r>
            <a:r>
              <a:rPr lang="en-GB" b="1" dirty="0" err="1">
                <a:solidFill>
                  <a:srgbClr val="006666"/>
                </a:solidFill>
              </a:rPr>
              <a:t>nákladů</a:t>
            </a:r>
            <a:r>
              <a:rPr lang="en-GB" b="1" dirty="0">
                <a:solidFill>
                  <a:srgbClr val="006666"/>
                </a:solidFill>
              </a:rPr>
              <a:t> a </a:t>
            </a:r>
            <a:r>
              <a:rPr lang="en-GB" b="1" dirty="0" err="1">
                <a:solidFill>
                  <a:srgbClr val="006666"/>
                </a:solidFill>
              </a:rPr>
              <a:t>užitku</a:t>
            </a:r>
            <a:r>
              <a:rPr lang="en-GB" b="1" dirty="0">
                <a:solidFill>
                  <a:srgbClr val="006666"/>
                </a:solidFill>
              </a:rPr>
              <a:t> – Cost-Benefit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8602" y="1782618"/>
            <a:ext cx="11719002" cy="4673600"/>
          </a:xfrm>
          <a:ln>
            <a:solidFill>
              <a:srgbClr val="25696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3600" dirty="0">
                <a:solidFill>
                  <a:schemeClr val="tx1"/>
                </a:solidFill>
              </a:rPr>
              <a:t> Přírůstkový přístup –porovnáváme scénář s projektem se základním scénářem bez projektu. </a:t>
            </a:r>
          </a:p>
          <a:p>
            <a:endParaRPr lang="cs-CZ" sz="3600" dirty="0">
              <a:solidFill>
                <a:schemeClr val="tx1"/>
              </a:solidFill>
            </a:endParaRPr>
          </a:p>
          <a:p>
            <a:r>
              <a:rPr lang="cs-CZ" sz="3600" dirty="0">
                <a:solidFill>
                  <a:schemeClr val="tx1"/>
                </a:solidFill>
              </a:rPr>
              <a:t>Přírůstkový přístup vychází z těchto požadavků:</a:t>
            </a:r>
          </a:p>
          <a:p>
            <a:pPr marL="0" indent="0">
              <a:buNone/>
            </a:pPr>
            <a:r>
              <a:rPr lang="cs-CZ" sz="3600" dirty="0">
                <a:solidFill>
                  <a:schemeClr val="tx1"/>
                </a:solidFill>
              </a:rPr>
              <a:t>1. srovnávací scénář musí popsat, co by se stalo v případě neexistence projektu. 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41256609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en-GB" b="1" dirty="0" err="1">
                <a:solidFill>
                  <a:srgbClr val="006666"/>
                </a:solidFill>
              </a:rPr>
              <a:t>Metoda</a:t>
            </a:r>
            <a:r>
              <a:rPr lang="en-GB" b="1" dirty="0">
                <a:solidFill>
                  <a:srgbClr val="006666"/>
                </a:solidFill>
              </a:rPr>
              <a:t> </a:t>
            </a:r>
            <a:r>
              <a:rPr lang="en-GB" b="1" dirty="0" err="1">
                <a:solidFill>
                  <a:srgbClr val="006666"/>
                </a:solidFill>
              </a:rPr>
              <a:t>nákladů</a:t>
            </a:r>
            <a:r>
              <a:rPr lang="en-GB" b="1" dirty="0">
                <a:solidFill>
                  <a:srgbClr val="006666"/>
                </a:solidFill>
              </a:rPr>
              <a:t> a </a:t>
            </a:r>
            <a:r>
              <a:rPr lang="en-GB" b="1" dirty="0" err="1">
                <a:solidFill>
                  <a:srgbClr val="006666"/>
                </a:solidFill>
              </a:rPr>
              <a:t>užitku</a:t>
            </a:r>
            <a:r>
              <a:rPr lang="en-GB" b="1" dirty="0">
                <a:solidFill>
                  <a:srgbClr val="006666"/>
                </a:solidFill>
              </a:rPr>
              <a:t> – Cost-Benefit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8602" y="1782618"/>
            <a:ext cx="11719002" cy="4673600"/>
          </a:xfrm>
          <a:ln>
            <a:solidFill>
              <a:srgbClr val="25696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3600" dirty="0">
                <a:solidFill>
                  <a:schemeClr val="tx1"/>
                </a:solidFill>
              </a:rPr>
              <a:t> 2. v případě investic zaměřených na zlepšení stávajícího stavu aktiva by měl zahrnovat náklady a výnosy/přínosy při zachování současného stavu, nebo max. malé adaptační investice, které by se uskutečnily v každém případě (minimální změny).</a:t>
            </a:r>
          </a:p>
          <a:p>
            <a:r>
              <a:rPr lang="cs-CZ" sz="3600" dirty="0">
                <a:solidFill>
                  <a:schemeClr val="tx1"/>
                </a:solidFill>
              </a:rPr>
              <a:t>3. analýza nákladů a užitku zohledňuje rozdíl mezi peněžními toky ve scénáři s projektem a peněžními toky ve srovnávacím scénáři (bez projektu). 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EE6C7F1-01A0-43FB-B375-178FA60D1D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2435" y="5438388"/>
            <a:ext cx="6213269" cy="1431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3541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en-GB" b="1" dirty="0" err="1">
                <a:solidFill>
                  <a:srgbClr val="006666"/>
                </a:solidFill>
              </a:rPr>
              <a:t>Metoda</a:t>
            </a:r>
            <a:r>
              <a:rPr lang="en-GB" b="1" dirty="0">
                <a:solidFill>
                  <a:srgbClr val="006666"/>
                </a:solidFill>
              </a:rPr>
              <a:t> </a:t>
            </a:r>
            <a:r>
              <a:rPr lang="en-GB" b="1" dirty="0" err="1">
                <a:solidFill>
                  <a:srgbClr val="006666"/>
                </a:solidFill>
              </a:rPr>
              <a:t>nákladů</a:t>
            </a:r>
            <a:r>
              <a:rPr lang="en-GB" b="1" dirty="0">
                <a:solidFill>
                  <a:srgbClr val="006666"/>
                </a:solidFill>
              </a:rPr>
              <a:t> a </a:t>
            </a:r>
            <a:r>
              <a:rPr lang="en-GB" b="1" dirty="0" err="1">
                <a:solidFill>
                  <a:srgbClr val="006666"/>
                </a:solidFill>
              </a:rPr>
              <a:t>užitku</a:t>
            </a:r>
            <a:r>
              <a:rPr lang="en-GB" b="1" dirty="0">
                <a:solidFill>
                  <a:srgbClr val="006666"/>
                </a:solidFill>
              </a:rPr>
              <a:t> – Cost-Benefit Analysis</a:t>
            </a:r>
            <a:r>
              <a:rPr lang="cs-CZ" b="1" dirty="0">
                <a:solidFill>
                  <a:srgbClr val="006666"/>
                </a:solidFill>
              </a:rPr>
              <a:t> - Příklad</a:t>
            </a:r>
            <a:endParaRPr lang="en-GB" b="1" dirty="0">
              <a:solidFill>
                <a:srgbClr val="0066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8602" y="1782618"/>
            <a:ext cx="11719002" cy="4673600"/>
          </a:xfrm>
          <a:ln>
            <a:solidFill>
              <a:srgbClr val="25696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dirty="0" err="1">
                <a:solidFill>
                  <a:schemeClr val="tx1"/>
                </a:solidFill>
              </a:rPr>
              <a:t>Zájezd</a:t>
            </a:r>
            <a:r>
              <a:rPr lang="en-GB" dirty="0">
                <a:solidFill>
                  <a:schemeClr val="tx1"/>
                </a:solidFill>
              </a:rPr>
              <a:t> do </a:t>
            </a:r>
            <a:r>
              <a:rPr lang="en-GB" dirty="0" err="1">
                <a:solidFill>
                  <a:schemeClr val="tx1"/>
                </a:solidFill>
              </a:rPr>
              <a:t>Paříže</a:t>
            </a:r>
            <a:r>
              <a:rPr lang="en-GB" dirty="0">
                <a:solidFill>
                  <a:schemeClr val="tx1"/>
                </a:solidFill>
              </a:rPr>
              <a:t> – za </a:t>
            </a:r>
            <a:r>
              <a:rPr lang="en-GB" dirty="0" err="1">
                <a:solidFill>
                  <a:schemeClr val="tx1"/>
                </a:solidFill>
              </a:rPr>
              <a:t>předpokladu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stejných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možností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ubytování</a:t>
            </a:r>
            <a:r>
              <a:rPr lang="en-GB" dirty="0">
                <a:solidFill>
                  <a:schemeClr val="tx1"/>
                </a:solidFill>
              </a:rPr>
              <a:t>, </a:t>
            </a:r>
            <a:r>
              <a:rPr lang="en-GB" dirty="0" err="1">
                <a:solidFill>
                  <a:schemeClr val="tx1"/>
                </a:solidFill>
              </a:rPr>
              <a:t>stravy</a:t>
            </a:r>
            <a:r>
              <a:rPr lang="en-GB" dirty="0">
                <a:solidFill>
                  <a:schemeClr val="tx1"/>
                </a:solidFill>
              </a:rPr>
              <a:t> a </a:t>
            </a:r>
            <a:r>
              <a:rPr lang="en-GB" dirty="0" err="1">
                <a:solidFill>
                  <a:schemeClr val="tx1"/>
                </a:solidFill>
              </a:rPr>
              <a:t>vstupů</a:t>
            </a:r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V </a:t>
            </a:r>
            <a:r>
              <a:rPr lang="en-GB" dirty="0" err="1">
                <a:solidFill>
                  <a:schemeClr val="tx1"/>
                </a:solidFill>
              </a:rPr>
              <a:t>rámci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projektu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cena</a:t>
            </a:r>
            <a:r>
              <a:rPr lang="en-GB" dirty="0">
                <a:solidFill>
                  <a:schemeClr val="tx1"/>
                </a:solidFill>
              </a:rPr>
              <a:t> = 4 100 </a:t>
            </a:r>
            <a:r>
              <a:rPr lang="en-GB" dirty="0" err="1">
                <a:solidFill>
                  <a:schemeClr val="tx1"/>
                </a:solidFill>
              </a:rPr>
              <a:t>Kč</a:t>
            </a:r>
            <a:endParaRPr lang="en-GB" dirty="0">
              <a:solidFill>
                <a:schemeClr val="tx1"/>
              </a:solidFill>
            </a:endParaRPr>
          </a:p>
          <a:p>
            <a:r>
              <a:rPr lang="en-GB" dirty="0" err="1">
                <a:solidFill>
                  <a:schemeClr val="tx1"/>
                </a:solidFill>
              </a:rPr>
              <a:t>Mimo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projekt</a:t>
            </a:r>
            <a:r>
              <a:rPr lang="en-GB" dirty="0">
                <a:solidFill>
                  <a:schemeClr val="tx1"/>
                </a:solidFill>
              </a:rPr>
              <a:t> = 5 800 </a:t>
            </a:r>
            <a:r>
              <a:rPr lang="en-GB" dirty="0" err="1">
                <a:solidFill>
                  <a:schemeClr val="tx1"/>
                </a:solidFill>
              </a:rPr>
              <a:t>Kč</a:t>
            </a:r>
            <a:endParaRPr lang="en-GB" dirty="0">
              <a:solidFill>
                <a:schemeClr val="tx1"/>
              </a:solidFill>
            </a:endParaRPr>
          </a:p>
          <a:p>
            <a:r>
              <a:rPr lang="en-GB" dirty="0" err="1">
                <a:solidFill>
                  <a:schemeClr val="tx1"/>
                </a:solidFill>
              </a:rPr>
              <a:t>Rozdíl</a:t>
            </a:r>
            <a:r>
              <a:rPr lang="en-GB" dirty="0">
                <a:solidFill>
                  <a:schemeClr val="tx1"/>
                </a:solidFill>
              </a:rPr>
              <a:t> v </a:t>
            </a:r>
            <a:r>
              <a:rPr lang="en-GB" dirty="0" err="1">
                <a:solidFill>
                  <a:schemeClr val="tx1"/>
                </a:solidFill>
              </a:rPr>
              <a:t>ceně</a:t>
            </a:r>
            <a:r>
              <a:rPr lang="en-GB" dirty="0">
                <a:solidFill>
                  <a:schemeClr val="tx1"/>
                </a:solidFill>
              </a:rPr>
              <a:t> = 1 700 </a:t>
            </a:r>
            <a:r>
              <a:rPr lang="en-GB" dirty="0" err="1">
                <a:solidFill>
                  <a:schemeClr val="tx1"/>
                </a:solidFill>
              </a:rPr>
              <a:t>Kč</a:t>
            </a:r>
            <a:r>
              <a:rPr lang="en-GB" dirty="0">
                <a:solidFill>
                  <a:schemeClr val="tx1"/>
                </a:solidFill>
              </a:rPr>
              <a:t>.</a:t>
            </a:r>
          </a:p>
          <a:p>
            <a:r>
              <a:rPr lang="en-GB" dirty="0" err="1">
                <a:solidFill>
                  <a:schemeClr val="tx1"/>
                </a:solidFill>
              </a:rPr>
              <a:t>Zájezd</a:t>
            </a:r>
            <a:r>
              <a:rPr lang="en-GB" dirty="0">
                <a:solidFill>
                  <a:schemeClr val="tx1"/>
                </a:solidFill>
              </a:rPr>
              <a:t> by </a:t>
            </a:r>
            <a:r>
              <a:rPr lang="en-GB" dirty="0" err="1">
                <a:solidFill>
                  <a:schemeClr val="tx1"/>
                </a:solidFill>
              </a:rPr>
              <a:t>byl</a:t>
            </a:r>
            <a:r>
              <a:rPr lang="en-GB" dirty="0">
                <a:solidFill>
                  <a:schemeClr val="tx1"/>
                </a:solidFill>
              </a:rPr>
              <a:t> v </a:t>
            </a:r>
            <a:r>
              <a:rPr lang="en-GB" dirty="0" err="1">
                <a:solidFill>
                  <a:schemeClr val="tx1"/>
                </a:solidFill>
              </a:rPr>
              <a:t>rámci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tohoto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projektu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levnější</a:t>
            </a:r>
            <a:r>
              <a:rPr lang="en-GB" dirty="0">
                <a:solidFill>
                  <a:schemeClr val="tx1"/>
                </a:solidFill>
              </a:rPr>
              <a:t>, a to proto, </a:t>
            </a:r>
            <a:r>
              <a:rPr lang="en-GB" dirty="0" err="1">
                <a:solidFill>
                  <a:schemeClr val="tx1"/>
                </a:solidFill>
              </a:rPr>
              <a:t>že</a:t>
            </a:r>
            <a:r>
              <a:rPr lang="en-GB" dirty="0">
                <a:solidFill>
                  <a:schemeClr val="tx1"/>
                </a:solidFill>
              </a:rPr>
              <a:t> je </a:t>
            </a:r>
            <a:r>
              <a:rPr lang="en-GB" dirty="0" err="1">
                <a:solidFill>
                  <a:schemeClr val="tx1"/>
                </a:solidFill>
              </a:rPr>
              <a:t>cena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dohodnuta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individuálně</a:t>
            </a:r>
            <a:r>
              <a:rPr lang="en-GB" dirty="0">
                <a:solidFill>
                  <a:schemeClr val="tx1"/>
                </a:solidFill>
              </a:rPr>
              <a:t> s </a:t>
            </a:r>
            <a:r>
              <a:rPr lang="en-GB" dirty="0" err="1">
                <a:solidFill>
                  <a:schemeClr val="tx1"/>
                </a:solidFill>
              </a:rPr>
              <a:t>cestovkou</a:t>
            </a:r>
            <a:r>
              <a:rPr lang="en-GB" dirty="0">
                <a:solidFill>
                  <a:schemeClr val="tx1"/>
                </a:solidFill>
              </a:rPr>
              <a:t> a s </a:t>
            </a:r>
            <a:r>
              <a:rPr lang="en-GB" dirty="0" err="1">
                <a:solidFill>
                  <a:schemeClr val="tx1"/>
                </a:solidFill>
              </a:rPr>
              <a:t>finanční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podporou</a:t>
            </a:r>
            <a:r>
              <a:rPr lang="en-GB" dirty="0">
                <a:solidFill>
                  <a:schemeClr val="tx1"/>
                </a:solidFill>
              </a:rPr>
              <a:t> OPF.</a:t>
            </a:r>
          </a:p>
          <a:p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42885530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en-GB" b="1" dirty="0" err="1">
                <a:solidFill>
                  <a:srgbClr val="006666"/>
                </a:solidFill>
              </a:rPr>
              <a:t>Metoda</a:t>
            </a:r>
            <a:r>
              <a:rPr lang="en-GB" b="1" dirty="0">
                <a:solidFill>
                  <a:srgbClr val="006666"/>
                </a:solidFill>
              </a:rPr>
              <a:t> </a:t>
            </a:r>
            <a:r>
              <a:rPr lang="en-GB" b="1" dirty="0" err="1">
                <a:solidFill>
                  <a:srgbClr val="006666"/>
                </a:solidFill>
              </a:rPr>
              <a:t>nákladů</a:t>
            </a:r>
            <a:r>
              <a:rPr lang="en-GB" b="1" dirty="0">
                <a:solidFill>
                  <a:srgbClr val="006666"/>
                </a:solidFill>
              </a:rPr>
              <a:t> a </a:t>
            </a:r>
            <a:r>
              <a:rPr lang="en-GB" b="1" dirty="0" err="1">
                <a:solidFill>
                  <a:srgbClr val="006666"/>
                </a:solidFill>
              </a:rPr>
              <a:t>užitku</a:t>
            </a:r>
            <a:r>
              <a:rPr lang="en-GB" b="1" dirty="0">
                <a:solidFill>
                  <a:srgbClr val="006666"/>
                </a:solidFill>
              </a:rPr>
              <a:t> – Cost-Benefit Analysis</a:t>
            </a:r>
            <a:r>
              <a:rPr lang="cs-CZ" b="1" dirty="0">
                <a:solidFill>
                  <a:srgbClr val="006666"/>
                </a:solidFill>
              </a:rPr>
              <a:t> - Příklad</a:t>
            </a:r>
            <a:endParaRPr lang="en-GB" b="1" dirty="0">
              <a:solidFill>
                <a:srgbClr val="0066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8602" y="1782618"/>
            <a:ext cx="11719002" cy="4673600"/>
          </a:xfrm>
          <a:ln>
            <a:solidFill>
              <a:srgbClr val="25696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GB" dirty="0">
                <a:solidFill>
                  <a:schemeClr val="tx1"/>
                </a:solidFill>
              </a:rPr>
              <a:t>V </a:t>
            </a:r>
            <a:r>
              <a:rPr lang="en-GB" dirty="0" err="1">
                <a:solidFill>
                  <a:schemeClr val="tx1"/>
                </a:solidFill>
              </a:rPr>
              <a:t>rámci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projektu</a:t>
            </a:r>
            <a:r>
              <a:rPr lang="en-GB" dirty="0">
                <a:solidFill>
                  <a:schemeClr val="tx1"/>
                </a:solidFill>
              </a:rPr>
              <a:t> = </a:t>
            </a:r>
            <a:r>
              <a:rPr lang="en-GB" dirty="0" err="1">
                <a:solidFill>
                  <a:schemeClr val="tx1"/>
                </a:solidFill>
              </a:rPr>
              <a:t>možnost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komunikovat</a:t>
            </a:r>
            <a:r>
              <a:rPr lang="en-GB" dirty="0">
                <a:solidFill>
                  <a:schemeClr val="tx1"/>
                </a:solidFill>
              </a:rPr>
              <a:t> je benefit </a:t>
            </a:r>
            <a:r>
              <a:rPr lang="en-GB" dirty="0" err="1">
                <a:solidFill>
                  <a:schemeClr val="tx1"/>
                </a:solidFill>
              </a:rPr>
              <a:t>získaný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tím</a:t>
            </a:r>
            <a:r>
              <a:rPr lang="en-GB" dirty="0">
                <a:solidFill>
                  <a:schemeClr val="tx1"/>
                </a:solidFill>
              </a:rPr>
              <a:t>, </a:t>
            </a:r>
            <a:r>
              <a:rPr lang="en-GB" dirty="0" err="1">
                <a:solidFill>
                  <a:schemeClr val="tx1"/>
                </a:solidFill>
              </a:rPr>
              <a:t>že</a:t>
            </a:r>
            <a:r>
              <a:rPr lang="en-GB" dirty="0">
                <a:solidFill>
                  <a:schemeClr val="tx1"/>
                </a:solidFill>
              </a:rPr>
              <a:t> se </a:t>
            </a:r>
            <a:r>
              <a:rPr lang="en-GB" dirty="0" err="1">
                <a:solidFill>
                  <a:schemeClr val="tx1"/>
                </a:solidFill>
              </a:rPr>
              <a:t>zájezdu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zúčastníme</a:t>
            </a:r>
            <a:r>
              <a:rPr lang="en-GB" dirty="0">
                <a:solidFill>
                  <a:schemeClr val="tx1"/>
                </a:solidFill>
              </a:rPr>
              <a:t>, </a:t>
            </a:r>
            <a:r>
              <a:rPr lang="en-GB" dirty="0" err="1">
                <a:solidFill>
                  <a:schemeClr val="tx1"/>
                </a:solidFill>
              </a:rPr>
              <a:t>máme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možnost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komunikovat</a:t>
            </a:r>
            <a:r>
              <a:rPr lang="en-GB" dirty="0">
                <a:solidFill>
                  <a:schemeClr val="tx1"/>
                </a:solidFill>
              </a:rPr>
              <a:t> v </a:t>
            </a:r>
            <a:r>
              <a:rPr lang="en-GB" dirty="0" err="1">
                <a:solidFill>
                  <a:schemeClr val="tx1"/>
                </a:solidFill>
              </a:rPr>
              <a:t>cizím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jazyce</a:t>
            </a:r>
            <a:r>
              <a:rPr lang="en-GB" dirty="0">
                <a:solidFill>
                  <a:schemeClr val="tx1"/>
                </a:solidFill>
              </a:rPr>
              <a:t> tam, ale </a:t>
            </a:r>
            <a:r>
              <a:rPr lang="en-GB" dirty="0" err="1">
                <a:solidFill>
                  <a:schemeClr val="tx1"/>
                </a:solidFill>
              </a:rPr>
              <a:t>také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možnost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seznámit</a:t>
            </a:r>
            <a:r>
              <a:rPr lang="en-GB" dirty="0">
                <a:solidFill>
                  <a:schemeClr val="tx1"/>
                </a:solidFill>
              </a:rPr>
              <a:t> se a v </a:t>
            </a:r>
            <a:r>
              <a:rPr lang="en-GB" dirty="0" err="1">
                <a:solidFill>
                  <a:schemeClr val="tx1"/>
                </a:solidFill>
              </a:rPr>
              <a:t>případě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zájmu</a:t>
            </a:r>
            <a:r>
              <a:rPr lang="en-GB" dirty="0">
                <a:solidFill>
                  <a:schemeClr val="tx1"/>
                </a:solidFill>
              </a:rPr>
              <a:t> s </a:t>
            </a:r>
            <a:r>
              <a:rPr lang="en-GB" dirty="0" err="1">
                <a:solidFill>
                  <a:schemeClr val="tx1"/>
                </a:solidFill>
              </a:rPr>
              <a:t>novými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lidmi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komunikovat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nadále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přes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sociální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sítě</a:t>
            </a:r>
            <a:r>
              <a:rPr lang="en-GB" dirty="0">
                <a:solidFill>
                  <a:schemeClr val="tx1"/>
                </a:solidFill>
              </a:rPr>
              <a:t>.</a:t>
            </a:r>
          </a:p>
          <a:p>
            <a:r>
              <a:rPr lang="en-GB" dirty="0" err="1">
                <a:solidFill>
                  <a:schemeClr val="tx1"/>
                </a:solidFill>
              </a:rPr>
              <a:t>Mimo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projekt</a:t>
            </a:r>
            <a:r>
              <a:rPr lang="en-GB" dirty="0">
                <a:solidFill>
                  <a:schemeClr val="tx1"/>
                </a:solidFill>
              </a:rPr>
              <a:t> = </a:t>
            </a:r>
            <a:r>
              <a:rPr lang="en-GB" dirty="0" err="1">
                <a:solidFill>
                  <a:schemeClr val="tx1"/>
                </a:solidFill>
              </a:rPr>
              <a:t>lze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využít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například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služby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jazykové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školy</a:t>
            </a:r>
            <a:r>
              <a:rPr lang="en-GB" dirty="0">
                <a:solidFill>
                  <a:schemeClr val="tx1"/>
                </a:solidFill>
              </a:rPr>
              <a:t>, </a:t>
            </a:r>
            <a:r>
              <a:rPr lang="en-GB" dirty="0" err="1">
                <a:solidFill>
                  <a:schemeClr val="tx1"/>
                </a:solidFill>
              </a:rPr>
              <a:t>kde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si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můžeme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platit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pravidelné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hodiny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komunikace</a:t>
            </a:r>
            <a:r>
              <a:rPr lang="en-GB" dirty="0">
                <a:solidFill>
                  <a:schemeClr val="tx1"/>
                </a:solidFill>
              </a:rPr>
              <a:t> v </a:t>
            </a:r>
            <a:r>
              <a:rPr lang="en-GB" dirty="0" err="1">
                <a:solidFill>
                  <a:schemeClr val="tx1"/>
                </a:solidFill>
              </a:rPr>
              <a:t>cizím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jazyce</a:t>
            </a:r>
            <a:r>
              <a:rPr lang="en-GB" dirty="0">
                <a:solidFill>
                  <a:schemeClr val="tx1"/>
                </a:solidFill>
              </a:rPr>
              <a:t>, </a:t>
            </a:r>
            <a:r>
              <a:rPr lang="en-GB" dirty="0" err="1">
                <a:solidFill>
                  <a:schemeClr val="tx1"/>
                </a:solidFill>
              </a:rPr>
              <a:t>ovšem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cena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této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služby</a:t>
            </a:r>
            <a:r>
              <a:rPr lang="en-GB" dirty="0">
                <a:solidFill>
                  <a:schemeClr val="tx1"/>
                </a:solidFill>
              </a:rPr>
              <a:t> se </a:t>
            </a:r>
            <a:r>
              <a:rPr lang="en-GB" dirty="0" err="1">
                <a:solidFill>
                  <a:schemeClr val="tx1"/>
                </a:solidFill>
              </a:rPr>
              <a:t>pohybuje</a:t>
            </a:r>
            <a:r>
              <a:rPr lang="en-GB" dirty="0">
                <a:solidFill>
                  <a:schemeClr val="tx1"/>
                </a:solidFill>
              </a:rPr>
              <a:t> v </a:t>
            </a:r>
            <a:r>
              <a:rPr lang="en-GB" dirty="0" err="1">
                <a:solidFill>
                  <a:schemeClr val="tx1"/>
                </a:solidFill>
              </a:rPr>
              <a:t>rozmezí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zhruba</a:t>
            </a:r>
            <a:r>
              <a:rPr lang="en-GB" dirty="0">
                <a:solidFill>
                  <a:schemeClr val="tx1"/>
                </a:solidFill>
              </a:rPr>
              <a:t> od 200 </a:t>
            </a:r>
            <a:r>
              <a:rPr lang="en-GB" dirty="0" err="1">
                <a:solidFill>
                  <a:schemeClr val="tx1"/>
                </a:solidFill>
              </a:rPr>
              <a:t>Kč</a:t>
            </a:r>
            <a:r>
              <a:rPr lang="en-GB" dirty="0">
                <a:solidFill>
                  <a:schemeClr val="tx1"/>
                </a:solidFill>
              </a:rPr>
              <a:t> - 1100 </a:t>
            </a:r>
            <a:r>
              <a:rPr lang="en-GB" dirty="0" err="1">
                <a:solidFill>
                  <a:schemeClr val="tx1"/>
                </a:solidFill>
              </a:rPr>
              <a:t>Kč</a:t>
            </a:r>
            <a:r>
              <a:rPr lang="en-GB" dirty="0">
                <a:solidFill>
                  <a:schemeClr val="tx1"/>
                </a:solidFill>
              </a:rPr>
              <a:t>.</a:t>
            </a:r>
          </a:p>
          <a:p>
            <a:r>
              <a:rPr lang="en-GB" dirty="0">
                <a:solidFill>
                  <a:schemeClr val="tx1"/>
                </a:solidFill>
              </a:rPr>
              <a:t>V </a:t>
            </a:r>
            <a:r>
              <a:rPr lang="en-GB" dirty="0" err="1">
                <a:solidFill>
                  <a:schemeClr val="tx1"/>
                </a:solidFill>
              </a:rPr>
              <a:t>případě</a:t>
            </a:r>
            <a:r>
              <a:rPr lang="en-GB" dirty="0">
                <a:solidFill>
                  <a:schemeClr val="tx1"/>
                </a:solidFill>
              </a:rPr>
              <a:t>, </a:t>
            </a:r>
            <a:r>
              <a:rPr lang="en-GB" dirty="0" err="1">
                <a:solidFill>
                  <a:schemeClr val="tx1"/>
                </a:solidFill>
              </a:rPr>
              <a:t>že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zájemce</a:t>
            </a:r>
            <a:r>
              <a:rPr lang="en-GB" dirty="0">
                <a:solidFill>
                  <a:schemeClr val="tx1"/>
                </a:solidFill>
              </a:rPr>
              <a:t> s </a:t>
            </a:r>
            <a:r>
              <a:rPr lang="en-GB" dirty="0" err="1">
                <a:solidFill>
                  <a:schemeClr val="tx1"/>
                </a:solidFill>
              </a:rPr>
              <a:t>námi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pojede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na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tento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zájezd</a:t>
            </a:r>
            <a:r>
              <a:rPr lang="en-GB" dirty="0">
                <a:solidFill>
                  <a:schemeClr val="tx1"/>
                </a:solidFill>
              </a:rPr>
              <a:t>, </a:t>
            </a:r>
            <a:r>
              <a:rPr lang="en-GB" dirty="0" err="1">
                <a:solidFill>
                  <a:schemeClr val="tx1"/>
                </a:solidFill>
              </a:rPr>
              <a:t>může</a:t>
            </a:r>
            <a:r>
              <a:rPr lang="en-GB" dirty="0">
                <a:solidFill>
                  <a:schemeClr val="tx1"/>
                </a:solidFill>
              </a:rPr>
              <a:t> se </a:t>
            </a:r>
            <a:r>
              <a:rPr lang="en-GB" dirty="0" err="1">
                <a:solidFill>
                  <a:schemeClr val="tx1"/>
                </a:solidFill>
              </a:rPr>
              <a:t>seznámit</a:t>
            </a:r>
            <a:r>
              <a:rPr lang="en-GB" dirty="0">
                <a:solidFill>
                  <a:schemeClr val="tx1"/>
                </a:solidFill>
              </a:rPr>
              <a:t>, </a:t>
            </a:r>
            <a:r>
              <a:rPr lang="en-GB" dirty="0" err="1">
                <a:solidFill>
                  <a:schemeClr val="tx1"/>
                </a:solidFill>
              </a:rPr>
              <a:t>najít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si</a:t>
            </a:r>
            <a:r>
              <a:rPr lang="en-GB" dirty="0">
                <a:solidFill>
                  <a:schemeClr val="tx1"/>
                </a:solidFill>
              </a:rPr>
              <a:t> p</a:t>
            </a:r>
            <a:r>
              <a:rPr lang="cs-CZ" dirty="0" err="1">
                <a:solidFill>
                  <a:schemeClr val="tx1"/>
                </a:solidFill>
              </a:rPr>
              <a:t>řátele</a:t>
            </a:r>
            <a:r>
              <a:rPr lang="en-GB" dirty="0">
                <a:solidFill>
                  <a:schemeClr val="tx1"/>
                </a:solidFill>
              </a:rPr>
              <a:t>, se </a:t>
            </a:r>
            <a:r>
              <a:rPr lang="en-GB" dirty="0" err="1">
                <a:solidFill>
                  <a:schemeClr val="tx1"/>
                </a:solidFill>
              </a:rPr>
              <a:t>kterým</a:t>
            </a:r>
            <a:r>
              <a:rPr lang="cs-CZ" dirty="0">
                <a:solidFill>
                  <a:schemeClr val="tx1"/>
                </a:solidFill>
              </a:rPr>
              <a:t>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bude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pravidelně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komunikovat</a:t>
            </a:r>
            <a:r>
              <a:rPr lang="en-GB" dirty="0">
                <a:solidFill>
                  <a:schemeClr val="tx1"/>
                </a:solidFill>
              </a:rPr>
              <a:t> v </a:t>
            </a:r>
            <a:r>
              <a:rPr lang="en-GB" dirty="0" err="1">
                <a:solidFill>
                  <a:schemeClr val="tx1"/>
                </a:solidFill>
              </a:rPr>
              <a:t>cizím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jazyce</a:t>
            </a:r>
            <a:r>
              <a:rPr lang="en-GB" dirty="0">
                <a:solidFill>
                  <a:schemeClr val="tx1"/>
                </a:solidFill>
              </a:rPr>
              <a:t>, </a:t>
            </a:r>
            <a:r>
              <a:rPr lang="en-GB" dirty="0" err="1">
                <a:solidFill>
                  <a:schemeClr val="tx1"/>
                </a:solidFill>
              </a:rPr>
              <a:t>kdyby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takto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však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chtěl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komunikovat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i</a:t>
            </a:r>
            <a:r>
              <a:rPr lang="en-GB" dirty="0">
                <a:solidFill>
                  <a:schemeClr val="tx1"/>
                </a:solidFill>
              </a:rPr>
              <a:t> bez </a:t>
            </a:r>
            <a:r>
              <a:rPr lang="en-GB" dirty="0" err="1">
                <a:solidFill>
                  <a:schemeClr val="tx1"/>
                </a:solidFill>
              </a:rPr>
              <a:t>toho</a:t>
            </a:r>
            <a:r>
              <a:rPr lang="en-GB" dirty="0">
                <a:solidFill>
                  <a:schemeClr val="tx1"/>
                </a:solidFill>
              </a:rPr>
              <a:t>, </a:t>
            </a:r>
            <a:r>
              <a:rPr lang="en-GB" dirty="0" err="1">
                <a:solidFill>
                  <a:schemeClr val="tx1"/>
                </a:solidFill>
              </a:rPr>
              <a:t>aniž</a:t>
            </a:r>
            <a:r>
              <a:rPr lang="en-GB" dirty="0">
                <a:solidFill>
                  <a:schemeClr val="tx1"/>
                </a:solidFill>
              </a:rPr>
              <a:t> by se </a:t>
            </a:r>
            <a:r>
              <a:rPr lang="en-GB" dirty="0" err="1">
                <a:solidFill>
                  <a:schemeClr val="tx1"/>
                </a:solidFill>
              </a:rPr>
              <a:t>na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zájezdu</a:t>
            </a:r>
            <a:r>
              <a:rPr lang="en-GB" dirty="0">
                <a:solidFill>
                  <a:schemeClr val="tx1"/>
                </a:solidFill>
              </a:rPr>
              <a:t> s </a:t>
            </a:r>
            <a:r>
              <a:rPr lang="en-GB" dirty="0" err="1">
                <a:solidFill>
                  <a:schemeClr val="tx1"/>
                </a:solidFill>
              </a:rPr>
              <a:t>někým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seznámil</a:t>
            </a:r>
            <a:r>
              <a:rPr lang="en-GB" dirty="0">
                <a:solidFill>
                  <a:schemeClr val="tx1"/>
                </a:solidFill>
              </a:rPr>
              <a:t>, s </a:t>
            </a:r>
            <a:r>
              <a:rPr lang="en-GB" dirty="0" err="1">
                <a:solidFill>
                  <a:schemeClr val="tx1"/>
                </a:solidFill>
              </a:rPr>
              <a:t>největší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pravděpodobností</a:t>
            </a:r>
            <a:r>
              <a:rPr lang="en-GB" dirty="0">
                <a:solidFill>
                  <a:schemeClr val="tx1"/>
                </a:solidFill>
              </a:rPr>
              <a:t> by </a:t>
            </a:r>
            <a:r>
              <a:rPr lang="en-GB" dirty="0" err="1">
                <a:solidFill>
                  <a:schemeClr val="tx1"/>
                </a:solidFill>
              </a:rPr>
              <a:t>si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tuto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službu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musel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zaplatit</a:t>
            </a:r>
            <a:r>
              <a:rPr lang="en-GB" dirty="0">
                <a:solidFill>
                  <a:schemeClr val="tx1"/>
                </a:solidFill>
              </a:rPr>
              <a:t> a </a:t>
            </a:r>
            <a:r>
              <a:rPr lang="en-GB" dirty="0" err="1">
                <a:solidFill>
                  <a:schemeClr val="tx1"/>
                </a:solidFill>
              </a:rPr>
              <a:t>vyšlo</a:t>
            </a:r>
            <a:r>
              <a:rPr lang="en-GB" dirty="0">
                <a:solidFill>
                  <a:schemeClr val="tx1"/>
                </a:solidFill>
              </a:rPr>
              <a:t> by ho</a:t>
            </a:r>
            <a:r>
              <a:rPr lang="cs-CZ" dirty="0">
                <a:solidFill>
                  <a:schemeClr val="tx1"/>
                </a:solidFill>
              </a:rPr>
              <a:t> to</a:t>
            </a:r>
            <a:r>
              <a:rPr lang="en-GB" dirty="0">
                <a:solidFill>
                  <a:schemeClr val="tx1"/>
                </a:solidFill>
              </a:rPr>
              <a:t> v </a:t>
            </a:r>
            <a:r>
              <a:rPr lang="en-GB" dirty="0" err="1">
                <a:solidFill>
                  <a:schemeClr val="tx1"/>
                </a:solidFill>
              </a:rPr>
              <a:t>průměru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na</a:t>
            </a:r>
            <a:r>
              <a:rPr lang="en-GB" dirty="0">
                <a:solidFill>
                  <a:schemeClr val="tx1"/>
                </a:solidFill>
              </a:rPr>
              <a:t> 650 </a:t>
            </a:r>
            <a:r>
              <a:rPr lang="en-GB" dirty="0" err="1">
                <a:solidFill>
                  <a:schemeClr val="tx1"/>
                </a:solidFill>
              </a:rPr>
              <a:t>Kč</a:t>
            </a:r>
            <a:r>
              <a:rPr lang="en-GB" dirty="0">
                <a:solidFill>
                  <a:schemeClr val="tx1"/>
                </a:solidFill>
              </a:rPr>
              <a:t> za </a:t>
            </a:r>
            <a:r>
              <a:rPr lang="en-GB" dirty="0" err="1">
                <a:solidFill>
                  <a:schemeClr val="tx1"/>
                </a:solidFill>
              </a:rPr>
              <a:t>hodinu</a:t>
            </a:r>
            <a:r>
              <a:rPr lang="en-GB" dirty="0">
                <a:solidFill>
                  <a:schemeClr val="tx1"/>
                </a:solidFill>
              </a:rPr>
              <a:t>.</a:t>
            </a:r>
          </a:p>
          <a:p>
            <a:r>
              <a:rPr lang="en-GB" dirty="0" err="1">
                <a:solidFill>
                  <a:schemeClr val="tx1"/>
                </a:solidFill>
              </a:rPr>
              <a:t>Vezmeme</a:t>
            </a:r>
            <a:r>
              <a:rPr lang="en-GB" dirty="0">
                <a:solidFill>
                  <a:schemeClr val="tx1"/>
                </a:solidFill>
              </a:rPr>
              <a:t>-li </a:t>
            </a:r>
            <a:r>
              <a:rPr lang="en-GB" dirty="0" err="1">
                <a:solidFill>
                  <a:schemeClr val="tx1"/>
                </a:solidFill>
              </a:rPr>
              <a:t>si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příklad</a:t>
            </a:r>
            <a:r>
              <a:rPr lang="en-GB" dirty="0">
                <a:solidFill>
                  <a:schemeClr val="tx1"/>
                </a:solidFill>
              </a:rPr>
              <a:t>:</a:t>
            </a:r>
          </a:p>
          <a:p>
            <a:r>
              <a:rPr lang="en-GB" dirty="0">
                <a:solidFill>
                  <a:schemeClr val="tx1"/>
                </a:solidFill>
              </a:rPr>
              <a:t>- </a:t>
            </a:r>
            <a:r>
              <a:rPr lang="en-GB" dirty="0" err="1">
                <a:solidFill>
                  <a:schemeClr val="tx1"/>
                </a:solidFill>
              </a:rPr>
              <a:t>komunikace</a:t>
            </a:r>
            <a:r>
              <a:rPr lang="en-GB" dirty="0">
                <a:solidFill>
                  <a:schemeClr val="tx1"/>
                </a:solidFill>
              </a:rPr>
              <a:t> v </a:t>
            </a:r>
            <a:r>
              <a:rPr lang="en-GB" dirty="0" err="1">
                <a:solidFill>
                  <a:schemeClr val="tx1"/>
                </a:solidFill>
              </a:rPr>
              <a:t>cizím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jazyce</a:t>
            </a:r>
            <a:r>
              <a:rPr lang="en-GB" dirty="0">
                <a:solidFill>
                  <a:schemeClr val="tx1"/>
                </a:solidFill>
              </a:rPr>
              <a:t> s </a:t>
            </a:r>
            <a:r>
              <a:rPr lang="en-GB" dirty="0" err="1">
                <a:solidFill>
                  <a:schemeClr val="tx1"/>
                </a:solidFill>
              </a:rPr>
              <a:t>využitím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našeho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zájezdu</a:t>
            </a:r>
            <a:r>
              <a:rPr lang="en-GB" dirty="0">
                <a:solidFill>
                  <a:schemeClr val="tx1"/>
                </a:solidFill>
              </a:rPr>
              <a:t> = 0 </a:t>
            </a:r>
            <a:r>
              <a:rPr lang="en-GB" dirty="0" err="1">
                <a:solidFill>
                  <a:schemeClr val="tx1"/>
                </a:solidFill>
              </a:rPr>
              <a:t>Kč</a:t>
            </a:r>
            <a:r>
              <a:rPr lang="en-GB" dirty="0">
                <a:solidFill>
                  <a:schemeClr val="tx1"/>
                </a:solidFill>
              </a:rPr>
              <a:t>/</a:t>
            </a:r>
            <a:r>
              <a:rPr lang="en-GB" dirty="0" err="1">
                <a:solidFill>
                  <a:schemeClr val="tx1"/>
                </a:solidFill>
              </a:rPr>
              <a:t>měsíc</a:t>
            </a:r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- </a:t>
            </a:r>
            <a:r>
              <a:rPr lang="en-GB" dirty="0" err="1">
                <a:solidFill>
                  <a:schemeClr val="tx1"/>
                </a:solidFill>
              </a:rPr>
              <a:t>komunikace</a:t>
            </a:r>
            <a:r>
              <a:rPr lang="en-GB" dirty="0">
                <a:solidFill>
                  <a:schemeClr val="tx1"/>
                </a:solidFill>
              </a:rPr>
              <a:t> v </a:t>
            </a:r>
            <a:r>
              <a:rPr lang="en-GB" dirty="0" err="1">
                <a:solidFill>
                  <a:schemeClr val="tx1"/>
                </a:solidFill>
              </a:rPr>
              <a:t>cizím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jazyce</a:t>
            </a:r>
            <a:r>
              <a:rPr lang="en-GB" dirty="0">
                <a:solidFill>
                  <a:schemeClr val="tx1"/>
                </a:solidFill>
              </a:rPr>
              <a:t> bez </a:t>
            </a:r>
            <a:r>
              <a:rPr lang="en-GB" dirty="0" err="1">
                <a:solidFill>
                  <a:schemeClr val="tx1"/>
                </a:solidFill>
              </a:rPr>
              <a:t>využití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našeho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zájezdu</a:t>
            </a:r>
            <a:r>
              <a:rPr lang="en-GB" dirty="0">
                <a:solidFill>
                  <a:schemeClr val="tx1"/>
                </a:solidFill>
              </a:rPr>
              <a:t> = 2600 </a:t>
            </a:r>
            <a:r>
              <a:rPr lang="en-GB" dirty="0" err="1">
                <a:solidFill>
                  <a:schemeClr val="tx1"/>
                </a:solidFill>
              </a:rPr>
              <a:t>Kč</a:t>
            </a:r>
            <a:r>
              <a:rPr lang="en-GB" dirty="0">
                <a:solidFill>
                  <a:schemeClr val="tx1"/>
                </a:solidFill>
              </a:rPr>
              <a:t>/ </a:t>
            </a:r>
            <a:r>
              <a:rPr lang="en-GB" dirty="0" err="1">
                <a:solidFill>
                  <a:schemeClr val="tx1"/>
                </a:solidFill>
              </a:rPr>
              <a:t>měsíc</a:t>
            </a:r>
            <a:r>
              <a:rPr lang="en-GB" dirty="0">
                <a:solidFill>
                  <a:schemeClr val="tx1"/>
                </a:solidFill>
              </a:rPr>
              <a:t>.</a:t>
            </a:r>
          </a:p>
          <a:p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242144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B8260-60A8-48F7-907A-CDB2F89326A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b="1" dirty="0">
                <a:solidFill>
                  <a:srgbClr val="006666"/>
                </a:solidFill>
              </a:rPr>
              <a:t>Obsah dnešního semináře</a:t>
            </a:r>
            <a:endParaRPr lang="en-GB" b="1" dirty="0">
              <a:solidFill>
                <a:srgbClr val="0066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565CCA-CCAA-4105-B272-3FFA2554012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2" y="1825627"/>
            <a:ext cx="10190016" cy="4667244"/>
          </a:xfrm>
        </p:spPr>
        <p:txBody>
          <a:bodyPr>
            <a:normAutofit/>
          </a:bodyPr>
          <a:lstStyle/>
          <a:p>
            <a:pPr lvl="0">
              <a:lnSpc>
                <a:spcPct val="80000"/>
              </a:lnSpc>
            </a:pPr>
            <a:r>
              <a:rPr lang="cs-CZ" sz="3600" dirty="0"/>
              <a:t>Kontrola a zpětná vazba práce z minulého/minulých semináře/ů</a:t>
            </a: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sz="3600" dirty="0"/>
              <a:t>Bod 2.6 Stanovení nákladů projektu</a:t>
            </a: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sz="3600" dirty="0"/>
              <a:t>Bod 4. Hlavní rizika projektu</a:t>
            </a:r>
            <a:endParaRPr lang="cs-CZ" dirty="0"/>
          </a:p>
          <a:p>
            <a:pPr marL="0" lvl="0" indent="0">
              <a:lnSpc>
                <a:spcPct val="80000"/>
              </a:lnSpc>
              <a:buNone/>
            </a:pPr>
            <a:endParaRPr lang="cs-CZ" dirty="0"/>
          </a:p>
          <a:p>
            <a:pPr marL="0" lvl="0" indent="0">
              <a:lnSpc>
                <a:spcPct val="80000"/>
              </a:lnSpc>
              <a:buNone/>
            </a:pPr>
            <a:endParaRPr lang="cs-CZ" dirty="0"/>
          </a:p>
          <a:p>
            <a:pPr lvl="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sz="4000" b="1" dirty="0">
                <a:highlight>
                  <a:srgbClr val="F39FAD"/>
                </a:highlight>
              </a:rPr>
              <a:t>Váš dnešní úkol – 2.7 stanovit návratnost investic projektu</a:t>
            </a:r>
            <a:endParaRPr lang="en-GB" sz="4000" b="1" dirty="0">
              <a:highlight>
                <a:srgbClr val="F39FAD"/>
              </a:highlight>
            </a:endParaRPr>
          </a:p>
          <a:p>
            <a:pPr lvl="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GB" sz="3500" b="1" dirty="0">
              <a:highlight>
                <a:srgbClr val="F39FAD"/>
              </a:highlight>
            </a:endParaRPr>
          </a:p>
          <a:p>
            <a:pPr lvl="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GB" sz="3500" b="1" dirty="0">
              <a:highlight>
                <a:srgbClr val="F39FAD"/>
              </a:highlight>
            </a:endParaRPr>
          </a:p>
          <a:p>
            <a:pPr lvl="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sz="3500" b="1" dirty="0">
              <a:highlight>
                <a:srgbClr val="F39FAD"/>
              </a:highlight>
            </a:endParaRPr>
          </a:p>
          <a:p>
            <a:pPr lvl="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GB" sz="3500" b="1" dirty="0">
              <a:highlight>
                <a:srgbClr val="F39FAD"/>
              </a:highlight>
            </a:endParaRPr>
          </a:p>
          <a:p>
            <a:pPr marL="0" lvl="0" indent="0">
              <a:lnSpc>
                <a:spcPct val="80000"/>
              </a:lnSpc>
              <a:buNone/>
            </a:pPr>
            <a:endParaRPr lang="en-GB" sz="3500" b="1" dirty="0">
              <a:highlight>
                <a:srgbClr val="F39FAD"/>
              </a:highlight>
            </a:endParaRPr>
          </a:p>
          <a:p>
            <a:pPr lvl="0">
              <a:lnSpc>
                <a:spcPct val="80000"/>
              </a:lnSpc>
            </a:pPr>
            <a:endParaRPr lang="en-GB" dirty="0"/>
          </a:p>
          <a:p>
            <a:pPr lvl="0">
              <a:lnSpc>
                <a:spcPct val="80000"/>
              </a:lnSpc>
            </a:pPr>
            <a:endParaRPr lang="en-GB" dirty="0"/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3726677A-DAB5-4BAC-9C22-8912FD2C04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46673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pl-PL" b="1" dirty="0">
                <a:solidFill>
                  <a:srgbClr val="006666"/>
                </a:solidFill>
              </a:rPr>
              <a:t>2.6.4. Rozpočet na rizika</a:t>
            </a:r>
            <a:endParaRPr lang="en-GB" b="1" dirty="0">
              <a:solidFill>
                <a:srgbClr val="006666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198C2849-34EE-422D-8482-E0D27DEF6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3" y="1369076"/>
            <a:ext cx="10515600" cy="4807887"/>
          </a:xfrm>
        </p:spPr>
        <p:txBody>
          <a:bodyPr>
            <a:normAutofit/>
          </a:bodyPr>
          <a:lstStyle/>
          <a:p>
            <a:r>
              <a:rPr lang="cs-CZ" sz="4000" dirty="0"/>
              <a:t> obsahuje hlavní hrozby a případná opatření pro vznik dané hrozby vyčíslená v Kč (informace z analýzy rizik)</a:t>
            </a:r>
          </a:p>
          <a:p>
            <a:r>
              <a:rPr lang="cs-CZ" sz="4000" dirty="0"/>
              <a:t> konkrétní opatření (jejich nákladová náročnost) pro případ eliminace rizika, když nastane</a:t>
            </a:r>
          </a:p>
          <a:p>
            <a:r>
              <a:rPr lang="cs-CZ" sz="4000" dirty="0"/>
              <a:t>Tento rozpočet si budete tvořit při tvorbě bodu 4.1 Analýza rizik viz PP Seminář 8. 10-11-2022</a:t>
            </a:r>
          </a:p>
        </p:txBody>
      </p:sp>
    </p:spTree>
    <p:extLst>
      <p:ext uri="{BB962C8B-B14F-4D97-AF65-F5344CB8AC3E}">
        <p14:creationId xmlns:p14="http://schemas.microsoft.com/office/powerpoint/2010/main" val="630314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pl-PL" b="1" dirty="0">
                <a:solidFill>
                  <a:srgbClr val="006666"/>
                </a:solidFill>
              </a:rPr>
              <a:t>Co je návratnost investic</a:t>
            </a:r>
            <a:endParaRPr lang="en-GB" b="1" dirty="0">
              <a:solidFill>
                <a:srgbClr val="0066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8602" y="1782618"/>
            <a:ext cx="11719002" cy="4673600"/>
          </a:xfrm>
          <a:ln>
            <a:solidFill>
              <a:srgbClr val="25696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endParaRPr lang="cs-CZ" sz="3600" dirty="0">
              <a:solidFill>
                <a:schemeClr val="tx1"/>
              </a:solidFill>
            </a:endParaRPr>
          </a:p>
          <a:p>
            <a:r>
              <a:rPr lang="cs-CZ" sz="3600" dirty="0">
                <a:solidFill>
                  <a:schemeClr val="tx1"/>
                </a:solidFill>
              </a:rPr>
              <a:t>Srovnání celkových přínosů projektu s jeho náklady.</a:t>
            </a:r>
          </a:p>
          <a:p>
            <a:endParaRPr lang="cs-CZ" sz="3600" dirty="0">
              <a:solidFill>
                <a:schemeClr val="tx1"/>
              </a:solidFill>
            </a:endParaRPr>
          </a:p>
          <a:p>
            <a:r>
              <a:rPr lang="cs-CZ" sz="3600" dirty="0">
                <a:solidFill>
                  <a:schemeClr val="tx1"/>
                </a:solidFill>
              </a:rPr>
              <a:t>Posouzení investice nám ukáže, jak dobře bude projekt financovaný. </a:t>
            </a:r>
          </a:p>
          <a:p>
            <a:endParaRPr lang="cs-CZ" sz="3600" dirty="0">
              <a:solidFill>
                <a:schemeClr val="tx1"/>
              </a:solidFill>
            </a:endParaRPr>
          </a:p>
          <a:p>
            <a:r>
              <a:rPr lang="cs-CZ" sz="3600" dirty="0">
                <a:solidFill>
                  <a:schemeClr val="tx1"/>
                </a:solidFill>
              </a:rPr>
              <a:t>Každý projekt je unikátní a proto nelze obecně stanovit, která metoda je vhodnější.</a:t>
            </a:r>
          </a:p>
          <a:p>
            <a:endParaRPr lang="cs-CZ" sz="3600" dirty="0">
              <a:solidFill>
                <a:schemeClr val="tx1"/>
              </a:solidFill>
            </a:endParaRPr>
          </a:p>
          <a:p>
            <a:r>
              <a:rPr lang="en-GB" sz="3600" dirty="0">
                <a:solidFill>
                  <a:schemeClr val="tx1"/>
                </a:solidFill>
              </a:rPr>
              <a:t>V</a:t>
            </a:r>
            <a:r>
              <a:rPr lang="cs-CZ" sz="3600" dirty="0" err="1">
                <a:solidFill>
                  <a:schemeClr val="tx1"/>
                </a:solidFill>
              </a:rPr>
              <a:t>ýběr</a:t>
            </a:r>
            <a:r>
              <a:rPr lang="cs-CZ" sz="3600" dirty="0">
                <a:solidFill>
                  <a:schemeClr val="tx1"/>
                </a:solidFill>
              </a:rPr>
              <a:t> metody          dle typu a zaměření projektu na výstupy (benefity). </a:t>
            </a:r>
            <a:endParaRPr lang="en-GB" sz="4000" dirty="0">
              <a:solidFill>
                <a:schemeClr val="tx1"/>
              </a:solidFill>
            </a:endParaRPr>
          </a:p>
          <a:p>
            <a:endParaRPr lang="cs-CZ" sz="3600" dirty="0">
              <a:solidFill>
                <a:schemeClr val="tx1"/>
              </a:solidFill>
            </a:endParaRPr>
          </a:p>
          <a:p>
            <a:pPr lvl="0"/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2DDDB90A-0E7C-4A61-AC67-D9880FD5CFFD}"/>
              </a:ext>
            </a:extLst>
          </p:cNvPr>
          <p:cNvCxnSpPr/>
          <p:nvPr/>
        </p:nvCxnSpPr>
        <p:spPr>
          <a:xfrm>
            <a:off x="2918692" y="5929745"/>
            <a:ext cx="692728" cy="0"/>
          </a:xfrm>
          <a:prstGeom prst="straightConnector1">
            <a:avLst/>
          </a:prstGeom>
          <a:ln w="41275">
            <a:solidFill>
              <a:srgbClr val="CF314B"/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7218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pl-PL" b="1" dirty="0">
                <a:solidFill>
                  <a:srgbClr val="006666"/>
                </a:solidFill>
              </a:rPr>
              <a:t>Metoda výnosnosti investic </a:t>
            </a:r>
            <a:r>
              <a:rPr lang="en-GB" b="1" dirty="0">
                <a:solidFill>
                  <a:srgbClr val="006666"/>
                </a:solidFill>
              </a:rPr>
              <a:t>ROI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8602" y="1782618"/>
            <a:ext cx="11719002" cy="4673600"/>
          </a:xfrm>
          <a:ln>
            <a:solidFill>
              <a:srgbClr val="25696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>
                <a:solidFill>
                  <a:schemeClr val="tx1"/>
                </a:solidFill>
              </a:rPr>
              <a:t>ROI (Return on </a:t>
            </a:r>
            <a:r>
              <a:rPr lang="cs-CZ" sz="3600" dirty="0" err="1">
                <a:solidFill>
                  <a:schemeClr val="tx1"/>
                </a:solidFill>
              </a:rPr>
              <a:t>Investment</a:t>
            </a:r>
            <a:r>
              <a:rPr lang="cs-CZ" sz="3600" dirty="0">
                <a:solidFill>
                  <a:schemeClr val="tx1"/>
                </a:solidFill>
              </a:rPr>
              <a:t>).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>
                <a:solidFill>
                  <a:schemeClr val="tx1"/>
                </a:solidFill>
              </a:rPr>
              <a:t> Cílovým efektem je zde zisk.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>
                <a:solidFill>
                  <a:schemeClr val="tx1"/>
                </a:solidFill>
              </a:rPr>
              <a:t> Nezohledňuje časovou </a:t>
            </a:r>
          </a:p>
          <a:p>
            <a:pPr marL="0" indent="0">
              <a:buNone/>
            </a:pPr>
            <a:r>
              <a:rPr lang="cs-CZ" sz="3600" dirty="0">
                <a:solidFill>
                  <a:schemeClr val="tx1"/>
                </a:solidFill>
              </a:rPr>
              <a:t>hodnotu peněz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>
                <a:solidFill>
                  <a:schemeClr val="tx1"/>
                </a:solidFill>
              </a:rPr>
              <a:t> Neznáme přesně výnos v </a:t>
            </a:r>
          </a:p>
          <a:p>
            <a:pPr marL="0" indent="0">
              <a:buNone/>
            </a:pPr>
            <a:r>
              <a:rPr lang="cs-CZ" sz="3600" dirty="0">
                <a:solidFill>
                  <a:schemeClr val="tx1"/>
                </a:solidFill>
              </a:rPr>
              <a:t>budoucnosti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36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36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36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3600" dirty="0">
              <a:solidFill>
                <a:schemeClr val="tx1"/>
              </a:solidFill>
            </a:endParaRPr>
          </a:p>
          <a:p>
            <a:pPr lvl="0"/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E35A068-0EF5-43C0-B75A-85C7A7D853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88103" y="2059742"/>
            <a:ext cx="5844280" cy="4119351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7D363575-BD90-4D8A-AA69-D54AD554C1BF}"/>
              </a:ext>
            </a:extLst>
          </p:cNvPr>
          <p:cNvSpPr txBox="1"/>
          <p:nvPr/>
        </p:nvSpPr>
        <p:spPr>
          <a:xfrm>
            <a:off x="415636" y="6456218"/>
            <a:ext cx="63453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https://www.evolutionmarketing.cz/marketingovy-slovnik/roi/</a:t>
            </a:r>
          </a:p>
        </p:txBody>
      </p:sp>
    </p:spTree>
    <p:extLst>
      <p:ext uri="{BB962C8B-B14F-4D97-AF65-F5344CB8AC3E}">
        <p14:creationId xmlns:p14="http://schemas.microsoft.com/office/powerpoint/2010/main" val="2143855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pl-PL" b="1" dirty="0">
                <a:solidFill>
                  <a:srgbClr val="006666"/>
                </a:solidFill>
              </a:rPr>
              <a:t>Metoda výnosnosti investic </a:t>
            </a:r>
            <a:r>
              <a:rPr lang="en-GB" b="1" dirty="0">
                <a:solidFill>
                  <a:srgbClr val="006666"/>
                </a:solidFill>
              </a:rPr>
              <a:t>ROI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8602" y="1782618"/>
            <a:ext cx="11719002" cy="4673600"/>
          </a:xfrm>
          <a:ln>
            <a:solidFill>
              <a:srgbClr val="25696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>
                <a:solidFill>
                  <a:schemeClr val="tx1"/>
                </a:solidFill>
              </a:rPr>
              <a:t>ROI (Return on </a:t>
            </a:r>
            <a:r>
              <a:rPr lang="cs-CZ" sz="3600" dirty="0" err="1">
                <a:solidFill>
                  <a:schemeClr val="tx1"/>
                </a:solidFill>
              </a:rPr>
              <a:t>Investment</a:t>
            </a:r>
            <a:r>
              <a:rPr lang="cs-CZ" sz="3600" dirty="0">
                <a:solidFill>
                  <a:schemeClr val="tx1"/>
                </a:solidFill>
              </a:rPr>
              <a:t>).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3600" dirty="0">
                <a:solidFill>
                  <a:schemeClr val="tx1"/>
                </a:solidFill>
              </a:rPr>
              <a:t> </a:t>
            </a:r>
            <a:r>
              <a:rPr lang="cs-CZ" sz="3600" dirty="0">
                <a:solidFill>
                  <a:schemeClr val="tx1"/>
                </a:solidFill>
              </a:rPr>
              <a:t>výsledek v %, </a:t>
            </a:r>
            <a:endParaRPr lang="en-GB" sz="36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36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>
                <a:solidFill>
                  <a:schemeClr val="tx1"/>
                </a:solidFill>
              </a:rPr>
              <a:t> ROI </a:t>
            </a:r>
            <a:r>
              <a:rPr lang="en-GB" sz="3600" dirty="0">
                <a:solidFill>
                  <a:schemeClr val="tx1"/>
                </a:solidFill>
              </a:rPr>
              <a:t>&lt; 0 </a:t>
            </a:r>
            <a:r>
              <a:rPr lang="en-GB" sz="3600" dirty="0" err="1">
                <a:solidFill>
                  <a:schemeClr val="tx1"/>
                </a:solidFill>
              </a:rPr>
              <a:t>projekt</a:t>
            </a:r>
            <a:r>
              <a:rPr lang="cs-CZ" sz="3600" dirty="0">
                <a:solidFill>
                  <a:schemeClr val="tx1"/>
                </a:solidFill>
              </a:rPr>
              <a:t> je ztrátový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>
                <a:solidFill>
                  <a:schemeClr val="tx1"/>
                </a:solidFill>
              </a:rPr>
              <a:t> ROI </a:t>
            </a:r>
            <a:r>
              <a:rPr lang="en-GB" sz="3600" dirty="0">
                <a:solidFill>
                  <a:schemeClr val="tx1"/>
                </a:solidFill>
              </a:rPr>
              <a:t>≥ 0 </a:t>
            </a:r>
            <a:r>
              <a:rPr lang="cs-CZ" sz="3600" dirty="0">
                <a:solidFill>
                  <a:schemeClr val="tx1"/>
                </a:solidFill>
              </a:rPr>
              <a:t>projekt přijatelný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36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36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3600" dirty="0">
              <a:solidFill>
                <a:schemeClr val="tx1"/>
              </a:solidFill>
            </a:endParaRPr>
          </a:p>
          <a:p>
            <a:pPr lvl="0"/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E35A068-0EF5-43C0-B75A-85C7A7D853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88103" y="2059742"/>
            <a:ext cx="5844280" cy="4119351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7D363575-BD90-4D8A-AA69-D54AD554C1BF}"/>
              </a:ext>
            </a:extLst>
          </p:cNvPr>
          <p:cNvSpPr txBox="1"/>
          <p:nvPr/>
        </p:nvSpPr>
        <p:spPr>
          <a:xfrm>
            <a:off x="415636" y="6456218"/>
            <a:ext cx="63453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https://www.evolutionmarketing.cz/marketingovy-slovnik/roi/</a:t>
            </a:r>
          </a:p>
        </p:txBody>
      </p:sp>
    </p:spTree>
    <p:extLst>
      <p:ext uri="{BB962C8B-B14F-4D97-AF65-F5344CB8AC3E}">
        <p14:creationId xmlns:p14="http://schemas.microsoft.com/office/powerpoint/2010/main" val="348352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en-GB" b="1" dirty="0">
                <a:solidFill>
                  <a:srgbClr val="006666"/>
                </a:solidFill>
              </a:rPr>
              <a:t>ROI</a:t>
            </a:r>
            <a:r>
              <a:rPr lang="cs-CZ" b="1" dirty="0">
                <a:solidFill>
                  <a:srgbClr val="006666"/>
                </a:solidFill>
              </a:rPr>
              <a:t> - Příklad</a:t>
            </a:r>
            <a:endParaRPr lang="en-GB" b="1" dirty="0">
              <a:solidFill>
                <a:srgbClr val="0066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8602" y="1387242"/>
            <a:ext cx="11719002" cy="5068976"/>
          </a:xfrm>
          <a:ln>
            <a:solidFill>
              <a:srgbClr val="25696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3600" dirty="0">
                <a:solidFill>
                  <a:schemeClr val="tx1"/>
                </a:solidFill>
              </a:rPr>
              <a:t> U projektu je zisk tvořen z prodeje lístků.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>
                <a:solidFill>
                  <a:schemeClr val="tx1"/>
                </a:solidFill>
              </a:rPr>
              <a:t> Očekávaný minimální počet prodaných lístků činí 7 000, jedna vstupenka 1 000 Kč, zisk činí 7 000 000 Kč. </a:t>
            </a:r>
            <a:endParaRPr lang="en-GB" sz="36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3600" dirty="0">
                <a:solidFill>
                  <a:schemeClr val="tx1"/>
                </a:solidFill>
              </a:rPr>
              <a:t> </a:t>
            </a:r>
            <a:r>
              <a:rPr lang="en-GB" sz="3600" dirty="0" err="1">
                <a:solidFill>
                  <a:schemeClr val="tx1"/>
                </a:solidFill>
              </a:rPr>
              <a:t>Investi</a:t>
            </a:r>
            <a:r>
              <a:rPr lang="cs-CZ" sz="3600" dirty="0" err="1">
                <a:solidFill>
                  <a:schemeClr val="tx1"/>
                </a:solidFill>
              </a:rPr>
              <a:t>ce</a:t>
            </a:r>
            <a:r>
              <a:rPr lang="cs-CZ" sz="3600" dirty="0">
                <a:solidFill>
                  <a:schemeClr val="tx1"/>
                </a:solidFill>
              </a:rPr>
              <a:t> činí 5 000 000 Kč.</a:t>
            </a:r>
            <a:endParaRPr lang="en-GB" sz="36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36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>
                <a:solidFill>
                  <a:schemeClr val="tx1"/>
                </a:solidFill>
              </a:rPr>
              <a:t>	I = velikost investičních výdajů, 5 000 000Kč.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>
                <a:solidFill>
                  <a:schemeClr val="tx1"/>
                </a:solidFill>
              </a:rPr>
              <a:t>    ROI = (7 000 000-5 000 000)/ 5 000 000 = 0,4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>
                <a:solidFill>
                  <a:schemeClr val="tx1"/>
                </a:solidFill>
              </a:rPr>
              <a:t>	ROI = 0,4*100 = 40%           ROI </a:t>
            </a:r>
            <a:r>
              <a:rPr lang="en-GB" sz="3600" dirty="0">
                <a:solidFill>
                  <a:schemeClr val="tx1"/>
                </a:solidFill>
              </a:rPr>
              <a:t>&gt; 0</a:t>
            </a:r>
            <a:r>
              <a:rPr lang="cs-CZ" sz="3600" dirty="0">
                <a:solidFill>
                  <a:schemeClr val="tx1"/>
                </a:solidFill>
              </a:rPr>
              <a:t> Projekt je přijatelný.</a:t>
            </a: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7D363575-BD90-4D8A-AA69-D54AD554C1BF}"/>
              </a:ext>
            </a:extLst>
          </p:cNvPr>
          <p:cNvSpPr txBox="1"/>
          <p:nvPr/>
        </p:nvSpPr>
        <p:spPr>
          <a:xfrm>
            <a:off x="748145" y="6456218"/>
            <a:ext cx="63453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https://www.evolutionmarketing.cz/marketingovy-slovnik/roi/</a:t>
            </a:r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2A91C609-D505-4003-B5B5-1D0BCA2ECCB0}"/>
              </a:ext>
            </a:extLst>
          </p:cNvPr>
          <p:cNvCxnSpPr/>
          <p:nvPr/>
        </p:nvCxnSpPr>
        <p:spPr>
          <a:xfrm>
            <a:off x="5264728" y="5883564"/>
            <a:ext cx="692728" cy="0"/>
          </a:xfrm>
          <a:prstGeom prst="straightConnector1">
            <a:avLst/>
          </a:prstGeom>
          <a:ln w="41275">
            <a:solidFill>
              <a:srgbClr val="CF314B"/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3142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en-GB" b="1" dirty="0" err="1">
                <a:solidFill>
                  <a:srgbClr val="006666"/>
                </a:solidFill>
              </a:rPr>
              <a:t>Metoda</a:t>
            </a:r>
            <a:r>
              <a:rPr lang="en-GB" b="1" dirty="0">
                <a:solidFill>
                  <a:srgbClr val="006666"/>
                </a:solidFill>
              </a:rPr>
              <a:t> </a:t>
            </a:r>
            <a:r>
              <a:rPr lang="en-GB" b="1" dirty="0" err="1">
                <a:solidFill>
                  <a:srgbClr val="006666"/>
                </a:solidFill>
              </a:rPr>
              <a:t>doby</a:t>
            </a:r>
            <a:r>
              <a:rPr lang="en-GB" b="1" dirty="0">
                <a:solidFill>
                  <a:srgbClr val="006666"/>
                </a:solidFill>
              </a:rPr>
              <a:t> </a:t>
            </a:r>
            <a:r>
              <a:rPr lang="en-GB" b="1" dirty="0" err="1">
                <a:solidFill>
                  <a:srgbClr val="006666"/>
                </a:solidFill>
              </a:rPr>
              <a:t>splacení</a:t>
            </a:r>
            <a:r>
              <a:rPr lang="en-GB" b="1" dirty="0">
                <a:solidFill>
                  <a:srgbClr val="006666"/>
                </a:solidFill>
              </a:rPr>
              <a:t> – Payback </a:t>
            </a:r>
            <a:r>
              <a:rPr lang="cs-CZ" b="1" dirty="0">
                <a:solidFill>
                  <a:srgbClr val="006666"/>
                </a:solidFill>
              </a:rPr>
              <a:t>(PB) </a:t>
            </a:r>
            <a:r>
              <a:rPr lang="en-GB" b="1" dirty="0">
                <a:solidFill>
                  <a:srgbClr val="006666"/>
                </a:solidFill>
              </a:rPr>
              <a:t>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8602" y="1782618"/>
            <a:ext cx="11719002" cy="4673600"/>
          </a:xfrm>
          <a:ln>
            <a:solidFill>
              <a:srgbClr val="25696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3600" dirty="0">
                <a:solidFill>
                  <a:schemeClr val="tx1"/>
                </a:solidFill>
              </a:rPr>
              <a:t>	Prostá doba návratnosti </a:t>
            </a:r>
          </a:p>
          <a:p>
            <a:pPr marL="0" indent="0">
              <a:buNone/>
            </a:pPr>
            <a:r>
              <a:rPr lang="cs-CZ" sz="3600" dirty="0">
                <a:solidFill>
                  <a:schemeClr val="tx1"/>
                </a:solidFill>
              </a:rPr>
              <a:t>V případě, že roční hotovostní tok </a:t>
            </a:r>
            <a:r>
              <a:rPr lang="en-GB" sz="3600" dirty="0">
                <a:solidFill>
                  <a:schemeClr val="tx1"/>
                </a:solidFill>
              </a:rPr>
              <a:t>(</a:t>
            </a:r>
            <a:r>
              <a:rPr lang="cs-CZ" sz="3600" dirty="0">
                <a:solidFill>
                  <a:schemeClr val="tx1"/>
                </a:solidFill>
              </a:rPr>
              <a:t>CF</a:t>
            </a:r>
            <a:r>
              <a:rPr lang="en-GB" sz="3600" dirty="0">
                <a:solidFill>
                  <a:schemeClr val="tx1"/>
                </a:solidFill>
              </a:rPr>
              <a:t>)</a:t>
            </a:r>
            <a:r>
              <a:rPr lang="cs-CZ" sz="3600" dirty="0">
                <a:solidFill>
                  <a:schemeClr val="tx1"/>
                </a:solidFill>
              </a:rPr>
              <a:t> je stále stejný, je možné výpočet prosté doby návratnosti PB  použít vztah:</a:t>
            </a:r>
          </a:p>
          <a:p>
            <a:pPr marL="0" indent="0">
              <a:buNone/>
            </a:pPr>
            <a:endParaRPr lang="cs-CZ" sz="3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3600" dirty="0">
                <a:solidFill>
                  <a:schemeClr val="tx1"/>
                </a:solidFill>
              </a:rPr>
              <a:t>I = velikost investičních výdajů</a:t>
            </a:r>
          </a:p>
          <a:p>
            <a:pPr marL="0" indent="0">
              <a:buNone/>
            </a:pPr>
            <a:r>
              <a:rPr lang="cs-CZ" sz="3600" dirty="0">
                <a:solidFill>
                  <a:schemeClr val="tx1"/>
                </a:solidFill>
              </a:rPr>
              <a:t>CF =	roční hotovostní tok </a:t>
            </a:r>
          </a:p>
          <a:p>
            <a:pPr marL="0" indent="0">
              <a:buNone/>
            </a:pPr>
            <a:r>
              <a:rPr lang="cs-CZ" sz="3600" dirty="0">
                <a:solidFill>
                  <a:schemeClr val="tx1"/>
                </a:solidFill>
              </a:rPr>
              <a:t>PB = počet let 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5DE89579-B9D9-4C1E-B35D-3A1392B7D2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4403516"/>
              </p:ext>
            </p:extLst>
          </p:nvPr>
        </p:nvGraphicFramePr>
        <p:xfrm>
          <a:off x="7086854" y="3870037"/>
          <a:ext cx="3632828" cy="2050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Rovnice" r:id="rId5" imgW="672840" imgH="444240" progId="Equation.3">
                  <p:embed/>
                </p:oleObj>
              </mc:Choice>
              <mc:Fallback>
                <p:oleObj name="Rovnice" r:id="rId5" imgW="672840" imgH="444240" progId="Equation.3">
                  <p:embed/>
                  <p:pic>
                    <p:nvPicPr>
                      <p:cNvPr id="5" name="Object 2">
                        <a:extLst>
                          <a:ext uri="{FF2B5EF4-FFF2-40B4-BE49-F238E27FC236}">
                            <a16:creationId xmlns:a16="http://schemas.microsoft.com/office/drawing/2014/main" id="{AD57C2F8-77D0-4A6C-8C15-8E01A1B2B00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854" y="3870037"/>
                        <a:ext cx="3632828" cy="20504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6481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F0BA-EF6B-4706-9EB2-3F3942857E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4396" y="61683"/>
            <a:ext cx="10584868" cy="1325559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rgbClr val="006666"/>
                </a:solidFill>
              </a:rPr>
              <a:t>Metoda doby splacení (PB </a:t>
            </a:r>
            <a:r>
              <a:rPr lang="en-GB" b="1" dirty="0">
                <a:solidFill>
                  <a:srgbClr val="006666"/>
                </a:solidFill>
              </a:rPr>
              <a:t>Method</a:t>
            </a:r>
            <a:r>
              <a:rPr lang="cs-CZ" b="1" dirty="0">
                <a:solidFill>
                  <a:srgbClr val="006666"/>
                </a:solidFill>
              </a:rPr>
              <a:t>) - Příklad</a:t>
            </a:r>
            <a:endParaRPr lang="en-GB" b="1" dirty="0">
              <a:solidFill>
                <a:srgbClr val="0066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72B5-BA4F-4727-B705-860AE06358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8602" y="1782618"/>
            <a:ext cx="11719002" cy="4673600"/>
          </a:xfrm>
          <a:ln>
            <a:solidFill>
              <a:srgbClr val="25696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3600" dirty="0">
                <a:solidFill>
                  <a:schemeClr val="tx1"/>
                </a:solidFill>
              </a:rPr>
              <a:t> Investice do výrobní haly je 1 236 100 Kč.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>
                <a:solidFill>
                  <a:schemeClr val="tx1"/>
                </a:solidFill>
              </a:rPr>
              <a:t> Výrobní hala přinese hotovostní tok (CF) 309 025 Kč každý rok.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>
                <a:solidFill>
                  <a:schemeClr val="tx1"/>
                </a:solidFill>
              </a:rPr>
              <a:t> Za jak dlouho se nám investice vrátí?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   1 236 100 / 309 025 = 4 roky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 PB = 4 roky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4344739C-58CB-40ED-AF7D-B48822F22C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03565" y="230191"/>
            <a:ext cx="1344039" cy="1138885"/>
          </a:xfrm>
          <a:prstGeom prst="rect">
            <a:avLst/>
          </a:prstGeom>
          <a:noFill/>
          <a:ln cap="flat">
            <a:noFill/>
          </a:ln>
        </p:spPr>
      </p:pic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5DE89579-B9D9-4C1E-B35D-3A1392B7D2CD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7086854" y="3870037"/>
          <a:ext cx="3632828" cy="2050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Rovnice" r:id="rId5" imgW="672840" imgH="444240" progId="Equation.3">
                  <p:embed/>
                </p:oleObj>
              </mc:Choice>
              <mc:Fallback>
                <p:oleObj name="Rovnice" r:id="rId5" imgW="672840" imgH="444240" progId="Equation.3">
                  <p:embed/>
                  <p:pic>
                    <p:nvPicPr>
                      <p:cNvPr id="5" name="Object 2">
                        <a:extLst>
                          <a:ext uri="{FF2B5EF4-FFF2-40B4-BE49-F238E27FC236}">
                            <a16:creationId xmlns:a16="http://schemas.microsoft.com/office/drawing/2014/main" id="{5DE89579-B9D9-4C1E-B35D-3A1392B7D2C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854" y="3870037"/>
                        <a:ext cx="3632828" cy="20504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8171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3031</TotalTime>
  <Words>1157</Words>
  <Application>Microsoft Office PowerPoint</Application>
  <PresentationFormat>Širokoúhlá obrazovka</PresentationFormat>
  <Paragraphs>161</Paragraphs>
  <Slides>17</Slides>
  <Notes>15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Office Theme</vt:lpstr>
      <vt:lpstr>Rovnice</vt:lpstr>
      <vt:lpstr>Návratnost investic   Bod 2.7 šablony projektu</vt:lpstr>
      <vt:lpstr>Obsah dnešního semináře</vt:lpstr>
      <vt:lpstr>2.6.4. Rozpočet na rizika</vt:lpstr>
      <vt:lpstr>Co je návratnost investic</vt:lpstr>
      <vt:lpstr>Metoda výnosnosti investic ROI</vt:lpstr>
      <vt:lpstr>Metoda výnosnosti investic ROI</vt:lpstr>
      <vt:lpstr>ROI - Příklad</vt:lpstr>
      <vt:lpstr>Metoda doby splacení – Payback (PB) Method</vt:lpstr>
      <vt:lpstr>Metoda doby splacení (PB Method) - Příklad</vt:lpstr>
      <vt:lpstr>Metoda doby splacení (PB Method) – hotovostní toky nejsou stejné každý rok</vt:lpstr>
      <vt:lpstr>Metoda doby splacení (PB Method) – hotovostní toky nejsou stejné každý rok</vt:lpstr>
      <vt:lpstr>Metoda doby splacení (PB Method) – rozhodování mezi variantami projektů</vt:lpstr>
      <vt:lpstr>Metoda nákladů a užitku – Cost-Benefit Analysis</vt:lpstr>
      <vt:lpstr>Metoda nákladů a užitku – Cost-Benefit Analysis</vt:lpstr>
      <vt:lpstr>Metoda nákladů a užitku – Cost-Benefit Analysis</vt:lpstr>
      <vt:lpstr>Metoda nákladů a užitku – Cost-Benefit Analysis - Příklad</vt:lpstr>
      <vt:lpstr>Metoda nákladů a užitku – Cost-Benefit Analysis - Příklad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Project Management Triangle   2. Developing a Project – My schedule tomorrow</dc:title>
  <dc:creator>Lucie Reczkova</dc:creator>
  <cp:lastModifiedBy>Lucie Reczkova (Researcher)</cp:lastModifiedBy>
  <cp:revision>441</cp:revision>
  <dcterms:created xsi:type="dcterms:W3CDTF">2022-09-20T14:18:12Z</dcterms:created>
  <dcterms:modified xsi:type="dcterms:W3CDTF">2022-11-24T10:21:00Z</dcterms:modified>
</cp:coreProperties>
</file>