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318" r:id="rId4"/>
    <p:sldId id="338" r:id="rId5"/>
    <p:sldId id="296" r:id="rId6"/>
    <p:sldId id="339" r:id="rId7"/>
    <p:sldId id="340" r:id="rId8"/>
    <p:sldId id="341" r:id="rId9"/>
    <p:sldId id="342" r:id="rId10"/>
    <p:sldId id="345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FAD"/>
    <a:srgbClr val="CF314B"/>
    <a:srgbClr val="006666"/>
    <a:srgbClr val="256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C278-C2CD-4288-9E30-79A5A585C1EA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2A00-20D3-49BC-A2A9-632975CF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1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9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1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0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0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9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1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3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7684-9EC2-4376-998A-6109F41EF1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4D73-AB6D-4B37-8C26-BC045ED9B3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1191-9051-4D9E-B978-791995EAB4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0EE44-B7F3-4579-9B8C-689AEB540A1F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62B1D-0691-4209-8D2A-BFEDFB9E9F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F5A4-6C3C-49D8-9953-013E3DF02A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83643-8134-4867-A5E7-DC1D33FF95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67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6985-46F5-4C85-B2E1-322E92BEBA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D0257-106C-4FD8-A159-4B004C87B1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FDD9-8ACB-40AD-912B-A01F6A75C3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75690-D42D-44B7-8CC6-F63910ADF647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3507-7EAC-443E-B701-A409A77008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AC2E-1F62-4599-89D5-E378262C3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A1BC5-3CED-49DF-890F-17FEC0A579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2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91257-9F83-404E-A84C-36F9D72D9F3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5B836-C288-48D6-B8BF-6E294ACD237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4EC1-BCE0-48EC-A1C3-2756FD468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E6B0E-9632-45AD-B68C-F513DD103CAF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483F-24C4-48C0-8F98-C58EFB0185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63B9-CF06-477B-B444-9FB011F7B5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DE0EE-7EFC-45C3-AB3D-BAE2C8EEC2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519E-6D58-4B3E-A4B1-6F77E4A063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D8DE-77AC-4595-8126-A62AC15C74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A06F-CCFA-4881-92B4-943960ED43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02525-251F-46F6-8F07-7598EB0A52AB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107F-1B75-40E8-8CF8-B840E0C13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EB35-68C3-4CC5-8E39-010E237309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76513-2564-4DA5-8BFF-34651336BF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006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90FD-4A61-4C60-97AF-CE5B4FCF6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AB4EA-6EF0-4ACE-8218-0677095E7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96D93-2355-4F60-A46E-50F0C20DCB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BED8B-9B05-46ED-BF5C-B5F226E4645A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DBD4-56C3-4E66-BC19-6FD22A0139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FF0C-1BC8-4D0E-9970-F44AF96F8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64D14-9EE0-49F4-8C06-5A91B67C01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2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AF55-6753-4ECC-8823-07C053F985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5C7F-CE10-40F7-AE3C-26BE977B9A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8FE46-5B68-4E27-8809-498285ECF4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C3D0-06D6-4681-BB31-70C3565C9E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9C8C9-ED65-4B80-869E-B13833EC421A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57E4-EFC3-40AC-83E5-7908B2CF8A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3B212-57E5-46B8-9E6D-81BFF44F8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0442E-9A69-495F-A3EE-A1AD1A162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4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70-F757-41A2-A686-5E02A7D58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FC42-5490-4247-8D1E-F04316CC6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39B06-6179-4659-A8DD-4314C069C3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7C2B1-05BC-43F6-AB09-53FA4A19444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AD654-5F4D-4F6C-84ED-9EAA894094D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9CEC2-8557-4B4A-8CC5-20196F06B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27E83-521A-455A-B99B-F4DC49969221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20B6C-0666-40F7-8250-A3D82602D8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45C75-E386-4D7E-96A9-5C0B8E93F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FFD55-1343-4C97-ADDF-21A4B20EA9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6254-9E48-4054-B9B3-CB8F0F4AF9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65EDB-0CC1-4376-B0A6-6572021A46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E946C-B14B-4569-AA57-1DF7AB86FE9E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B89CB-CCE1-41AC-9C3F-B721589F51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AF7C3-0243-4F49-8A53-CB1A90925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CAFD0-5B4E-4726-949D-D751A9AD75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47F75-C5C2-4682-95CB-836BDDC4E2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F5E14-64D6-431E-919F-60B29EED154A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D294D-4BA8-4483-B409-11BF95B78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47E7-41EA-4505-8C6A-2290C06C5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BF7BA0-A8D0-4326-BFE8-52BE5CCE99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2B68-C63C-4931-AC52-A4D84BDA0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AE7F-BFA3-4BD4-9F16-7A88AC7C21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5A985-0CC9-456E-8ED5-8F641AD306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688F-EAA2-4382-87A2-1B7512C035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AF4869-D8B6-494E-87A0-F805844B7991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4DD4-1292-40D1-A181-FD62402C75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2A93-03AF-4DF7-9A1B-C80B37C69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CE13D-3D91-4D0E-B88F-F0E17D7DA4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3D6-4532-45D5-A1C0-C40A4B613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7DB6-E3AA-4FF3-8DB1-94755ED066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B63D-F173-4742-9CA1-DB18037C26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10D88-CB8F-4E86-8366-DCA0E43C0F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FA9F2-3C60-4928-8025-C91D8E61EAE5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0071-3E16-4BAF-ACB5-405F9A34B1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40CF-0BA3-4A54-8934-0CE35E492B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4DC25-F1CF-4E87-8408-4E98835B0E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D173B-A758-4BBA-8A5B-86FDD06BD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7951-722A-4850-BD59-8CB3E441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B7BBB-107A-4D08-B516-221296CD82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830B2C-21ED-4DE6-810D-0EE8CC4C0261}" type="datetime1">
              <a:rPr lang="en-GB"/>
              <a:pPr lvl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8A9E-EB75-4FE6-B921-43B788B04F1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6B38-ADDF-4B79-B3B4-D851210004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924FB8D-7DF7-4C74-881C-69F7AD3D844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stdebacker.com/value-proposition-desig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eb.mindonmap.com/cre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B912-5468-4404-A600-DE02E24ADD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5820" y="467971"/>
            <a:ext cx="7057750" cy="5524457"/>
          </a:xfrm>
          <a:solidFill>
            <a:srgbClr val="307871"/>
          </a:solidFill>
        </p:spPr>
        <p:txBody>
          <a:bodyPr anchor="ctr"/>
          <a:lstStyle/>
          <a:p>
            <a:pPr lvl="0"/>
            <a:r>
              <a:rPr lang="en-GB" dirty="0" err="1">
                <a:solidFill>
                  <a:srgbClr val="FFFFFF"/>
                </a:solidFill>
              </a:rPr>
              <a:t>Popis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produktu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projektu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cs-CZ" sz="2800" dirty="0">
                <a:solidFill>
                  <a:srgbClr val="FFFFFF"/>
                </a:solidFill>
              </a:rPr>
              <a:t>Bod </a:t>
            </a:r>
            <a:r>
              <a:rPr lang="en-GB" sz="2800" dirty="0">
                <a:solidFill>
                  <a:srgbClr val="FFFFFF"/>
                </a:solidFill>
              </a:rPr>
              <a:t>3.1 – 3.8 </a:t>
            </a:r>
            <a:r>
              <a:rPr lang="cs-CZ" sz="2800" dirty="0">
                <a:solidFill>
                  <a:srgbClr val="FFFFFF"/>
                </a:solidFill>
              </a:rPr>
              <a:t>šablony projektu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D8386-2496-4E20-85B4-26CBB53CB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89899" y="4625858"/>
            <a:ext cx="3929844" cy="1655758"/>
          </a:xfrm>
          <a:solidFill>
            <a:srgbClr val="307871"/>
          </a:solidFill>
        </p:spPr>
        <p:txBody>
          <a:bodyPr anchor="ctr"/>
          <a:lstStyle/>
          <a:p>
            <a:pPr lvl="0"/>
            <a:r>
              <a:rPr lang="cs-CZ" dirty="0">
                <a:solidFill>
                  <a:srgbClr val="FFFFFF"/>
                </a:solidFill>
              </a:rPr>
              <a:t>Seminář </a:t>
            </a:r>
            <a:r>
              <a:rPr lang="en-GB">
                <a:solidFill>
                  <a:srgbClr val="FFFFFF"/>
                </a:solidFill>
              </a:rPr>
              <a:t>11-12</a:t>
            </a:r>
            <a:r>
              <a:rPr lang="cs-CZ">
                <a:solidFill>
                  <a:srgbClr val="FFFFFF"/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/ </a:t>
            </a:r>
            <a:r>
              <a:rPr lang="en-GB" dirty="0">
                <a:solidFill>
                  <a:srgbClr val="FFFFFF"/>
                </a:solidFill>
              </a:rPr>
              <a:t>01</a:t>
            </a:r>
            <a:r>
              <a:rPr lang="cs-CZ" dirty="0">
                <a:solidFill>
                  <a:srgbClr val="FFFFFF"/>
                </a:solidFill>
              </a:rPr>
              <a:t>-</a:t>
            </a:r>
            <a:r>
              <a:rPr lang="en-GB" dirty="0">
                <a:solidFill>
                  <a:srgbClr val="FFFFFF"/>
                </a:solidFill>
              </a:rPr>
              <a:t>12</a:t>
            </a:r>
            <a:r>
              <a:rPr lang="cs-CZ" dirty="0">
                <a:solidFill>
                  <a:srgbClr val="FFFFFF"/>
                </a:solidFill>
              </a:rPr>
              <a:t>-2022</a:t>
            </a:r>
          </a:p>
          <a:p>
            <a:pPr lvl="0"/>
            <a:r>
              <a:rPr lang="cs-CZ" dirty="0">
                <a:solidFill>
                  <a:srgbClr val="FFFFFF"/>
                </a:solidFill>
              </a:rPr>
              <a:t>Lucie </a:t>
            </a:r>
            <a:r>
              <a:rPr lang="cs-CZ" dirty="0" err="1">
                <a:solidFill>
                  <a:srgbClr val="FFFFFF"/>
                </a:solidFill>
              </a:rPr>
              <a:t>Reczková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337279D0-A8D7-40E6-AE01-389E51B9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124" y="467971"/>
            <a:ext cx="2266002" cy="19201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 – Hodnotový kanvas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396" y="1782618"/>
            <a:ext cx="11719002" cy="4673600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https://edit.org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Sign up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vyhledávání v programu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zadejte „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levé části pak přímo v obrázku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ditujte popisky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2E412A-5411-427E-84F9-FF980AD25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451" y="1211871"/>
            <a:ext cx="8022994" cy="55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 – Hodnotový kanvas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396" y="1369076"/>
            <a:ext cx="11719002" cy="5087142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https://gustdebacker.com/value-proposition-design/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E4013-E5DA-CACB-49CB-2154274D9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646" y="1709175"/>
            <a:ext cx="8120522" cy="50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8260-60A8-48F7-907A-CDB2F89326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rgbClr val="006666"/>
                </a:solidFill>
              </a:rPr>
              <a:t>Obsah dnešního semináře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65CCA-CCAA-4105-B272-3FFA255401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7"/>
            <a:ext cx="10190016" cy="4667244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600" dirty="0"/>
              <a:t>Kontrola a zpětná vazba práce z minulého/minulých semináře/ů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sz="4400" dirty="0"/>
              <a:t>S </a:t>
            </a:r>
            <a:r>
              <a:rPr lang="cs-CZ" sz="4400" dirty="0"/>
              <a:t>čím potřebujete poradit?</a:t>
            </a:r>
          </a:p>
          <a:p>
            <a:pPr marL="0" lvl="0" indent="0">
              <a:lnSpc>
                <a:spcPct val="80000"/>
              </a:lnSpc>
              <a:buNone/>
            </a:pPr>
            <a:endParaRPr lang="cs-CZ" dirty="0"/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4000" b="1" dirty="0">
                <a:highlight>
                  <a:srgbClr val="F39FAD"/>
                </a:highlight>
              </a:rPr>
              <a:t>Váš dnešní úkol – </a:t>
            </a:r>
            <a:r>
              <a:rPr lang="en-GB" sz="4000" b="1" dirty="0">
                <a:highlight>
                  <a:srgbClr val="F39FAD"/>
                </a:highlight>
              </a:rPr>
              <a:t>bod </a:t>
            </a:r>
            <a:r>
              <a:rPr lang="cs-CZ" sz="4000" b="1" dirty="0">
                <a:highlight>
                  <a:srgbClr val="F39FAD"/>
                </a:highlight>
              </a:rPr>
              <a:t>3.1 – 3.8 Popis produktu projektu -</a:t>
            </a:r>
            <a:r>
              <a:rPr lang="en-GB" sz="4000" b="1" dirty="0">
                <a:highlight>
                  <a:srgbClr val="F39FAD"/>
                </a:highlight>
              </a:rPr>
              <a:t>&gt; </a:t>
            </a:r>
            <a:r>
              <a:rPr lang="cs-CZ" sz="4000" b="1" dirty="0">
                <a:highlight>
                  <a:srgbClr val="F39FAD"/>
                </a:highlight>
              </a:rPr>
              <a:t>výstup projektu</a:t>
            </a:r>
            <a:endParaRPr lang="en-GB" sz="4000" b="1" dirty="0">
              <a:highlight>
                <a:srgbClr val="F39FAD"/>
              </a:highlight>
            </a:endParaRPr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500" b="1" dirty="0">
              <a:highlight>
                <a:srgbClr val="F39FAD"/>
              </a:highlight>
            </a:endParaRPr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500" b="1" dirty="0">
              <a:highlight>
                <a:srgbClr val="F39FAD"/>
              </a:highlight>
            </a:endParaRPr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3500" b="1" dirty="0">
              <a:highlight>
                <a:srgbClr val="F39FAD"/>
              </a:highlight>
            </a:endParaRPr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500" b="1" dirty="0">
              <a:highlight>
                <a:srgbClr val="F39FAD"/>
              </a:highlight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GB" sz="3500" b="1" dirty="0">
              <a:highlight>
                <a:srgbClr val="F39FAD"/>
              </a:highlight>
            </a:endParaRPr>
          </a:p>
          <a:p>
            <a:pPr lvl="0">
              <a:lnSpc>
                <a:spcPct val="80000"/>
              </a:lnSpc>
            </a:pPr>
            <a:endParaRPr lang="en-GB" dirty="0"/>
          </a:p>
          <a:p>
            <a:pPr lvl="0">
              <a:lnSpc>
                <a:spcPct val="80000"/>
              </a:lnSpc>
            </a:pPr>
            <a:endParaRPr lang="en-GB" dirty="0"/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3726677A-DAB5-4BAC-9C22-8912FD2C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673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5" y="-97468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006666"/>
                </a:solidFill>
              </a:rPr>
              <a:t>Popis výsledného výstupu projektu </a:t>
            </a:r>
            <a:endParaRPr lang="en-GB" b="1" dirty="0">
              <a:solidFill>
                <a:srgbClr val="006666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98C2849-34EE-422D-8482-E0D27DEF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369076"/>
            <a:ext cx="10515600" cy="4807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30FF7-C861-23FE-5159-07A01B295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08" y="2278566"/>
            <a:ext cx="7623898" cy="3325417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3ED8C13-D542-EF19-1DC6-4FE5B394DE41}"/>
              </a:ext>
            </a:extLst>
          </p:cNvPr>
          <p:cNvSpPr/>
          <p:nvPr/>
        </p:nvSpPr>
        <p:spPr>
          <a:xfrm>
            <a:off x="9063031" y="2484804"/>
            <a:ext cx="3081067" cy="1439714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Vizuální znázornění Vašeho produktu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1D8950A-47AF-931B-1665-348EEAA4463A}"/>
              </a:ext>
            </a:extLst>
          </p:cNvPr>
          <p:cNvSpPr/>
          <p:nvPr/>
        </p:nvSpPr>
        <p:spPr>
          <a:xfrm>
            <a:off x="8977641" y="4303882"/>
            <a:ext cx="3081067" cy="1439714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Grafické znázornění pozvánky na akci – leták, plakát</a:t>
            </a:r>
            <a:r>
              <a:rPr lang="en-GB" dirty="0">
                <a:solidFill>
                  <a:schemeClr val="tx1"/>
                </a:solidFill>
              </a:rPr>
              <a:t>, post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sociáln</a:t>
            </a:r>
            <a:r>
              <a:rPr lang="cs-CZ" dirty="0" err="1">
                <a:solidFill>
                  <a:schemeClr val="tx1"/>
                </a:solidFill>
              </a:rPr>
              <a:t>ích</a:t>
            </a:r>
            <a:r>
              <a:rPr lang="cs-CZ" dirty="0">
                <a:solidFill>
                  <a:schemeClr val="tx1"/>
                </a:solidFill>
              </a:rPr>
              <a:t> sítích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E0529F7-7544-07B5-CB06-BDD635CE2DE5}"/>
              </a:ext>
            </a:extLst>
          </p:cNvPr>
          <p:cNvSpPr/>
          <p:nvPr/>
        </p:nvSpPr>
        <p:spPr>
          <a:xfrm>
            <a:off x="5017460" y="5339603"/>
            <a:ext cx="3081067" cy="1439714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Vytvořte logo nebo upoutávku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5A6C263-448A-A289-9C3B-A99F677420E4}"/>
              </a:ext>
            </a:extLst>
          </p:cNvPr>
          <p:cNvSpPr/>
          <p:nvPr/>
        </p:nvSpPr>
        <p:spPr>
          <a:xfrm>
            <a:off x="1231488" y="5355552"/>
            <a:ext cx="3081067" cy="1439714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Grafické znázornění rekonstrukce místnosti nebo zařízená učebna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59AAA7D-221F-CF76-86AC-ABDBBC2631E6}"/>
              </a:ext>
            </a:extLst>
          </p:cNvPr>
          <p:cNvSpPr/>
          <p:nvPr/>
        </p:nvSpPr>
        <p:spPr>
          <a:xfrm>
            <a:off x="3996296" y="989267"/>
            <a:ext cx="3081067" cy="143971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Služba -popis služby, co přinese uživateli, popis procesu poskytování služby, navazující služby apod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0F4FEF5-FCD7-C59F-7F10-946123D02241}"/>
              </a:ext>
            </a:extLst>
          </p:cNvPr>
          <p:cNvSpPr/>
          <p:nvPr/>
        </p:nvSpPr>
        <p:spPr>
          <a:xfrm>
            <a:off x="459219" y="953875"/>
            <a:ext cx="3081067" cy="143971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Inovace -znázorněte výsledný stav produktu projektu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6A8F22A-F22A-167F-2E69-D806F760B9B0}"/>
              </a:ext>
            </a:extLst>
          </p:cNvPr>
          <p:cNvSpPr/>
          <p:nvPr/>
        </p:nvSpPr>
        <p:spPr>
          <a:xfrm>
            <a:off x="7179337" y="1002830"/>
            <a:ext cx="3081067" cy="143971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Proces - vývojový diagram procesu (jednotlivé kroky, vstupní a výstupní faktory).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1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369062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006666"/>
                </a:solidFill>
              </a:rPr>
              <a:t>Popis výsledného výstupu projektu – Myšlenkové mapy</a:t>
            </a:r>
            <a:endParaRPr lang="en-GB" b="1" dirty="0">
              <a:solidFill>
                <a:srgbClr val="006666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98C2849-34EE-422D-8482-E0D27DEF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076"/>
            <a:ext cx="10515600" cy="4807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dirty="0">
              <a:hlinkClick r:id="rId4"/>
            </a:endParaRPr>
          </a:p>
          <a:p>
            <a:pPr marL="0" indent="0">
              <a:buNone/>
            </a:pPr>
            <a:endParaRPr lang="cs-CZ" sz="4000" dirty="0">
              <a:hlinkClick r:id="rId4"/>
            </a:endParaRPr>
          </a:p>
          <a:p>
            <a:pPr marL="0" indent="0">
              <a:buNone/>
            </a:pPr>
            <a:endParaRPr lang="cs-CZ" sz="4000" dirty="0">
              <a:hlinkClick r:id="rId4"/>
            </a:endParaRPr>
          </a:p>
          <a:p>
            <a:pPr marL="0" indent="0">
              <a:buNone/>
            </a:pPr>
            <a:endParaRPr lang="cs-CZ" sz="4000" dirty="0">
              <a:hlinkClick r:id="rId4"/>
            </a:endParaRPr>
          </a:p>
          <a:p>
            <a:pPr marL="0" indent="0">
              <a:buNone/>
            </a:pPr>
            <a:r>
              <a:rPr lang="cs-CZ" sz="4000" dirty="0">
                <a:hlinkClick r:id="rId4"/>
              </a:rPr>
              <a:t>https://www.youtube.com/watch?v=3cJHdgJFE1Y</a:t>
            </a:r>
          </a:p>
          <a:p>
            <a:pPr marL="0" indent="0">
              <a:buNone/>
            </a:pPr>
            <a:endParaRPr lang="cs-CZ" sz="4000" dirty="0">
              <a:hlinkClick r:id="rId4"/>
            </a:endParaRPr>
          </a:p>
          <a:p>
            <a:pPr marL="0" indent="0">
              <a:buNone/>
            </a:pPr>
            <a:r>
              <a:rPr lang="cs-CZ" sz="4000" dirty="0">
                <a:hlinkClick r:id="rId4"/>
              </a:rPr>
              <a:t>https://web.mindonmap.com/create</a:t>
            </a:r>
            <a:endParaRPr lang="cs-CZ" sz="4000" dirty="0"/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EAA2D3-B0BA-43D0-9398-9DF5A38A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51" y="1151914"/>
            <a:ext cx="4950237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782618"/>
            <a:ext cx="11719002" cy="4673600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D42405-66F9-4841-861E-2D855D5BD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370" y="1143921"/>
            <a:ext cx="8211696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 – Mapa empatie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396" y="1782618"/>
            <a:ext cx="11719002" cy="4673600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3600" dirty="0">
              <a:solidFill>
                <a:schemeClr val="tx1"/>
              </a:solidFill>
            </a:endParaRPr>
          </a:p>
          <a:p>
            <a:r>
              <a:rPr lang="cs-CZ" sz="3600" dirty="0">
                <a:solidFill>
                  <a:schemeClr val="tx1"/>
                </a:solidFill>
              </a:rPr>
              <a:t>Pro bod 3.5 můžete využít mapu empatie uživatele výsledného výstupu Vašeho projektu</a:t>
            </a: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r>
              <a:rPr lang="cs-CZ" sz="3600" dirty="0">
                <a:solidFill>
                  <a:schemeClr val="tx1"/>
                </a:solidFill>
              </a:rPr>
              <a:t>Empatická mapa je způsob, jak vizualizovat, co uživatel cítí, myslí, vidí a říká.</a:t>
            </a: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5745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 – Mapa empatie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396" y="1782618"/>
            <a:ext cx="11719002" cy="4673600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Tvorba business modelů (Osterwalder, Pigneur, 2010, s. 130)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DD44428B-754A-83B0-FDDE-2F2BF0D4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16" y="701578"/>
            <a:ext cx="6987509" cy="547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13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 – Mapa empatie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228" y="1825627"/>
            <a:ext cx="5674573" cy="4351336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lnSpc>
                <a:spcPct val="40000"/>
              </a:lnSpc>
              <a:spcAft>
                <a:spcPts val="800"/>
              </a:spcAft>
            </a:pP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vidí? Popište, co zákazník vidí kolem sebe: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 jej obklopuje?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přátele?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Jakým typům nabídek je každodenně vystaven?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jakými problémy se setkává?</a:t>
            </a: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slyší? Popište, jak zákazníka ovlivňuje prostředí: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říkají jeho přátelé? A co manžel/ka?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 jej opravdu ovlivňuje a jak?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mediální kanály na něj mají vliv?</a:t>
            </a: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si opravdu myslí a co cítí? Pokuste se načrtnout, co běží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zákazníkovi hlavou: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 pro něj opravdu důležité (což ovšem nemusí sdělovat veřejně)?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Představte si jeho pocity.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mu v noci nedává spát?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Pokuste se popsat jeho sny a touhy.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50968-297A-BF62-A5D6-3F53E394C251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40000"/>
              </a:lnSpc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endParaRPr lang="cs-CZ" sz="4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říká a dělá? Představte si, co může zákazník říkat a jak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může chovat na veřejnosti: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 má přístup ke světu kolem sebe?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může říkat ostatním?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Zaměřte se zejména na možné konflikty mezi tím, co zákazník říká, a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tím, co si opravdu myslí a co cítí.</a:t>
            </a:r>
            <a:endParaRPr lang="cs-CZ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problémy?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jej nejvíce frustruje?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překážky leží mezi námi a tím, čeho chce či musí dosáhnout?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Jakých rizik se může obávat?</a:t>
            </a: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cíle?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Čeho opravdu chce či musí dosáhnout?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None/>
            </a:pPr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měří úspěch?</a:t>
            </a:r>
          </a:p>
          <a:p>
            <a:endParaRPr lang="en-GB" dirty="0"/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3182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rgbClr val="006666"/>
                </a:solidFill>
              </a:rPr>
              <a:t>Popis výsledného výstupu projektu – Hodnotový kanvas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396" y="1782618"/>
            <a:ext cx="11719002" cy="4673600"/>
          </a:xfrm>
          <a:ln>
            <a:solidFill>
              <a:srgbClr val="2569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Zákazník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popsat každou oblast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detailně (vycházejte z vytvořené mapy empatie)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Produkt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Výrobek/služba – podstata našeho řešení, co nabízíme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Úleva od trápení – jak konkrétně náš výrobek/služba pomůže zákazníkovi před, při a po plnění jejich úkolů (provedení činnosti).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Benefity/zlepšení – jaké pozitivní dopady na život zákazníků náš výrobek nebo služba má. </a:t>
            </a: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4E5FD823-323F-0A68-E03A-EECE0DD3D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53" y="724462"/>
            <a:ext cx="6640945" cy="395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70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582</Words>
  <Application>Microsoft Office PowerPoint</Application>
  <PresentationFormat>Širokoúhlá obrazovka</PresentationFormat>
  <Paragraphs>119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Popis produktu projektu   Bod 3.1 – 3.8 šablony projektu</vt:lpstr>
      <vt:lpstr>Obsah dnešního semináře</vt:lpstr>
      <vt:lpstr>Popis výsledného výstupu projektu </vt:lpstr>
      <vt:lpstr>Popis výsledného výstupu projektu – Myšlenkové mapy</vt:lpstr>
      <vt:lpstr>Popis výsledného výstupu projektu</vt:lpstr>
      <vt:lpstr>Popis výsledného výstupu projektu – Mapa empatie</vt:lpstr>
      <vt:lpstr>Popis výsledného výstupu projektu – Mapa empatie</vt:lpstr>
      <vt:lpstr>Popis výsledného výstupu projektu – Mapa empatie</vt:lpstr>
      <vt:lpstr>Popis výsledného výstupu projektu – Hodnotový kanvas</vt:lpstr>
      <vt:lpstr>Popis výsledného výstupu projektu – Hodnotový kanvas</vt:lpstr>
      <vt:lpstr>Popis výsledného výstupu projektu – Hodnotový kanvas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Lucie Reczkova (Researcher)</cp:lastModifiedBy>
  <cp:revision>479</cp:revision>
  <dcterms:created xsi:type="dcterms:W3CDTF">2022-09-20T14:18:12Z</dcterms:created>
  <dcterms:modified xsi:type="dcterms:W3CDTF">2022-12-15T08:16:14Z</dcterms:modified>
</cp:coreProperties>
</file>