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1" r:id="rId3"/>
    <p:sldId id="296" r:id="rId4"/>
    <p:sldId id="299" r:id="rId5"/>
    <p:sldId id="300" r:id="rId6"/>
    <p:sldId id="301" r:id="rId7"/>
    <p:sldId id="302" r:id="rId8"/>
    <p:sldId id="305" r:id="rId9"/>
    <p:sldId id="303" r:id="rId10"/>
    <p:sldId id="304" r:id="rId11"/>
    <p:sldId id="298" r:id="rId12"/>
    <p:sldId id="29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314B"/>
    <a:srgbClr val="F39FAD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CC278-C2CD-4288-9E30-79A5A585C1EA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22A00-20D3-49BC-A2A9-632975CFB8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391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7182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527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056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666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821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907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438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499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777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2A00-20D3-49BC-A2A9-632975CFB8D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703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47684-9EC2-4376-998A-6109F41EF18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C94D73-AB6D-4B37-8C26-BC045ED9B3D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41191-9051-4D9E-B978-791995EAB4A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30EE44-B7F3-4579-9B8C-689AEB540A1F}" type="datetime1">
              <a:rPr lang="en-GB"/>
              <a:pPr lvl="0"/>
              <a:t>27/10/2022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62B1D-0691-4209-8D2A-BFEDFB9E9F0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0F5A4-6C3C-49D8-9953-013E3DF02AE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683643-8134-4867-A5E7-DC1D33FF956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86704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56985-46F5-4C85-B2E1-322E92BEBA0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4D0257-106C-4FD8-A159-4B004C87B10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6FDD9-8ACB-40AD-912B-A01F6A75C32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F75690-D42D-44B7-8CC6-F63910ADF647}" type="datetime1">
              <a:rPr lang="en-GB"/>
              <a:pPr lvl="0"/>
              <a:t>27/10/2022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33507-7EAC-443E-B701-A409A770086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AAC2E-1F62-4599-89D5-E378262C345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5A1BC5-3CED-49DF-890F-17FEC0A579F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52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D91257-9F83-404E-A84C-36F9D72D9F3E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05B836-C288-48D6-B8BF-6E294ACD23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24EC1-BCE0-48EC-A1C3-2756FD468D2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FE6B0E-9632-45AD-B68C-F513DD103CAF}" type="datetime1">
              <a:rPr lang="en-GB"/>
              <a:pPr lvl="0"/>
              <a:t>27/10/2022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6483F-24C4-48C0-8F98-C58EFB01858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C863B9-CF06-477B-B444-9FB011F7B51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9DE0EE-7EFC-45C3-AB3D-BAE2C8EEC21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386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C519E-6D58-4B3E-A4B1-6F77E4A0634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2D8DE-77AC-4595-8126-A62AC15C74D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0A06F-CCFA-4881-92B4-943960ED439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C02525-251F-46F6-8F07-7598EB0A52AB}" type="datetime1">
              <a:rPr lang="en-GB"/>
              <a:pPr lvl="0"/>
              <a:t>27/10/2022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9107F-1B75-40E8-8CF8-B840E0C131A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5EB35-68C3-4CC5-8E39-010E2373092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476513-2564-4DA5-8BFF-34651336BF5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20063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290FD-4A61-4C60-97AF-CE5B4FCF616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AB4EA-6EF0-4ACE-8218-0677095E76A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96D93-2355-4F60-A46E-50F0C20DCBE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7BED8B-9B05-46ED-BF5C-B5F226E4645A}" type="datetime1">
              <a:rPr lang="en-GB"/>
              <a:pPr lvl="0"/>
              <a:t>27/10/2022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8DBD4-56C3-4E66-BC19-6FD22A01390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3FF0C-1BC8-4D0E-9970-F44AF96F8A1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864D14-9EE0-49F4-8C06-5A91B67C017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62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3AF55-6753-4ECC-8823-07C053F9859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15C7F-CE10-40F7-AE3C-26BE977B9A4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38FE46-5B68-4E27-8809-498285ECF42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74C3D0-06D6-4681-BB31-70C3565C9EE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F99C8C9-ED65-4B80-869E-B13833EC421A}" type="datetime1">
              <a:rPr lang="en-GB"/>
              <a:pPr lvl="0"/>
              <a:t>27/10/2022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9A57E4-EFC3-40AC-83E5-7908B2CF8AD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3B212-57E5-46B8-9E6D-81BFF44F830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00442E-9A69-495F-A3EE-A1AD1A16247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84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2B770-F757-41A2-A686-5E02A7D5818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BFC42-5490-4247-8D1E-F04316CC6A9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39B06-6179-4659-A8DD-4314C069C31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7C2B1-05BC-43F6-AB09-53FA4A19444A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AAD654-5F4D-4F6C-84ED-9EAA894094DA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9CEC2-8557-4B4A-8CC5-20196F06B5B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127E83-521A-455A-B99B-F4DC49969221}" type="datetime1">
              <a:rPr lang="en-GB"/>
              <a:pPr lvl="0"/>
              <a:t>27/10/2022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220B6C-0666-40F7-8250-A3D82602D80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445C75-E386-4D7E-96A9-5C0B8E93FD8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3FFD55-1343-4C97-ADDF-21A4B20EA98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50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B6254-9E48-4054-B9B3-CB8F0F4AF9C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C65EDB-0CC1-4376-B0A6-6572021A46F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CE946C-B14B-4569-AA57-1DF7AB86FE9E}" type="datetime1">
              <a:rPr lang="en-GB"/>
              <a:pPr lvl="0"/>
              <a:t>27/10/2022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0B89CB-CCE1-41AC-9C3F-B721589F514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2AF7C3-0243-4F49-8A53-CB1A909257F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BDCAFD0-5B4E-4726-949D-D751A9AD755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75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E47F75-C5C2-4682-95CB-836BDDC4E2D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AF5E14-64D6-431E-919F-60B29EED154A}" type="datetime1">
              <a:rPr lang="en-GB"/>
              <a:pPr lvl="0"/>
              <a:t>27/10/2022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2D294D-4BA8-4483-B409-11BF95B7897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C947E7-41EA-4505-8C6A-2290C06C54B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BF7BA0-A8D0-4326-BFE8-52BE5CCE99E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84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C2B68-C63C-4931-AC52-A4D84BDA06A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2AE7F-BFA3-4BD4-9F16-7A88AC7C21A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85A985-0CC9-456E-8ED5-8F641AD3061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E5688F-EAA2-4382-87A2-1B7512C0350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AF4869-D8B6-494E-87A0-F805844B7991}" type="datetime1">
              <a:rPr lang="en-GB"/>
              <a:pPr lvl="0"/>
              <a:t>27/10/2022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A94DD4-1292-40D1-A181-FD62402C75F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32A93-03AF-4DF7-9A1B-C80B37C69B4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5CE13D-3D91-4D0E-B88F-F0E17D7DA46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928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7C3D6-4532-45D5-A1C0-C40A4B61394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7A7DB6-E3AA-4FF3-8DB1-94755ED0667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2B63D-F173-4742-9CA1-DB18037C268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610D88-CB8F-4E86-8366-DCA0E43C0F7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CFA9F2-3C60-4928-8025-C91D8E61EAE5}" type="datetime1">
              <a:rPr lang="en-GB"/>
              <a:pPr lvl="0"/>
              <a:t>27/10/2022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DA0071-3E16-4BAF-ACB5-405F9A34B1B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E440CF-0BA3-4A54-8934-0CE35E492B5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24DC25-F1CF-4E87-8408-4E98835B0E4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85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CD173B-A758-4BBA-8A5B-86FDD06BD5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C7951-722A-4850-BD59-8CB3E4419AA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B7BBB-107A-4D08-B516-221296CD827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1830B2C-21ED-4DE6-810D-0EE8CC4C0261}" type="datetime1">
              <a:rPr lang="en-GB"/>
              <a:pPr lvl="0"/>
              <a:t>27/10/2022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38A9E-EB75-4FE6-B921-43B788B04F1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AF6B38-ADDF-4B79-B3B4-D8512100042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924FB8D-7DF7-4C74-881C-69F7AD3D8442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3QPI7Q2Sci4&amp;t=329s" TargetMode="External"/><Relationship Id="rId5" Type="http://schemas.openxmlformats.org/officeDocument/2006/relationships/hyperlink" Target="https://www.youtube.com/watch?v=gRRNGTvrslc&amp;t=23s" TargetMode="External"/><Relationship Id="rId4" Type="http://schemas.openxmlformats.org/officeDocument/2006/relationships/hyperlink" Target="https://www.youtube.com/watch?v=rDVZT6TPYcw&amp;t=2221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5B912-5468-4404-A600-DE02E24ADD5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65820" y="467971"/>
            <a:ext cx="7057750" cy="5524457"/>
          </a:xfrm>
          <a:solidFill>
            <a:srgbClr val="307871"/>
          </a:solidFill>
        </p:spPr>
        <p:txBody>
          <a:bodyPr anchor="ctr"/>
          <a:lstStyle/>
          <a:p>
            <a:pPr lvl="0"/>
            <a:r>
              <a:rPr lang="en-GB" dirty="0" err="1">
                <a:solidFill>
                  <a:srgbClr val="FFFFFF"/>
                </a:solidFill>
              </a:rPr>
              <a:t>Harmonogram</a:t>
            </a:r>
            <a:r>
              <a:rPr lang="cs-CZ" dirty="0">
                <a:solidFill>
                  <a:srgbClr val="FFFFFF"/>
                </a:solidFill>
              </a:rPr>
              <a:t> p</a:t>
            </a:r>
            <a:r>
              <a:rPr lang="en-GB" dirty="0" err="1">
                <a:solidFill>
                  <a:srgbClr val="FFFFFF"/>
                </a:solidFill>
              </a:rPr>
              <a:t>roje</a:t>
            </a:r>
            <a:r>
              <a:rPr lang="cs-CZ" dirty="0" err="1">
                <a:solidFill>
                  <a:srgbClr val="FFFFFF"/>
                </a:solidFill>
              </a:rPr>
              <a:t>ktu</a:t>
            </a:r>
            <a:br>
              <a:rPr lang="cs-CZ" dirty="0">
                <a:solidFill>
                  <a:srgbClr val="FFFFFF"/>
                </a:solidFill>
              </a:rPr>
            </a:br>
            <a:r>
              <a:rPr lang="cs-CZ" sz="4400" b="1" dirty="0">
                <a:solidFill>
                  <a:srgbClr val="FFFFFF"/>
                </a:solidFill>
              </a:rPr>
              <a:t>Zdroje a náklady</a:t>
            </a:r>
            <a:br>
              <a:rPr lang="en-GB" dirty="0">
                <a:solidFill>
                  <a:srgbClr val="FFFFFF"/>
                </a:solidFill>
              </a:rPr>
            </a:br>
            <a:br>
              <a:rPr lang="en-GB" dirty="0">
                <a:solidFill>
                  <a:srgbClr val="FFFFFF"/>
                </a:solidFill>
              </a:rPr>
            </a:br>
            <a:r>
              <a:rPr lang="en-GB" sz="2800" dirty="0">
                <a:solidFill>
                  <a:srgbClr val="FFFFFF"/>
                </a:solidFill>
              </a:rPr>
              <a:t> </a:t>
            </a:r>
            <a:r>
              <a:rPr lang="cs-CZ" sz="2800" dirty="0">
                <a:solidFill>
                  <a:srgbClr val="FFFFFF"/>
                </a:solidFill>
              </a:rPr>
              <a:t>Bod 2.</a:t>
            </a:r>
            <a:r>
              <a:rPr lang="en-GB" sz="2800" dirty="0">
                <a:solidFill>
                  <a:srgbClr val="FFFFFF"/>
                </a:solidFill>
              </a:rPr>
              <a:t>5 </a:t>
            </a:r>
            <a:r>
              <a:rPr lang="cs-CZ" sz="2800" dirty="0">
                <a:solidFill>
                  <a:srgbClr val="FFFFFF"/>
                </a:solidFill>
              </a:rPr>
              <a:t>šablony projektu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2D8386-2496-4E20-85B4-26CBB53CB27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989899" y="4625858"/>
            <a:ext cx="3929844" cy="1655758"/>
          </a:xfrm>
          <a:solidFill>
            <a:srgbClr val="307871"/>
          </a:solidFill>
        </p:spPr>
        <p:txBody>
          <a:bodyPr anchor="ctr"/>
          <a:lstStyle/>
          <a:p>
            <a:pPr lvl="0"/>
            <a:r>
              <a:rPr lang="cs-CZ" dirty="0">
                <a:solidFill>
                  <a:srgbClr val="FFFFFF"/>
                </a:solidFill>
              </a:rPr>
              <a:t>Seminář </a:t>
            </a:r>
            <a:r>
              <a:rPr lang="en-GB" dirty="0">
                <a:solidFill>
                  <a:srgbClr val="FFFFFF"/>
                </a:solidFill>
              </a:rPr>
              <a:t>6</a:t>
            </a:r>
            <a:r>
              <a:rPr lang="cs-CZ" dirty="0">
                <a:solidFill>
                  <a:srgbClr val="FFFFFF"/>
                </a:solidFill>
              </a:rPr>
              <a:t> / 2</a:t>
            </a:r>
            <a:r>
              <a:rPr lang="en-GB" dirty="0">
                <a:solidFill>
                  <a:srgbClr val="FFFFFF"/>
                </a:solidFill>
              </a:rPr>
              <a:t>7</a:t>
            </a:r>
            <a:r>
              <a:rPr lang="cs-CZ">
                <a:solidFill>
                  <a:srgbClr val="FFFFFF"/>
                </a:solidFill>
              </a:rPr>
              <a:t>-</a:t>
            </a:r>
            <a:r>
              <a:rPr lang="en-GB" dirty="0">
                <a:solidFill>
                  <a:srgbClr val="FFFFFF"/>
                </a:solidFill>
              </a:rPr>
              <a:t>10</a:t>
            </a:r>
            <a:r>
              <a:rPr lang="cs-CZ" dirty="0">
                <a:solidFill>
                  <a:srgbClr val="FFFFFF"/>
                </a:solidFill>
              </a:rPr>
              <a:t>-2022</a:t>
            </a:r>
          </a:p>
          <a:p>
            <a:pPr lvl="0"/>
            <a:r>
              <a:rPr lang="cs-CZ" dirty="0">
                <a:solidFill>
                  <a:srgbClr val="FFFFFF"/>
                </a:solidFill>
              </a:rPr>
              <a:t>Lucie </a:t>
            </a:r>
            <a:r>
              <a:rPr lang="cs-CZ" dirty="0" err="1">
                <a:solidFill>
                  <a:srgbClr val="FFFFFF"/>
                </a:solidFill>
              </a:rPr>
              <a:t>Reczková</a:t>
            </a:r>
            <a:endParaRPr lang="cs-CZ" dirty="0">
              <a:solidFill>
                <a:srgbClr val="FFFFFF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337279D0-A8D7-40E6-AE01-389E51B9A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8124" y="467971"/>
            <a:ext cx="2266002" cy="192012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8602" y="-231008"/>
            <a:ext cx="10584868" cy="1330135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MS Project – </a:t>
            </a:r>
            <a:r>
              <a:rPr lang="pl-PL" dirty="0"/>
              <a:t>Kritická cesta </a:t>
            </a:r>
            <a:endParaRPr lang="en-GB" b="1" dirty="0">
              <a:solidFill>
                <a:srgbClr val="006666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757382"/>
            <a:ext cx="11719002" cy="1724561"/>
          </a:xfrm>
          <a:ln>
            <a:solidFill>
              <a:srgbClr val="CF314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/>
            <a:r>
              <a:rPr lang="cs-CZ" dirty="0">
                <a:solidFill>
                  <a:schemeClr val="tx1"/>
                </a:solidFill>
              </a:rPr>
              <a:t>Je to zobrazení úkolů, které jsou kritické pro náš projekt a nemůže u nich být žádné zpoždění </a:t>
            </a:r>
          </a:p>
          <a:p>
            <a:pPr lvl="0"/>
            <a:r>
              <a:rPr lang="cs-CZ" dirty="0">
                <a:solidFill>
                  <a:schemeClr val="tx1"/>
                </a:solidFill>
              </a:rPr>
              <a:t>Formát </a:t>
            </a:r>
            <a:r>
              <a:rPr lang="cs-CZ" sz="2800" dirty="0">
                <a:solidFill>
                  <a:schemeClr val="tx1"/>
                </a:solidFill>
              </a:rPr>
              <a:t>-</a:t>
            </a:r>
            <a:r>
              <a:rPr lang="en-GB" sz="2800" dirty="0">
                <a:solidFill>
                  <a:schemeClr val="tx1"/>
                </a:solidFill>
              </a:rPr>
              <a:t>&gt;</a:t>
            </a:r>
            <a:r>
              <a:rPr lang="cs-CZ" sz="2800" dirty="0">
                <a:solidFill>
                  <a:schemeClr val="tx1"/>
                </a:solidFill>
              </a:rPr>
              <a:t> Styly textu -</a:t>
            </a:r>
            <a:r>
              <a:rPr lang="en-GB" sz="2800" dirty="0">
                <a:solidFill>
                  <a:schemeClr val="tx1"/>
                </a:solidFill>
              </a:rPr>
              <a:t>&gt;</a:t>
            </a:r>
            <a:r>
              <a:rPr lang="cs-CZ" sz="2800" dirty="0">
                <a:solidFill>
                  <a:schemeClr val="tx1"/>
                </a:solidFill>
              </a:rPr>
              <a:t> Změnit položku -</a:t>
            </a:r>
            <a:r>
              <a:rPr lang="en-GB" sz="2800" dirty="0">
                <a:solidFill>
                  <a:schemeClr val="tx1"/>
                </a:solidFill>
              </a:rPr>
              <a:t>&gt;</a:t>
            </a:r>
            <a:r>
              <a:rPr lang="cs-CZ" sz="2800" dirty="0">
                <a:solidFill>
                  <a:schemeClr val="tx1"/>
                </a:solidFill>
              </a:rPr>
              <a:t> Kritické úkoly -</a:t>
            </a:r>
            <a:r>
              <a:rPr lang="en-GB" sz="2800" dirty="0">
                <a:solidFill>
                  <a:schemeClr val="tx1"/>
                </a:solidFill>
              </a:rPr>
              <a:t>&gt;</a:t>
            </a:r>
            <a:r>
              <a:rPr lang="cs-CZ" sz="2800" dirty="0">
                <a:solidFill>
                  <a:schemeClr val="tx1"/>
                </a:solidFill>
              </a:rPr>
              <a:t> Barva (vyberte jakou chcete)</a:t>
            </a:r>
          </a:p>
          <a:p>
            <a:pPr lvl="0"/>
            <a:r>
              <a:rPr lang="cs-CZ" dirty="0">
                <a:solidFill>
                  <a:schemeClr val="tx1"/>
                </a:solidFill>
              </a:rPr>
              <a:t>Pokud chcete vědět, jestli některé úkoly mohou být zpožděny, aniž by to ohrozilo dokončení celého projektu pak vložte sloupec Časová rezerva zahájení</a:t>
            </a:r>
          </a:p>
          <a:p>
            <a:pPr lvl="0"/>
            <a:r>
              <a:rPr lang="cs-CZ" sz="2800" dirty="0">
                <a:solidFill>
                  <a:schemeClr val="tx1"/>
                </a:solidFill>
              </a:rPr>
              <a:t>Zobrazení kritické cesty v Ganttově diagramu -</a:t>
            </a:r>
            <a:r>
              <a:rPr lang="en-GB" sz="2800" dirty="0">
                <a:solidFill>
                  <a:schemeClr val="tx1"/>
                </a:solidFill>
              </a:rPr>
              <a:t>&gt;</a:t>
            </a:r>
            <a:r>
              <a:rPr lang="cs-CZ" sz="2800" dirty="0">
                <a:solidFill>
                  <a:schemeClr val="tx1"/>
                </a:solidFill>
              </a:rPr>
              <a:t> Formát -</a:t>
            </a:r>
            <a:r>
              <a:rPr lang="en-GB" sz="2800" dirty="0">
                <a:solidFill>
                  <a:schemeClr val="tx1"/>
                </a:solidFill>
              </a:rPr>
              <a:t>&gt;</a:t>
            </a:r>
            <a:r>
              <a:rPr lang="cs-CZ" sz="2800">
                <a:solidFill>
                  <a:schemeClr val="tx1"/>
                </a:solidFill>
              </a:rPr>
              <a:t> zašrtnout Kritické úkoly</a:t>
            </a:r>
            <a:endParaRPr lang="cs-CZ" sz="2800" dirty="0">
              <a:solidFill>
                <a:schemeClr val="tx1"/>
              </a:solidFill>
            </a:endParaRPr>
          </a:p>
          <a:p>
            <a:pPr lvl="0"/>
            <a:endParaRPr lang="cs-CZ" sz="2800" dirty="0">
              <a:solidFill>
                <a:schemeClr val="tx1"/>
              </a:solidFill>
            </a:endParaRPr>
          </a:p>
          <a:p>
            <a:pPr lvl="0"/>
            <a:endParaRPr lang="cs-CZ" dirty="0">
              <a:solidFill>
                <a:schemeClr val="tx1"/>
              </a:solidFill>
            </a:endParaRPr>
          </a:p>
          <a:p>
            <a:pPr lvl="0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1D7CE3D-690B-4462-9E8F-BA6EFB5DFD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812" y="2593138"/>
            <a:ext cx="11628582" cy="4138303"/>
          </a:xfrm>
          <a:prstGeom prst="rect">
            <a:avLst/>
          </a:prstGeom>
        </p:spPr>
      </p:pic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9F417957-73E7-40F5-8A76-64483F114F24}"/>
              </a:ext>
            </a:extLst>
          </p:cNvPr>
          <p:cNvCxnSpPr/>
          <p:nvPr/>
        </p:nvCxnSpPr>
        <p:spPr>
          <a:xfrm flipH="1">
            <a:off x="4823186" y="2476152"/>
            <a:ext cx="711420" cy="304800"/>
          </a:xfrm>
          <a:prstGeom prst="straightConnector1">
            <a:avLst/>
          </a:prstGeom>
          <a:ln w="381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7ADC833A-86BD-47DB-967D-A3AAA0EE8EBB}"/>
              </a:ext>
            </a:extLst>
          </p:cNvPr>
          <p:cNvCxnSpPr/>
          <p:nvPr/>
        </p:nvCxnSpPr>
        <p:spPr>
          <a:xfrm flipH="1">
            <a:off x="603606" y="2687874"/>
            <a:ext cx="711420" cy="304800"/>
          </a:xfrm>
          <a:prstGeom prst="straightConnector1">
            <a:avLst/>
          </a:prstGeom>
          <a:ln w="381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076744FB-E6BC-4350-9120-74764AB889A6}"/>
              </a:ext>
            </a:extLst>
          </p:cNvPr>
          <p:cNvCxnSpPr/>
          <p:nvPr/>
        </p:nvCxnSpPr>
        <p:spPr>
          <a:xfrm flipH="1">
            <a:off x="3586093" y="2628552"/>
            <a:ext cx="711420" cy="304800"/>
          </a:xfrm>
          <a:prstGeom prst="straightConnector1">
            <a:avLst/>
          </a:prstGeom>
          <a:ln w="381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A72B2D4D-CD64-4ED7-BA05-8DBC4515BFDA}"/>
              </a:ext>
            </a:extLst>
          </p:cNvPr>
          <p:cNvCxnSpPr>
            <a:cxnSpLocks/>
          </p:cNvCxnSpPr>
          <p:nvPr/>
        </p:nvCxnSpPr>
        <p:spPr>
          <a:xfrm flipH="1">
            <a:off x="4907494" y="4623249"/>
            <a:ext cx="542803" cy="458060"/>
          </a:xfrm>
          <a:prstGeom prst="straightConnector1">
            <a:avLst/>
          </a:prstGeom>
          <a:ln w="381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025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12614" y="136853"/>
            <a:ext cx="6174877" cy="1325559"/>
          </a:xfrm>
        </p:spPr>
        <p:txBody>
          <a:bodyPr>
            <a:normAutofit/>
          </a:bodyPr>
          <a:lstStyle/>
          <a:p>
            <a:pPr lvl="0"/>
            <a:endParaRPr lang="en-GB" b="1" dirty="0">
              <a:solidFill>
                <a:srgbClr val="006666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83C312D9-75CB-4DB5-82DF-29FBEECFF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3" y="932874"/>
            <a:ext cx="10515600" cy="5694936"/>
          </a:xfrm>
        </p:spPr>
        <p:txBody>
          <a:bodyPr>
            <a:normAutofit fontScale="92500" lnSpcReduction="20000"/>
          </a:bodyPr>
          <a:lstStyle/>
          <a:p>
            <a:r>
              <a:rPr lang="pl-PL" sz="4400" dirty="0"/>
              <a:t>Využijte přípravu z minulých seminářů (Raci matice, logický rámec projektu)</a:t>
            </a:r>
          </a:p>
          <a:p>
            <a:endParaRPr lang="pl-PL" sz="4400" dirty="0"/>
          </a:p>
          <a:p>
            <a:r>
              <a:rPr lang="pl-PL" sz="4400" dirty="0"/>
              <a:t>Zaměřte se na všechny činnosti, které jsou potřebné k naplnění jednotlivých fází a celkového cíle projektu</a:t>
            </a:r>
          </a:p>
          <a:p>
            <a:endParaRPr lang="pl-PL" sz="4400" dirty="0"/>
          </a:p>
          <a:p>
            <a:r>
              <a:rPr lang="pl-PL" sz="4400" dirty="0"/>
              <a:t>Rekapitulujte členy ve vašem týmu a jejich úkoly</a:t>
            </a:r>
          </a:p>
          <a:p>
            <a:endParaRPr lang="pl-PL" sz="4400" dirty="0"/>
          </a:p>
          <a:p>
            <a:r>
              <a:rPr lang="pl-PL" sz="4400" dirty="0"/>
              <a:t>Využijte studijní oporu a tutoriály na YouTube</a:t>
            </a:r>
          </a:p>
          <a:p>
            <a:pPr marL="0" indent="0">
              <a:buNone/>
            </a:pPr>
            <a:endParaRPr lang="pl-P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8992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12614" y="136853"/>
            <a:ext cx="6174877" cy="1325559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MS Project – </a:t>
            </a:r>
            <a:r>
              <a:rPr lang="pl-PL" dirty="0"/>
              <a:t>tutoriály</a:t>
            </a:r>
            <a:endParaRPr lang="en-GB" b="1" dirty="0">
              <a:solidFill>
                <a:srgbClr val="006666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83C312D9-75CB-4DB5-82DF-29FBEECFF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MS Project 1-obecné, jak nastavit projekt</a:t>
            </a:r>
          </a:p>
          <a:p>
            <a:pPr marL="0" indent="0">
              <a:buNone/>
            </a:pPr>
            <a:r>
              <a:rPr lang="pl-PL" dirty="0">
                <a:hlinkClick r:id="rId4"/>
              </a:rPr>
              <a:t>https://www.youtube.com/watch?v=rDVZT6TPYcw&amp;t=2221s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MS Project 2-jak pracovat se zdroji </a:t>
            </a:r>
          </a:p>
          <a:p>
            <a:pPr marL="0" indent="0">
              <a:buNone/>
            </a:pPr>
            <a:r>
              <a:rPr lang="pl-PL" dirty="0">
                <a:hlinkClick r:id="rId5"/>
              </a:rPr>
              <a:t>https://www.youtube.com/watch?v=gRRNGTvrslc&amp;t=23s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MS Project 3-jak pracovat s náklady</a:t>
            </a:r>
          </a:p>
          <a:p>
            <a:pPr marL="0" indent="0">
              <a:buNone/>
            </a:pPr>
            <a:r>
              <a:rPr lang="pl-PL" dirty="0">
                <a:hlinkClick r:id="rId6"/>
              </a:rPr>
              <a:t>https://www.youtube.com/watch?v=3QPI7Q2Sci4&amp;t=329s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6316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B8260-60A8-48F7-907A-CDB2F89326A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Obsah dnešního semináře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65CCA-CCAA-4105-B272-3FFA2554012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2" y="1825627"/>
            <a:ext cx="10190016" cy="4351336"/>
          </a:xfrm>
        </p:spPr>
        <p:txBody>
          <a:bodyPr>
            <a:normAutofit/>
          </a:bodyPr>
          <a:lstStyle/>
          <a:p>
            <a:pPr lvl="0">
              <a:lnSpc>
                <a:spcPct val="80000"/>
              </a:lnSpc>
            </a:pPr>
            <a:r>
              <a:rPr lang="cs-CZ" dirty="0"/>
              <a:t>Kontrola a zpětná vazba práce z minulého semináře</a:t>
            </a:r>
            <a:endParaRPr lang="en-GB" dirty="0"/>
          </a:p>
          <a:p>
            <a:pPr lvl="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GB" dirty="0"/>
              <a:t> </a:t>
            </a:r>
            <a:r>
              <a:rPr lang="en-GB" dirty="0" err="1"/>
              <a:t>vytvo</a:t>
            </a:r>
            <a:r>
              <a:rPr lang="cs-CZ" dirty="0" err="1"/>
              <a:t>ření</a:t>
            </a:r>
            <a:r>
              <a:rPr lang="cs-CZ" dirty="0"/>
              <a:t> harmonogramu – úkoly, doba trvání, vazby v MS Project</a:t>
            </a:r>
            <a:endParaRPr lang="en-GB" dirty="0"/>
          </a:p>
          <a:p>
            <a:pPr marL="0" lvl="0" indent="0">
              <a:lnSpc>
                <a:spcPct val="80000"/>
              </a:lnSpc>
              <a:buNone/>
            </a:pPr>
            <a:endParaRPr lang="en-GB" dirty="0"/>
          </a:p>
          <a:p>
            <a:pPr lvl="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dirty="0"/>
          </a:p>
          <a:p>
            <a:pPr lvl="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3500" b="1" dirty="0">
                <a:highlight>
                  <a:srgbClr val="F39FAD"/>
                </a:highlight>
              </a:rPr>
              <a:t>Váš dnešní úkol bude vytvořit zdroje a vyčíslit náklady k jednotlivým úkolům vytvořeným v minulém semináři </a:t>
            </a:r>
            <a:endParaRPr lang="en-GB" sz="3500" dirty="0">
              <a:highlight>
                <a:srgbClr val="F39FAD"/>
              </a:highlight>
            </a:endParaRPr>
          </a:p>
          <a:p>
            <a:pPr lvl="0">
              <a:lnSpc>
                <a:spcPct val="80000"/>
              </a:lnSpc>
            </a:pPr>
            <a:endParaRPr lang="en-GB" dirty="0"/>
          </a:p>
          <a:p>
            <a:pPr lvl="0">
              <a:lnSpc>
                <a:spcPct val="80000"/>
              </a:lnSpc>
            </a:pPr>
            <a:endParaRPr lang="en-GB" dirty="0"/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3726677A-DAB5-4BAC-9C22-8912FD2C0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6673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4396" y="61683"/>
            <a:ext cx="10584868" cy="1325559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MS Project – </a:t>
            </a:r>
            <a:r>
              <a:rPr lang="pl-PL" dirty="0"/>
              <a:t>Zdroje a náklady</a:t>
            </a:r>
            <a:endParaRPr lang="en-GB" b="1" dirty="0">
              <a:solidFill>
                <a:srgbClr val="0066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1160442"/>
            <a:ext cx="11719002" cy="1071525"/>
          </a:xfrm>
          <a:ln>
            <a:solidFill>
              <a:srgbClr val="CF314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chemeClr val="tx1"/>
                </a:solidFill>
              </a:rPr>
              <a:t>Vložení pracovníků a materiálu, kteří nám zajišťují jednotlivé úkoly v projektu a také vyčíslení nákladů</a:t>
            </a:r>
          </a:p>
          <a:p>
            <a:r>
              <a:rPr lang="cs-CZ" dirty="0">
                <a:solidFill>
                  <a:schemeClr val="tx1"/>
                </a:solidFill>
              </a:rPr>
              <a:t>Zobrazení -</a:t>
            </a:r>
            <a:r>
              <a:rPr lang="en-GB" dirty="0">
                <a:solidFill>
                  <a:schemeClr val="tx1"/>
                </a:solidFill>
              </a:rPr>
              <a:t>&gt; </a:t>
            </a:r>
            <a:r>
              <a:rPr lang="cs-CZ" dirty="0">
                <a:solidFill>
                  <a:schemeClr val="tx1"/>
                </a:solidFill>
              </a:rPr>
              <a:t>Seznam zdrojů -</a:t>
            </a:r>
            <a:r>
              <a:rPr lang="en-GB" dirty="0">
                <a:solidFill>
                  <a:schemeClr val="tx1"/>
                </a:solidFill>
              </a:rPr>
              <a:t>&gt;</a:t>
            </a:r>
            <a:r>
              <a:rPr lang="cs-CZ" dirty="0">
                <a:solidFill>
                  <a:schemeClr val="tx1"/>
                </a:solidFill>
              </a:rPr>
              <a:t> vypsat všechny zdroje potřebné pro projekt</a:t>
            </a:r>
          </a:p>
          <a:p>
            <a:pPr marL="0" lv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pPr lvl="0"/>
            <a:endParaRPr lang="en-GB" sz="3600" dirty="0">
              <a:solidFill>
                <a:schemeClr val="tx1"/>
              </a:solidFill>
            </a:endParaRPr>
          </a:p>
          <a:p>
            <a:pPr lvl="0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A2852BE-82B0-4EA9-B9B5-451FA8F136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237" y="2436018"/>
            <a:ext cx="10627236" cy="4421982"/>
          </a:xfrm>
          <a:prstGeom prst="rect">
            <a:avLst/>
          </a:prstGeom>
        </p:spPr>
      </p:pic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A72B2D4D-CD64-4ED7-BA05-8DBC4515BFDA}"/>
              </a:ext>
            </a:extLst>
          </p:cNvPr>
          <p:cNvCxnSpPr/>
          <p:nvPr/>
        </p:nvCxnSpPr>
        <p:spPr>
          <a:xfrm flipH="1">
            <a:off x="3883491" y="2198092"/>
            <a:ext cx="711420" cy="304800"/>
          </a:xfrm>
          <a:prstGeom prst="straightConnector1">
            <a:avLst/>
          </a:prstGeom>
          <a:ln w="381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6ED95AE1-C632-4C4E-9C39-13439B3B5747}"/>
              </a:ext>
            </a:extLst>
          </p:cNvPr>
          <p:cNvCxnSpPr/>
          <p:nvPr/>
        </p:nvCxnSpPr>
        <p:spPr>
          <a:xfrm flipH="1">
            <a:off x="4239201" y="2706943"/>
            <a:ext cx="711420" cy="304800"/>
          </a:xfrm>
          <a:prstGeom prst="straightConnector1">
            <a:avLst/>
          </a:prstGeom>
          <a:ln w="381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D47D1403-74E6-490B-8729-E01B6FE5C6CA}"/>
              </a:ext>
            </a:extLst>
          </p:cNvPr>
          <p:cNvCxnSpPr/>
          <p:nvPr/>
        </p:nvCxnSpPr>
        <p:spPr>
          <a:xfrm flipH="1">
            <a:off x="2341129" y="4041598"/>
            <a:ext cx="711420" cy="304800"/>
          </a:xfrm>
          <a:prstGeom prst="straightConnector1">
            <a:avLst/>
          </a:prstGeom>
          <a:ln w="381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7218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687F1BA-0213-4669-9D7F-7253BA3C06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64" y="2175144"/>
            <a:ext cx="12007272" cy="44849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8602" y="-231008"/>
            <a:ext cx="10584868" cy="1330135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MS Project – </a:t>
            </a:r>
            <a:r>
              <a:rPr lang="pl-PL" dirty="0"/>
              <a:t>Zdroje a náklady</a:t>
            </a:r>
            <a:endParaRPr lang="en-GB" b="1" dirty="0">
              <a:solidFill>
                <a:srgbClr val="006666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815450"/>
            <a:ext cx="11719002" cy="1330135"/>
          </a:xfrm>
          <a:ln>
            <a:solidFill>
              <a:srgbClr val="CF314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cs-CZ" dirty="0">
                <a:solidFill>
                  <a:schemeClr val="tx1"/>
                </a:solidFill>
              </a:rPr>
              <a:t>Typ zdrojů -</a:t>
            </a:r>
            <a:r>
              <a:rPr lang="en-GB" dirty="0">
                <a:solidFill>
                  <a:schemeClr val="tx1"/>
                </a:solidFill>
              </a:rPr>
              <a:t>&gt;</a:t>
            </a:r>
            <a:r>
              <a:rPr lang="cs-CZ" dirty="0">
                <a:solidFill>
                  <a:schemeClr val="tx1"/>
                </a:solidFill>
              </a:rPr>
              <a:t> určíme o jaký zdroj se jedná - </a:t>
            </a:r>
            <a:r>
              <a:rPr lang="cs-CZ" u="sng" dirty="0">
                <a:solidFill>
                  <a:schemeClr val="tx1"/>
                </a:solidFill>
              </a:rPr>
              <a:t>práce</a:t>
            </a:r>
            <a:r>
              <a:rPr lang="cs-CZ" dirty="0">
                <a:solidFill>
                  <a:schemeClr val="tx1"/>
                </a:solidFill>
              </a:rPr>
              <a:t> (lidé anebo stroj), </a:t>
            </a:r>
          </a:p>
          <a:p>
            <a:r>
              <a:rPr lang="cs-CZ" u="sng" dirty="0">
                <a:solidFill>
                  <a:schemeClr val="tx1"/>
                </a:solidFill>
              </a:rPr>
              <a:t>materiál</a:t>
            </a:r>
            <a:r>
              <a:rPr lang="cs-CZ" dirty="0">
                <a:solidFill>
                  <a:schemeClr val="tx1"/>
                </a:solidFill>
              </a:rPr>
              <a:t> (většinou počítaný na jednotku spotřeby (m2, kg, m, ks, l, atd.)), </a:t>
            </a:r>
          </a:p>
          <a:p>
            <a:r>
              <a:rPr lang="cs-CZ" u="sng" dirty="0">
                <a:solidFill>
                  <a:schemeClr val="tx1"/>
                </a:solidFill>
              </a:rPr>
              <a:t>náklady </a:t>
            </a:r>
            <a:r>
              <a:rPr lang="cs-CZ" dirty="0">
                <a:solidFill>
                  <a:schemeClr val="tx1"/>
                </a:solidFill>
              </a:rPr>
              <a:t>(používáme u takového materiálu nebo služby u které už přesně víme kolik to bude stát (např. fixní náklad jako platba za telefon, internet, nebo od toho nákladu máme už fakturu))</a:t>
            </a:r>
          </a:p>
          <a:p>
            <a:pPr marL="0" lv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pPr lvl="0"/>
            <a:endParaRPr lang="en-GB" sz="3600" dirty="0">
              <a:solidFill>
                <a:schemeClr val="tx1"/>
              </a:solidFill>
            </a:endParaRPr>
          </a:p>
          <a:p>
            <a:pPr lvl="0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A72B2D4D-CD64-4ED7-BA05-8DBC4515BFDA}"/>
              </a:ext>
            </a:extLst>
          </p:cNvPr>
          <p:cNvCxnSpPr/>
          <p:nvPr/>
        </p:nvCxnSpPr>
        <p:spPr>
          <a:xfrm flipH="1">
            <a:off x="2428302" y="3907924"/>
            <a:ext cx="711420" cy="304800"/>
          </a:xfrm>
          <a:prstGeom prst="straightConnector1">
            <a:avLst/>
          </a:prstGeom>
          <a:ln w="381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6ED95AE1-C632-4C4E-9C39-13439B3B5747}"/>
              </a:ext>
            </a:extLst>
          </p:cNvPr>
          <p:cNvCxnSpPr/>
          <p:nvPr/>
        </p:nvCxnSpPr>
        <p:spPr>
          <a:xfrm flipH="1">
            <a:off x="2428302" y="4417631"/>
            <a:ext cx="711420" cy="304800"/>
          </a:xfrm>
          <a:prstGeom prst="straightConnector1">
            <a:avLst/>
          </a:prstGeom>
          <a:ln w="381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D47D1403-74E6-490B-8729-E01B6FE5C6CA}"/>
              </a:ext>
            </a:extLst>
          </p:cNvPr>
          <p:cNvCxnSpPr/>
          <p:nvPr/>
        </p:nvCxnSpPr>
        <p:spPr>
          <a:xfrm flipH="1">
            <a:off x="2566010" y="5358699"/>
            <a:ext cx="711420" cy="304800"/>
          </a:xfrm>
          <a:prstGeom prst="straightConnector1">
            <a:avLst/>
          </a:prstGeom>
          <a:ln w="381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9F417957-73E7-40F5-8A76-64483F114F24}"/>
              </a:ext>
            </a:extLst>
          </p:cNvPr>
          <p:cNvCxnSpPr/>
          <p:nvPr/>
        </p:nvCxnSpPr>
        <p:spPr>
          <a:xfrm flipH="1">
            <a:off x="2921720" y="5994967"/>
            <a:ext cx="711420" cy="304800"/>
          </a:xfrm>
          <a:prstGeom prst="straightConnector1">
            <a:avLst/>
          </a:prstGeom>
          <a:ln w="381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6213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CD16B2F0-5C81-4F62-8FC5-76CFF5CD6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69629"/>
            <a:ext cx="12192000" cy="418837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8602" y="-231008"/>
            <a:ext cx="10584868" cy="1330135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MS Project – </a:t>
            </a:r>
            <a:r>
              <a:rPr lang="pl-PL" dirty="0"/>
              <a:t>Zdroje a náklady</a:t>
            </a:r>
            <a:endParaRPr lang="en-GB" b="1" dirty="0">
              <a:solidFill>
                <a:srgbClr val="006666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815450"/>
            <a:ext cx="11719002" cy="1872332"/>
          </a:xfrm>
          <a:ln>
            <a:solidFill>
              <a:srgbClr val="CF314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Maximální počet jednotek </a:t>
            </a:r>
            <a:r>
              <a:rPr lang="cs-CZ" dirty="0">
                <a:solidFill>
                  <a:schemeClr val="tx1"/>
                </a:solidFill>
              </a:rPr>
              <a:t>-</a:t>
            </a:r>
            <a:r>
              <a:rPr lang="en-GB" dirty="0">
                <a:solidFill>
                  <a:schemeClr val="tx1"/>
                </a:solidFill>
              </a:rPr>
              <a:t>&gt;</a:t>
            </a:r>
            <a:r>
              <a:rPr lang="cs-CZ" dirty="0">
                <a:solidFill>
                  <a:schemeClr val="tx1"/>
                </a:solidFill>
              </a:rPr>
              <a:t> určíme kolik jednotek práce budeme potřebovat</a:t>
            </a:r>
          </a:p>
          <a:p>
            <a:r>
              <a:rPr lang="cs-CZ" dirty="0">
                <a:solidFill>
                  <a:schemeClr val="tx1"/>
                </a:solidFill>
              </a:rPr>
              <a:t>U konkrétních osob můžeme určit 0-100%, u pozice (údržbář atd.) můžeme stanovit více jak 100% protože se jedná o počet lidí na pozici</a:t>
            </a:r>
          </a:p>
          <a:p>
            <a:r>
              <a:rPr lang="cs-CZ" b="1" dirty="0">
                <a:solidFill>
                  <a:schemeClr val="tx1"/>
                </a:solidFill>
              </a:rPr>
              <a:t>Standardní a přesčasová sazba </a:t>
            </a:r>
            <a:r>
              <a:rPr lang="cs-CZ" dirty="0">
                <a:solidFill>
                  <a:schemeClr val="tx1"/>
                </a:solidFill>
              </a:rPr>
              <a:t>-</a:t>
            </a:r>
            <a:r>
              <a:rPr lang="en-GB" dirty="0">
                <a:solidFill>
                  <a:schemeClr val="tx1"/>
                </a:solidFill>
              </a:rPr>
              <a:t>&gt;</a:t>
            </a:r>
            <a:r>
              <a:rPr lang="cs-CZ" dirty="0">
                <a:solidFill>
                  <a:schemeClr val="tx1"/>
                </a:solidFill>
              </a:rPr>
              <a:t> stanovíme u </a:t>
            </a:r>
            <a:r>
              <a:rPr lang="cs-CZ" u="sng" dirty="0">
                <a:solidFill>
                  <a:schemeClr val="tx1"/>
                </a:solidFill>
              </a:rPr>
              <a:t>pracovníků sazbu za hodinu práce</a:t>
            </a:r>
            <a:r>
              <a:rPr lang="cs-CZ" dirty="0">
                <a:solidFill>
                  <a:schemeClr val="tx1"/>
                </a:solidFill>
              </a:rPr>
              <a:t>, u </a:t>
            </a:r>
            <a:r>
              <a:rPr lang="cs-CZ" u="sng" dirty="0">
                <a:solidFill>
                  <a:schemeClr val="tx1"/>
                </a:solidFill>
              </a:rPr>
              <a:t>materiálu cenu za jednotku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pPr lvl="0"/>
            <a:endParaRPr lang="en-GB" sz="3600" dirty="0">
              <a:solidFill>
                <a:schemeClr val="tx1"/>
              </a:solidFill>
            </a:endParaRPr>
          </a:p>
          <a:p>
            <a:pPr lvl="0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A72B2D4D-CD64-4ED7-BA05-8DBC4515BFDA}"/>
              </a:ext>
            </a:extLst>
          </p:cNvPr>
          <p:cNvCxnSpPr>
            <a:cxnSpLocks/>
          </p:cNvCxnSpPr>
          <p:nvPr/>
        </p:nvCxnSpPr>
        <p:spPr>
          <a:xfrm flipH="1">
            <a:off x="4832761" y="4258284"/>
            <a:ext cx="542803" cy="458060"/>
          </a:xfrm>
          <a:prstGeom prst="straightConnector1">
            <a:avLst/>
          </a:prstGeom>
          <a:ln w="381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6ED95AE1-C632-4C4E-9C39-13439B3B5747}"/>
              </a:ext>
            </a:extLst>
          </p:cNvPr>
          <p:cNvCxnSpPr>
            <a:cxnSpLocks/>
          </p:cNvCxnSpPr>
          <p:nvPr/>
        </p:nvCxnSpPr>
        <p:spPr>
          <a:xfrm flipH="1">
            <a:off x="5928884" y="4258284"/>
            <a:ext cx="573516" cy="464966"/>
          </a:xfrm>
          <a:prstGeom prst="straightConnector1">
            <a:avLst/>
          </a:prstGeom>
          <a:ln w="381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D47D1403-74E6-490B-8729-E01B6FE5C6CA}"/>
              </a:ext>
            </a:extLst>
          </p:cNvPr>
          <p:cNvCxnSpPr>
            <a:cxnSpLocks/>
          </p:cNvCxnSpPr>
          <p:nvPr/>
        </p:nvCxnSpPr>
        <p:spPr>
          <a:xfrm flipH="1">
            <a:off x="7304265" y="4199715"/>
            <a:ext cx="560389" cy="454711"/>
          </a:xfrm>
          <a:prstGeom prst="straightConnector1">
            <a:avLst/>
          </a:prstGeom>
          <a:ln w="381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9F417957-73E7-40F5-8A76-64483F114F24}"/>
              </a:ext>
            </a:extLst>
          </p:cNvPr>
          <p:cNvCxnSpPr/>
          <p:nvPr/>
        </p:nvCxnSpPr>
        <p:spPr>
          <a:xfrm flipH="1">
            <a:off x="6306737" y="6141352"/>
            <a:ext cx="711420" cy="304800"/>
          </a:xfrm>
          <a:prstGeom prst="straightConnector1">
            <a:avLst/>
          </a:prstGeom>
          <a:ln w="381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621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C49DE1C3-1141-4883-8D43-4EBC105662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2" y="2334824"/>
            <a:ext cx="11241487" cy="46392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8602" y="-231008"/>
            <a:ext cx="10584868" cy="1330135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MS Project – </a:t>
            </a:r>
            <a:r>
              <a:rPr lang="pl-PL" dirty="0"/>
              <a:t>Zdroje a náklady</a:t>
            </a:r>
            <a:endParaRPr lang="en-GB" b="1" dirty="0">
              <a:solidFill>
                <a:srgbClr val="006666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815450"/>
            <a:ext cx="11719002" cy="1872332"/>
          </a:xfrm>
          <a:ln>
            <a:solidFill>
              <a:srgbClr val="CF314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Náklady na použití </a:t>
            </a:r>
            <a:r>
              <a:rPr lang="cs-CZ" dirty="0">
                <a:solidFill>
                  <a:schemeClr val="tx1"/>
                </a:solidFill>
              </a:rPr>
              <a:t>-</a:t>
            </a:r>
            <a:r>
              <a:rPr lang="en-GB" dirty="0">
                <a:solidFill>
                  <a:schemeClr val="tx1"/>
                </a:solidFill>
              </a:rPr>
              <a:t>&gt;</a:t>
            </a:r>
            <a:r>
              <a:rPr lang="cs-CZ" dirty="0">
                <a:solidFill>
                  <a:schemeClr val="tx1"/>
                </a:solidFill>
              </a:rPr>
              <a:t> pokud máme nějaké pevné náklady, které známe můžeme zadat zde (příklad: cestovné pro pracovníky, poštovné atd.)</a:t>
            </a:r>
          </a:p>
          <a:p>
            <a:r>
              <a:rPr lang="cs-CZ" b="1" dirty="0">
                <a:solidFill>
                  <a:schemeClr val="tx1"/>
                </a:solidFill>
              </a:rPr>
              <a:t>Nabíhání nákladů </a:t>
            </a:r>
            <a:r>
              <a:rPr lang="cs-CZ" dirty="0">
                <a:solidFill>
                  <a:schemeClr val="tx1"/>
                </a:solidFill>
              </a:rPr>
              <a:t>-</a:t>
            </a:r>
            <a:r>
              <a:rPr lang="en-GB" dirty="0">
                <a:solidFill>
                  <a:schemeClr val="tx1"/>
                </a:solidFill>
              </a:rPr>
              <a:t>&gt;</a:t>
            </a:r>
            <a:r>
              <a:rPr lang="cs-CZ" dirty="0">
                <a:solidFill>
                  <a:schemeClr val="tx1"/>
                </a:solidFill>
              </a:rPr>
              <a:t> Průběžně</a:t>
            </a:r>
          </a:p>
          <a:p>
            <a:r>
              <a:rPr lang="cs-CZ" b="1" dirty="0">
                <a:solidFill>
                  <a:schemeClr val="tx1"/>
                </a:solidFill>
              </a:rPr>
              <a:t>Základní kalendář </a:t>
            </a:r>
            <a:r>
              <a:rPr lang="cs-CZ" dirty="0">
                <a:solidFill>
                  <a:schemeClr val="tx1"/>
                </a:solidFill>
              </a:rPr>
              <a:t>-</a:t>
            </a:r>
            <a:r>
              <a:rPr lang="en-GB" dirty="0">
                <a:solidFill>
                  <a:schemeClr val="tx1"/>
                </a:solidFill>
              </a:rPr>
              <a:t>&gt;</a:t>
            </a:r>
            <a:r>
              <a:rPr lang="cs-CZ" dirty="0">
                <a:solidFill>
                  <a:schemeClr val="tx1"/>
                </a:solidFill>
              </a:rPr>
              <a:t> nastavte Váš vlastní kalendář, který máte vytvořený pro Váš projekt</a:t>
            </a:r>
            <a:endParaRPr lang="cs-CZ" b="1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pPr lvl="0"/>
            <a:endParaRPr lang="en-GB" sz="3600" dirty="0">
              <a:solidFill>
                <a:schemeClr val="tx1"/>
              </a:solidFill>
            </a:endParaRPr>
          </a:p>
          <a:p>
            <a:pPr lvl="0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A72B2D4D-CD64-4ED7-BA05-8DBC4515BFDA}"/>
              </a:ext>
            </a:extLst>
          </p:cNvPr>
          <p:cNvCxnSpPr>
            <a:cxnSpLocks/>
          </p:cNvCxnSpPr>
          <p:nvPr/>
        </p:nvCxnSpPr>
        <p:spPr>
          <a:xfrm flipH="1">
            <a:off x="8714843" y="3970685"/>
            <a:ext cx="542803" cy="458060"/>
          </a:xfrm>
          <a:prstGeom prst="straightConnector1">
            <a:avLst/>
          </a:prstGeom>
          <a:ln w="381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6ED95AE1-C632-4C4E-9C39-13439B3B5747}"/>
              </a:ext>
            </a:extLst>
          </p:cNvPr>
          <p:cNvCxnSpPr>
            <a:cxnSpLocks/>
          </p:cNvCxnSpPr>
          <p:nvPr/>
        </p:nvCxnSpPr>
        <p:spPr>
          <a:xfrm flipH="1">
            <a:off x="9258985" y="4025402"/>
            <a:ext cx="573516" cy="464966"/>
          </a:xfrm>
          <a:prstGeom prst="straightConnector1">
            <a:avLst/>
          </a:prstGeom>
          <a:ln w="381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D47D1403-74E6-490B-8729-E01B6FE5C6CA}"/>
              </a:ext>
            </a:extLst>
          </p:cNvPr>
          <p:cNvCxnSpPr>
            <a:cxnSpLocks/>
          </p:cNvCxnSpPr>
          <p:nvPr/>
        </p:nvCxnSpPr>
        <p:spPr>
          <a:xfrm>
            <a:off x="7998691" y="4826363"/>
            <a:ext cx="303103" cy="0"/>
          </a:xfrm>
          <a:prstGeom prst="straightConnector1">
            <a:avLst/>
          </a:prstGeom>
          <a:ln w="381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9F417957-73E7-40F5-8A76-64483F114F24}"/>
              </a:ext>
            </a:extLst>
          </p:cNvPr>
          <p:cNvCxnSpPr/>
          <p:nvPr/>
        </p:nvCxnSpPr>
        <p:spPr>
          <a:xfrm flipH="1">
            <a:off x="10247855" y="4138556"/>
            <a:ext cx="711420" cy="304800"/>
          </a:xfrm>
          <a:prstGeom prst="straightConnector1">
            <a:avLst/>
          </a:prstGeom>
          <a:ln w="381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246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Obrázek 19">
            <a:extLst>
              <a:ext uri="{FF2B5EF4-FFF2-40B4-BE49-F238E27FC236}">
                <a16:creationId xmlns:a16="http://schemas.microsoft.com/office/drawing/2014/main" id="{2F931D71-903F-4AE5-AA22-ED71901802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17" y="2209151"/>
            <a:ext cx="11202963" cy="46488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8602" y="-231008"/>
            <a:ext cx="10584868" cy="1330135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MS Project – </a:t>
            </a:r>
            <a:r>
              <a:rPr lang="pl-PL" dirty="0"/>
              <a:t>Zdroje a náklady</a:t>
            </a:r>
            <a:endParaRPr lang="en-GB" b="1" dirty="0">
              <a:solidFill>
                <a:srgbClr val="006666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757382"/>
            <a:ext cx="11719002" cy="1330135"/>
          </a:xfrm>
          <a:ln>
            <a:solidFill>
              <a:srgbClr val="CF314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cs-CZ" sz="3100" b="1" dirty="0">
                <a:solidFill>
                  <a:schemeClr val="tx1"/>
                </a:solidFill>
              </a:rPr>
              <a:t>Zobrazení nákladů u zdrojů </a:t>
            </a:r>
            <a:r>
              <a:rPr lang="cs-CZ" sz="3100" dirty="0">
                <a:solidFill>
                  <a:schemeClr val="tx1"/>
                </a:solidFill>
              </a:rPr>
              <a:t>-</a:t>
            </a:r>
            <a:r>
              <a:rPr lang="en-GB" sz="3100" dirty="0">
                <a:solidFill>
                  <a:schemeClr val="tx1"/>
                </a:solidFill>
              </a:rPr>
              <a:t>&gt;</a:t>
            </a:r>
            <a:r>
              <a:rPr lang="cs-CZ" sz="3100" dirty="0">
                <a:solidFill>
                  <a:schemeClr val="tx1"/>
                </a:solidFill>
              </a:rPr>
              <a:t> záložka Zobrazení -</a:t>
            </a:r>
            <a:r>
              <a:rPr lang="en-GB" sz="3100" dirty="0">
                <a:solidFill>
                  <a:schemeClr val="tx1"/>
                </a:solidFill>
              </a:rPr>
              <a:t>&gt;</a:t>
            </a:r>
            <a:r>
              <a:rPr lang="cs-CZ" sz="3100" dirty="0">
                <a:solidFill>
                  <a:schemeClr val="tx1"/>
                </a:solidFill>
              </a:rPr>
              <a:t> Tabulky -</a:t>
            </a:r>
            <a:r>
              <a:rPr lang="en-GB" sz="3100" dirty="0">
                <a:solidFill>
                  <a:schemeClr val="tx1"/>
                </a:solidFill>
              </a:rPr>
              <a:t>&gt;</a:t>
            </a:r>
            <a:r>
              <a:rPr lang="cs-CZ" sz="3100" dirty="0">
                <a:solidFill>
                  <a:schemeClr val="tx1"/>
                </a:solidFill>
              </a:rPr>
              <a:t> Náklady </a:t>
            </a:r>
            <a:endParaRPr lang="cs-CZ" sz="3100" b="1" dirty="0">
              <a:solidFill>
                <a:schemeClr val="tx1"/>
              </a:solidFill>
            </a:endParaRPr>
          </a:p>
          <a:p>
            <a:pPr lvl="0"/>
            <a:r>
              <a:rPr lang="cs-CZ" sz="3100" dirty="0">
                <a:solidFill>
                  <a:schemeClr val="tx1"/>
                </a:solidFill>
              </a:rPr>
              <a:t>Pevné náklady – doplňte pokud víte (informace z faktury atd.), částky, které se nepřepočítávají na jednotky (např. cena nábytku, cena počítačů atd.)</a:t>
            </a:r>
          </a:p>
          <a:p>
            <a:pPr lvl="0"/>
            <a:r>
              <a:rPr lang="cs-CZ" sz="3100" dirty="0">
                <a:solidFill>
                  <a:schemeClr val="tx1"/>
                </a:solidFill>
              </a:rPr>
              <a:t>Celkové náklady -</a:t>
            </a:r>
            <a:r>
              <a:rPr lang="en-GB" sz="3100" dirty="0">
                <a:solidFill>
                  <a:schemeClr val="tx1"/>
                </a:solidFill>
              </a:rPr>
              <a:t>&gt;</a:t>
            </a:r>
            <a:r>
              <a:rPr lang="cs-CZ" sz="3100" dirty="0">
                <a:solidFill>
                  <a:schemeClr val="tx1"/>
                </a:solidFill>
              </a:rPr>
              <a:t> pevné náklady např. za materiál plus náklady na mzdy pro pracovníky</a:t>
            </a:r>
          </a:p>
          <a:p>
            <a:pPr lvl="0"/>
            <a:endParaRPr lang="en-GB" sz="3600" dirty="0">
              <a:solidFill>
                <a:schemeClr val="tx1"/>
              </a:solidFill>
            </a:endParaRPr>
          </a:p>
          <a:p>
            <a:pPr lvl="0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A72B2D4D-CD64-4ED7-BA05-8DBC4515BFDA}"/>
              </a:ext>
            </a:extLst>
          </p:cNvPr>
          <p:cNvCxnSpPr>
            <a:cxnSpLocks/>
          </p:cNvCxnSpPr>
          <p:nvPr/>
        </p:nvCxnSpPr>
        <p:spPr>
          <a:xfrm flipH="1">
            <a:off x="2692733" y="3768195"/>
            <a:ext cx="542803" cy="458060"/>
          </a:xfrm>
          <a:prstGeom prst="straightConnector1">
            <a:avLst/>
          </a:prstGeom>
          <a:ln w="381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9F417957-73E7-40F5-8A76-64483F114F24}"/>
              </a:ext>
            </a:extLst>
          </p:cNvPr>
          <p:cNvCxnSpPr/>
          <p:nvPr/>
        </p:nvCxnSpPr>
        <p:spPr>
          <a:xfrm flipH="1">
            <a:off x="3644974" y="2087517"/>
            <a:ext cx="711420" cy="304800"/>
          </a:xfrm>
          <a:prstGeom prst="straightConnector1">
            <a:avLst/>
          </a:prstGeom>
          <a:ln w="381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076744FB-E6BC-4350-9120-74764AB889A6}"/>
              </a:ext>
            </a:extLst>
          </p:cNvPr>
          <p:cNvCxnSpPr/>
          <p:nvPr/>
        </p:nvCxnSpPr>
        <p:spPr>
          <a:xfrm flipH="1">
            <a:off x="4809616" y="3997225"/>
            <a:ext cx="711420" cy="304800"/>
          </a:xfrm>
          <a:prstGeom prst="straightConnector1">
            <a:avLst/>
          </a:prstGeom>
          <a:ln w="381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7ADC833A-86BD-47DB-967D-A3AAA0EE8EBB}"/>
              </a:ext>
            </a:extLst>
          </p:cNvPr>
          <p:cNvCxnSpPr/>
          <p:nvPr/>
        </p:nvCxnSpPr>
        <p:spPr>
          <a:xfrm flipH="1">
            <a:off x="5521036" y="2555975"/>
            <a:ext cx="711420" cy="304800"/>
          </a:xfrm>
          <a:prstGeom prst="straightConnector1">
            <a:avLst/>
          </a:prstGeom>
          <a:ln w="381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6334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8602" y="-231008"/>
            <a:ext cx="10584868" cy="1330135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MS Project – </a:t>
            </a:r>
            <a:r>
              <a:rPr lang="pl-PL" dirty="0"/>
              <a:t>Zdroje a náklady</a:t>
            </a:r>
            <a:endParaRPr lang="en-GB" b="1" dirty="0">
              <a:solidFill>
                <a:srgbClr val="006666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757382"/>
            <a:ext cx="11719002" cy="1330135"/>
          </a:xfrm>
          <a:ln>
            <a:solidFill>
              <a:srgbClr val="CF314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100" b="1" dirty="0">
                <a:solidFill>
                  <a:schemeClr val="tx1"/>
                </a:solidFill>
              </a:rPr>
              <a:t>Přiřazení zdrojů k úkolům </a:t>
            </a:r>
            <a:r>
              <a:rPr lang="cs-CZ" sz="3100" dirty="0">
                <a:solidFill>
                  <a:schemeClr val="tx1"/>
                </a:solidFill>
              </a:rPr>
              <a:t>-</a:t>
            </a:r>
            <a:r>
              <a:rPr lang="en-GB" sz="3100" dirty="0">
                <a:solidFill>
                  <a:schemeClr val="tx1"/>
                </a:solidFill>
              </a:rPr>
              <a:t>&gt;</a:t>
            </a:r>
            <a:r>
              <a:rPr lang="cs-CZ" sz="3100" dirty="0">
                <a:solidFill>
                  <a:schemeClr val="tx1"/>
                </a:solidFill>
              </a:rPr>
              <a:t> záložka Zdroj -</a:t>
            </a:r>
            <a:r>
              <a:rPr lang="en-GB" sz="3100" dirty="0">
                <a:solidFill>
                  <a:schemeClr val="tx1"/>
                </a:solidFill>
              </a:rPr>
              <a:t>&gt;</a:t>
            </a:r>
            <a:r>
              <a:rPr lang="cs-CZ" sz="3100" dirty="0">
                <a:solidFill>
                  <a:schemeClr val="tx1"/>
                </a:solidFill>
              </a:rPr>
              <a:t> Přidat zdroje </a:t>
            </a:r>
            <a:endParaRPr lang="cs-CZ" sz="3100" b="1" dirty="0">
              <a:solidFill>
                <a:schemeClr val="tx1"/>
              </a:solidFill>
            </a:endParaRPr>
          </a:p>
          <a:p>
            <a:pPr lvl="0"/>
            <a:r>
              <a:rPr lang="cs-CZ" sz="3600" dirty="0">
                <a:solidFill>
                  <a:schemeClr val="tx1"/>
                </a:solidFill>
              </a:rPr>
              <a:t>Tabulka -</a:t>
            </a:r>
            <a:r>
              <a:rPr lang="en-GB" sz="3600" dirty="0">
                <a:solidFill>
                  <a:schemeClr val="tx1"/>
                </a:solidFill>
              </a:rPr>
              <a:t>&gt;</a:t>
            </a:r>
            <a:r>
              <a:rPr lang="cs-CZ" sz="3600" dirty="0">
                <a:solidFill>
                  <a:schemeClr val="tx1"/>
                </a:solidFill>
              </a:rPr>
              <a:t> vybrat zdroj -</a:t>
            </a:r>
            <a:r>
              <a:rPr lang="en-GB" sz="3600" dirty="0">
                <a:solidFill>
                  <a:schemeClr val="tx1"/>
                </a:solidFill>
              </a:rPr>
              <a:t>&gt;</a:t>
            </a:r>
            <a:r>
              <a:rPr lang="cs-CZ" sz="3600" dirty="0">
                <a:solidFill>
                  <a:schemeClr val="tx1"/>
                </a:solidFill>
              </a:rPr>
              <a:t> zadat jednotky -</a:t>
            </a:r>
            <a:r>
              <a:rPr lang="en-GB" sz="3600" dirty="0">
                <a:solidFill>
                  <a:schemeClr val="tx1"/>
                </a:solidFill>
              </a:rPr>
              <a:t>&gt;</a:t>
            </a:r>
            <a:r>
              <a:rPr lang="cs-CZ" sz="3600" dirty="0">
                <a:solidFill>
                  <a:schemeClr val="tx1"/>
                </a:solidFill>
              </a:rPr>
              <a:t> Přiřadit</a:t>
            </a:r>
            <a:endParaRPr lang="en-GB" sz="3600" dirty="0">
              <a:solidFill>
                <a:schemeClr val="tx1"/>
              </a:solidFill>
            </a:endParaRPr>
          </a:p>
          <a:p>
            <a:pPr lvl="0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6DFB31B-6DA9-4DA2-836F-8C11645FB6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6070" y="1858254"/>
            <a:ext cx="9677400" cy="5029200"/>
          </a:xfrm>
          <a:prstGeom prst="rect">
            <a:avLst/>
          </a:prstGeom>
        </p:spPr>
      </p:pic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076744FB-E6BC-4350-9120-74764AB889A6}"/>
              </a:ext>
            </a:extLst>
          </p:cNvPr>
          <p:cNvCxnSpPr/>
          <p:nvPr/>
        </p:nvCxnSpPr>
        <p:spPr>
          <a:xfrm flipH="1">
            <a:off x="2684792" y="1705854"/>
            <a:ext cx="711420" cy="304800"/>
          </a:xfrm>
          <a:prstGeom prst="straightConnector1">
            <a:avLst/>
          </a:prstGeom>
          <a:ln w="381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7ADC833A-86BD-47DB-967D-A3AAA0EE8EBB}"/>
              </a:ext>
            </a:extLst>
          </p:cNvPr>
          <p:cNvCxnSpPr/>
          <p:nvPr/>
        </p:nvCxnSpPr>
        <p:spPr>
          <a:xfrm flipH="1">
            <a:off x="2177012" y="2321734"/>
            <a:ext cx="711420" cy="304800"/>
          </a:xfrm>
          <a:prstGeom prst="straightConnector1">
            <a:avLst/>
          </a:prstGeom>
          <a:ln w="381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9F417957-73E7-40F5-8A76-64483F114F24}"/>
              </a:ext>
            </a:extLst>
          </p:cNvPr>
          <p:cNvCxnSpPr/>
          <p:nvPr/>
        </p:nvCxnSpPr>
        <p:spPr>
          <a:xfrm flipH="1">
            <a:off x="8045092" y="4618084"/>
            <a:ext cx="711420" cy="304800"/>
          </a:xfrm>
          <a:prstGeom prst="straightConnector1">
            <a:avLst/>
          </a:prstGeom>
          <a:ln w="381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A72B2D4D-CD64-4ED7-BA05-8DBC4515BFDA}"/>
              </a:ext>
            </a:extLst>
          </p:cNvPr>
          <p:cNvCxnSpPr>
            <a:cxnSpLocks/>
          </p:cNvCxnSpPr>
          <p:nvPr/>
        </p:nvCxnSpPr>
        <p:spPr>
          <a:xfrm flipH="1">
            <a:off x="10270667" y="4188536"/>
            <a:ext cx="542803" cy="458060"/>
          </a:xfrm>
          <a:prstGeom prst="straightConnector1">
            <a:avLst/>
          </a:prstGeom>
          <a:ln w="381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268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4C8B586D-6FB0-451F-9599-25493344A9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5735" y="1830275"/>
            <a:ext cx="9335803" cy="50013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5A4F0BA-EF6B-4706-9EB2-3F3942857E1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8602" y="-231008"/>
            <a:ext cx="10584868" cy="1330135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MS Project – </a:t>
            </a:r>
            <a:r>
              <a:rPr lang="pl-PL" dirty="0"/>
              <a:t>Zdroje a náklady</a:t>
            </a:r>
            <a:endParaRPr lang="en-GB" b="1" dirty="0">
              <a:solidFill>
                <a:srgbClr val="006666"/>
              </a:solidFill>
            </a:endParaRPr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4344739C-58CB-40ED-AF7D-B48822F22C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3565" y="230191"/>
            <a:ext cx="1344039" cy="113888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D72B5-BA4F-4727-B705-860AE06358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2" y="757382"/>
            <a:ext cx="11719002" cy="1067445"/>
          </a:xfrm>
          <a:ln>
            <a:solidFill>
              <a:srgbClr val="CF314B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200" b="1" dirty="0">
                <a:solidFill>
                  <a:schemeClr val="tx1"/>
                </a:solidFill>
              </a:rPr>
              <a:t>Celkové náklady projektu </a:t>
            </a:r>
            <a:r>
              <a:rPr lang="cs-CZ" sz="3200" dirty="0">
                <a:solidFill>
                  <a:schemeClr val="tx1"/>
                </a:solidFill>
              </a:rPr>
              <a:t>-</a:t>
            </a:r>
            <a:r>
              <a:rPr lang="en-GB" sz="3200" dirty="0">
                <a:solidFill>
                  <a:schemeClr val="tx1"/>
                </a:solidFill>
              </a:rPr>
              <a:t>&gt; Gantt</a:t>
            </a:r>
            <a:r>
              <a:rPr lang="cs-CZ" sz="3200" dirty="0" err="1">
                <a:solidFill>
                  <a:schemeClr val="tx1"/>
                </a:solidFill>
              </a:rPr>
              <a:t>ův</a:t>
            </a:r>
            <a:r>
              <a:rPr lang="cs-CZ" sz="3200" dirty="0">
                <a:solidFill>
                  <a:schemeClr val="tx1"/>
                </a:solidFill>
              </a:rPr>
              <a:t> diagram -</a:t>
            </a:r>
            <a:r>
              <a:rPr lang="en-GB" sz="3200" dirty="0">
                <a:solidFill>
                  <a:schemeClr val="tx1"/>
                </a:solidFill>
              </a:rPr>
              <a:t>&gt;</a:t>
            </a:r>
            <a:r>
              <a:rPr lang="cs-CZ" sz="3200" dirty="0">
                <a:solidFill>
                  <a:schemeClr val="tx1"/>
                </a:solidFill>
              </a:rPr>
              <a:t> záložka Zobrazení -</a:t>
            </a:r>
            <a:r>
              <a:rPr lang="en-GB" sz="3200" dirty="0">
                <a:solidFill>
                  <a:schemeClr val="tx1"/>
                </a:solidFill>
              </a:rPr>
              <a:t>&gt;</a:t>
            </a:r>
            <a:r>
              <a:rPr lang="cs-CZ" sz="3200" dirty="0">
                <a:solidFill>
                  <a:schemeClr val="tx1"/>
                </a:solidFill>
              </a:rPr>
              <a:t> Tabulky -</a:t>
            </a:r>
            <a:r>
              <a:rPr lang="en-GB" sz="3200" dirty="0">
                <a:solidFill>
                  <a:schemeClr val="tx1"/>
                </a:solidFill>
              </a:rPr>
              <a:t>&gt;</a:t>
            </a:r>
            <a:r>
              <a:rPr lang="cs-CZ" sz="3200" dirty="0">
                <a:solidFill>
                  <a:schemeClr val="tx1"/>
                </a:solidFill>
              </a:rPr>
              <a:t> Náklady -</a:t>
            </a:r>
            <a:r>
              <a:rPr lang="en-GB" sz="3200" dirty="0">
                <a:solidFill>
                  <a:schemeClr val="tx1"/>
                </a:solidFill>
              </a:rPr>
              <a:t>&gt;</a:t>
            </a:r>
            <a:r>
              <a:rPr lang="cs-CZ" sz="3200" dirty="0">
                <a:solidFill>
                  <a:schemeClr val="tx1"/>
                </a:solidFill>
              </a:rPr>
              <a:t> sloupec Celkové náklady </a:t>
            </a:r>
            <a:endParaRPr lang="en-GB" sz="3200" dirty="0">
              <a:solidFill>
                <a:schemeClr val="tx1"/>
              </a:solidFill>
            </a:endParaRPr>
          </a:p>
          <a:p>
            <a:pPr lvl="0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A72B2D4D-CD64-4ED7-BA05-8DBC4515BFDA}"/>
              </a:ext>
            </a:extLst>
          </p:cNvPr>
          <p:cNvCxnSpPr>
            <a:cxnSpLocks/>
          </p:cNvCxnSpPr>
          <p:nvPr/>
        </p:nvCxnSpPr>
        <p:spPr>
          <a:xfrm flipH="1">
            <a:off x="5824598" y="3685067"/>
            <a:ext cx="542803" cy="458060"/>
          </a:xfrm>
          <a:prstGeom prst="straightConnector1">
            <a:avLst/>
          </a:prstGeom>
          <a:ln w="381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9F417957-73E7-40F5-8A76-64483F114F24}"/>
              </a:ext>
            </a:extLst>
          </p:cNvPr>
          <p:cNvCxnSpPr/>
          <p:nvPr/>
        </p:nvCxnSpPr>
        <p:spPr>
          <a:xfrm flipH="1">
            <a:off x="4809616" y="1626318"/>
            <a:ext cx="711420" cy="304800"/>
          </a:xfrm>
          <a:prstGeom prst="straightConnector1">
            <a:avLst/>
          </a:prstGeom>
          <a:ln w="381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>
            <a:extLst>
              <a:ext uri="{FF2B5EF4-FFF2-40B4-BE49-F238E27FC236}">
                <a16:creationId xmlns:a16="http://schemas.microsoft.com/office/drawing/2014/main" id="{076744FB-E6BC-4350-9120-74764AB889A6}"/>
              </a:ext>
            </a:extLst>
          </p:cNvPr>
          <p:cNvCxnSpPr/>
          <p:nvPr/>
        </p:nvCxnSpPr>
        <p:spPr>
          <a:xfrm flipH="1">
            <a:off x="6509107" y="2352018"/>
            <a:ext cx="711420" cy="304800"/>
          </a:xfrm>
          <a:prstGeom prst="straightConnector1">
            <a:avLst/>
          </a:prstGeom>
          <a:ln w="381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7ADC833A-86BD-47DB-967D-A3AAA0EE8EBB}"/>
              </a:ext>
            </a:extLst>
          </p:cNvPr>
          <p:cNvCxnSpPr/>
          <p:nvPr/>
        </p:nvCxnSpPr>
        <p:spPr>
          <a:xfrm flipH="1">
            <a:off x="1854200" y="1951711"/>
            <a:ext cx="711420" cy="304800"/>
          </a:xfrm>
          <a:prstGeom prst="straightConnector1">
            <a:avLst/>
          </a:prstGeom>
          <a:ln w="38100">
            <a:solidFill>
              <a:srgbClr val="CF314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4686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2453</TotalTime>
  <Words>632</Words>
  <Application>Microsoft Office PowerPoint</Application>
  <PresentationFormat>Širokoúhlá obrazovka</PresentationFormat>
  <Paragraphs>73</Paragraphs>
  <Slides>12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Harmonogram projektu Zdroje a náklady   Bod 2.5 šablony projektu</vt:lpstr>
      <vt:lpstr>Obsah dnešního semináře</vt:lpstr>
      <vt:lpstr>MS Project – Zdroje a náklady</vt:lpstr>
      <vt:lpstr>MS Project – Zdroje a náklady</vt:lpstr>
      <vt:lpstr>MS Project – Zdroje a náklady</vt:lpstr>
      <vt:lpstr>MS Project – Zdroje a náklady</vt:lpstr>
      <vt:lpstr>MS Project – Zdroje a náklady</vt:lpstr>
      <vt:lpstr>MS Project – Zdroje a náklady</vt:lpstr>
      <vt:lpstr>MS Project – Zdroje a náklady</vt:lpstr>
      <vt:lpstr>MS Project – Kritická cesta </vt:lpstr>
      <vt:lpstr>Prezentace aplikace PowerPoint</vt:lpstr>
      <vt:lpstr>MS Project – tutoriály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Project Management Triangle   2. Developing a Project – My schedule tomorrow</dc:title>
  <dc:creator>Lucie Reczkova</dc:creator>
  <cp:lastModifiedBy>student</cp:lastModifiedBy>
  <cp:revision>319</cp:revision>
  <dcterms:created xsi:type="dcterms:W3CDTF">2022-09-20T14:18:12Z</dcterms:created>
  <dcterms:modified xsi:type="dcterms:W3CDTF">2022-10-27T10:09:07Z</dcterms:modified>
</cp:coreProperties>
</file>