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1" r:id="rId3"/>
    <p:sldId id="296" r:id="rId4"/>
    <p:sldId id="322" r:id="rId5"/>
    <p:sldId id="329" r:id="rId6"/>
    <p:sldId id="330" r:id="rId7"/>
    <p:sldId id="328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3" r:id="rId19"/>
    <p:sldId id="341" r:id="rId20"/>
    <p:sldId id="34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CF314B"/>
    <a:srgbClr val="256963"/>
    <a:srgbClr val="F39F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C278-C2CD-4288-9E30-79A5A585C1EA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2A00-20D3-49BC-A2A9-632975CFB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9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18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540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20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94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26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04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30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50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626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03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1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33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70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46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733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02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52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94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www.cleverandsmart.cz/wp-content/uploads/analyza-rizik.gi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B912-5468-4404-A600-DE02E24AD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820" y="467971"/>
            <a:ext cx="7057750" cy="5524457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Hlavní rizika projektu</a:t>
            </a:r>
            <a:br>
              <a:rPr lang="cs-CZ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Bod 4.</a:t>
            </a: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šablony projektu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D8386-2496-4E20-85B4-26CBB53CB2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89899" y="4625858"/>
            <a:ext cx="3929844" cy="1655758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Seminář 8 / 10-</a:t>
            </a:r>
            <a:r>
              <a:rPr lang="en-GB" dirty="0">
                <a:solidFill>
                  <a:srgbClr val="FFFFFF"/>
                </a:solidFill>
              </a:rPr>
              <a:t>1</a:t>
            </a:r>
            <a:r>
              <a:rPr lang="cs-CZ" dirty="0">
                <a:solidFill>
                  <a:srgbClr val="FFFFFF"/>
                </a:solidFill>
              </a:rPr>
              <a:t>1-2022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Lucie </a:t>
            </a:r>
            <a:r>
              <a:rPr lang="cs-CZ" dirty="0" err="1">
                <a:solidFill>
                  <a:srgbClr val="FFFFFF"/>
                </a:solidFill>
              </a:rPr>
              <a:t>Reczková</a:t>
            </a: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37279D0-A8D7-40E6-AE01-389E51B9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24" y="467971"/>
            <a:ext cx="2266002" cy="19201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Hrozba</a:t>
            </a:r>
            <a:r>
              <a:rPr lang="en-GB" dirty="0">
                <a:solidFill>
                  <a:schemeClr val="tx1"/>
                </a:solidFill>
              </a:rPr>
              <a:t> (Thread)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tx1"/>
                </a:solidFill>
              </a:rPr>
              <a:t>Nebezpečí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které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hrozí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 err="1">
                <a:solidFill>
                  <a:schemeClr val="tx1"/>
                </a:solidFill>
              </a:rPr>
              <a:t>které</a:t>
            </a:r>
            <a:r>
              <a:rPr lang="en-GB" dirty="0">
                <a:solidFill>
                  <a:schemeClr val="tx1"/>
                </a:solidFill>
              </a:rPr>
              <a:t> je </a:t>
            </a:r>
            <a:r>
              <a:rPr lang="en-GB" dirty="0" err="1">
                <a:solidFill>
                  <a:schemeClr val="tx1"/>
                </a:solidFill>
              </a:rPr>
              <a:t>příčinou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zhoubných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následků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 err="1">
                <a:solidFill>
                  <a:schemeClr val="tx1"/>
                </a:solidFill>
              </a:rPr>
              <a:t>potíží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projektu</a:t>
            </a:r>
            <a:r>
              <a:rPr lang="en-GB" dirty="0">
                <a:solidFill>
                  <a:schemeClr val="tx1"/>
                </a:solidFill>
              </a:rPr>
              <a:t>. (</a:t>
            </a:r>
            <a:r>
              <a:rPr lang="en-GB" dirty="0" err="1">
                <a:solidFill>
                  <a:schemeClr val="tx1"/>
                </a:solidFill>
              </a:rPr>
              <a:t>Např</a:t>
            </a:r>
            <a:r>
              <a:rPr lang="en-GB" dirty="0">
                <a:solidFill>
                  <a:schemeClr val="tx1"/>
                </a:solidFill>
              </a:rPr>
              <a:t>. </a:t>
            </a:r>
            <a:r>
              <a:rPr lang="en-GB" dirty="0" err="1">
                <a:solidFill>
                  <a:schemeClr val="tx1"/>
                </a:solidFill>
              </a:rPr>
              <a:t>silná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vichřice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nedostatečná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půjčka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námraza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devalvace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měny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stávka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výpověď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vedoucího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projektu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špatná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subdodávka</a:t>
            </a:r>
            <a:r>
              <a:rPr lang="en-GB" dirty="0">
                <a:solidFill>
                  <a:schemeClr val="tx1"/>
                </a:solidFill>
              </a:rPr>
              <a:t> pro </a:t>
            </a:r>
            <a:r>
              <a:rPr lang="en-GB" dirty="0" err="1">
                <a:solidFill>
                  <a:schemeClr val="tx1"/>
                </a:solidFill>
              </a:rPr>
              <a:t>projekt</a:t>
            </a:r>
            <a:r>
              <a:rPr lang="en-GB" dirty="0">
                <a:solidFill>
                  <a:schemeClr val="tx1"/>
                </a:solidFill>
              </a:rPr>
              <a:t>, ...)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Scénář (</a:t>
            </a:r>
            <a:r>
              <a:rPr lang="cs-CZ" dirty="0" err="1">
                <a:solidFill>
                  <a:schemeClr val="tx1"/>
                </a:solidFill>
              </a:rPr>
              <a:t>Scenario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Děj, který předpokládáme v projektu jako následek výskytu hrozby. (Např. Nedostaneme půjčku - nebudeme mít pro projekt finanční krytí).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Ztráta (</a:t>
            </a:r>
            <a:r>
              <a:rPr lang="cs-CZ" dirty="0" err="1">
                <a:solidFill>
                  <a:schemeClr val="tx1"/>
                </a:solidFill>
              </a:rPr>
              <a:t>Loss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Ztráta vzniklá realizací scénáře. Vyjádřená v peněžních jednotkách (ale můžeme i jinak, velikostí časového zpoždění, ztráty na životech pracovníků, apod.).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8705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Pravděpodobnost (Probability)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Pravděpodobnost vztahujeme k době trvání projektu - kdy se cítíme, být ohroženi hrozbou.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K hrozbě s určitou pravděpodobností je přiřazen scénář s určitou pravděpodobností.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Oba jevy jsou na sobě nezávislé. </a:t>
            </a:r>
          </a:p>
          <a:p>
            <a:pPr marL="0" indent="0">
              <a:buNone/>
            </a:pPr>
            <a:r>
              <a:rPr lang="cs-CZ" u="sng" dirty="0">
                <a:solidFill>
                  <a:schemeClr val="tx1"/>
                </a:solidFill>
              </a:rPr>
              <a:t>Příklad: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Jestliže pravděpodobnost vichřice je 0,03 a pravděpodobnost, že když přijde vichřice a povalí stavební jeřáb, je 0,7, pak výsledná pravděpodobnost je 0,03 x 0,7 = 0,021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1) Např. pro silnou vichřici o síle 11 stupňů v naší zeměpisné š. a d. je pravděpodobnost v průběhu jednoho roku 0,01 (0,01x0,7= 0,007), ale pro dobu 100 roků je to hodnota 0,63 (0,63x0,7=0,441)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2) Např. kladení kabelů má proběhnout od 1. března do 25; března, jaká je pravděpodobnost přízemních mrazíků v tomto časovém období?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>
                <a:solidFill>
                  <a:schemeClr val="tx1"/>
                </a:solidFill>
              </a:rPr>
              <a:t>Pravděpodobnost realizace scénáře je vyjádřená v intervalu </a:t>
            </a:r>
            <a:r>
              <a:rPr lang="cs-CZ" dirty="0">
                <a:solidFill>
                  <a:schemeClr val="tx1"/>
                </a:solidFill>
              </a:rPr>
              <a:t>&lt; 0,1&gt; (od 0 do 100%)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2000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Celý proces analýzy rizik dle této metody se skládá ze čtyř základních kroků: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1.	Identifikace nebezpečí projektu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2.	Kvantifikace rizik projektu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3.	Reakce na rizika projektu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4.	Celkové posouzení rizik projektu.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08764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Identifikace nebezpečí projektu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identifikaci nebezpečí sestavením seznamu, nejlépe ve formě tabulky.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/>
              <a:t>HROZBA →SCÉNÁŘ = k hrozbě hledáme možné následky</a:t>
            </a:r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chemeClr val="tx1"/>
                </a:solidFill>
              </a:rPr>
              <a:t>Co se </a:t>
            </a:r>
            <a:r>
              <a:rPr lang="en-GB" i="1" dirty="0" err="1">
                <a:solidFill>
                  <a:schemeClr val="tx1"/>
                </a:solidFill>
              </a:rPr>
              <a:t>může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přihodit</a:t>
            </a:r>
            <a:r>
              <a:rPr lang="en-GB" i="1" dirty="0">
                <a:solidFill>
                  <a:schemeClr val="tx1"/>
                </a:solidFill>
              </a:rPr>
              <a:t> v </a:t>
            </a:r>
            <a:r>
              <a:rPr lang="en-GB" i="1" dirty="0" err="1">
                <a:solidFill>
                  <a:schemeClr val="tx1"/>
                </a:solidFill>
              </a:rPr>
              <a:t>projektu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nepříznivého</a:t>
            </a:r>
            <a:r>
              <a:rPr lang="en-GB" i="1" dirty="0">
                <a:solidFill>
                  <a:schemeClr val="tx1"/>
                </a:solidFill>
              </a:rPr>
              <a:t>, </a:t>
            </a:r>
            <a:r>
              <a:rPr lang="en-GB" i="1" dirty="0" err="1">
                <a:solidFill>
                  <a:schemeClr val="tx1"/>
                </a:solidFill>
              </a:rPr>
              <a:t>když</a:t>
            </a:r>
            <a:r>
              <a:rPr lang="en-GB" i="1" dirty="0">
                <a:solidFill>
                  <a:schemeClr val="tx1"/>
                </a:solidFill>
              </a:rPr>
              <a:t>…?</a:t>
            </a:r>
            <a:endParaRPr lang="cs-CZ" i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SCÉNÁŘ→ HROZBA = ke scénáři hledáme jeho příčinu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/>
                </a:solidFill>
              </a:rPr>
              <a:t>Co </a:t>
            </a:r>
            <a:r>
              <a:rPr lang="en-GB" i="1" dirty="0" err="1">
                <a:solidFill>
                  <a:schemeClr val="tx1"/>
                </a:solidFill>
              </a:rPr>
              <a:t>může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být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příčinou</a:t>
            </a:r>
            <a:r>
              <a:rPr lang="en-GB" i="1" dirty="0">
                <a:solidFill>
                  <a:schemeClr val="tx1"/>
                </a:solidFill>
              </a:rPr>
              <a:t>, </a:t>
            </a:r>
            <a:r>
              <a:rPr lang="en-GB" i="1" dirty="0" err="1">
                <a:solidFill>
                  <a:schemeClr val="tx1"/>
                </a:solidFill>
              </a:rPr>
              <a:t>že</a:t>
            </a:r>
            <a:r>
              <a:rPr lang="en-GB" i="1" dirty="0">
                <a:solidFill>
                  <a:schemeClr val="tx1"/>
                </a:solidFill>
              </a:rPr>
              <a:t> to a to </a:t>
            </a:r>
            <a:r>
              <a:rPr lang="en-GB" i="1" dirty="0" err="1">
                <a:solidFill>
                  <a:schemeClr val="tx1"/>
                </a:solidFill>
              </a:rPr>
              <a:t>nepříznivého</a:t>
            </a:r>
            <a:r>
              <a:rPr lang="en-GB" i="1" dirty="0">
                <a:solidFill>
                  <a:schemeClr val="tx1"/>
                </a:solidFill>
              </a:rPr>
              <a:t> v </a:t>
            </a:r>
            <a:r>
              <a:rPr lang="en-GB" i="1" dirty="0" err="1">
                <a:solidFill>
                  <a:schemeClr val="tx1"/>
                </a:solidFill>
              </a:rPr>
              <a:t>projektu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i="1" dirty="0" err="1">
                <a:solidFill>
                  <a:schemeClr val="tx1"/>
                </a:solidFill>
              </a:rPr>
              <a:t>nastane</a:t>
            </a:r>
            <a:r>
              <a:rPr lang="en-GB" i="1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0600A95-214D-4126-AB33-8210C8822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07228"/>
              </p:ext>
            </p:extLst>
          </p:nvPr>
        </p:nvGraphicFramePr>
        <p:xfrm>
          <a:off x="2700135" y="2899668"/>
          <a:ext cx="5849620" cy="1222059"/>
        </p:xfrm>
        <a:graphic>
          <a:graphicData uri="http://schemas.openxmlformats.org/drawingml/2006/table">
            <a:tbl>
              <a:tblPr firstRow="1" firstCol="1" bandRow="1"/>
              <a:tblGrid>
                <a:gridCol w="1462405">
                  <a:extLst>
                    <a:ext uri="{9D8B030D-6E8A-4147-A177-3AD203B41FA5}">
                      <a16:colId xmlns:a16="http://schemas.microsoft.com/office/drawing/2014/main" val="1772371733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val="1981182217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val="1053235843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val="3197468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Poř. číslo rizika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Hrozba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Scénář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Poznámka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27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Výskyt chřipkové epidemie v jarním období březen-duben.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Onemocní téměř 30 % zaměstnanců.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Předpokládáme počasí podle předpovědi jako v předchozím roce.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740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208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872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cs-CZ" dirty="0">
                <a:solidFill>
                  <a:schemeClr val="tx1"/>
                </a:solidFill>
              </a:rPr>
              <a:t>Kvantifikace rizik projektu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Tabulka, sestavená v prvním kroku se rozšíří o pravděpodobnost výskytu scénáře, hodnotu dopadu scénáře na projekt a výslednou hodnotu rizika v Kč, která se vypočte: 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tx1"/>
                </a:solidFill>
              </a:rPr>
              <a:t>Hodnota rizika = pravděpodobnost scénáře * hodnota dopadu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F457F42-D820-4337-B735-77855A51A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190592"/>
              </p:ext>
            </p:extLst>
          </p:nvPr>
        </p:nvGraphicFramePr>
        <p:xfrm>
          <a:off x="3171190" y="4247673"/>
          <a:ext cx="5849620" cy="1945641"/>
        </p:xfrm>
        <a:graphic>
          <a:graphicData uri="http://schemas.openxmlformats.org/drawingml/2006/table">
            <a:tbl>
              <a:tblPr firstRow="1" firstCol="1" bandRow="1"/>
              <a:tblGrid>
                <a:gridCol w="835660">
                  <a:extLst>
                    <a:ext uri="{9D8B030D-6E8A-4147-A177-3AD203B41FA5}">
                      <a16:colId xmlns:a16="http://schemas.microsoft.com/office/drawing/2014/main" val="228009551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3085129322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850606860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863902169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3463110901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4091891560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30565717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Poř. číslo rizika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hrozba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scénář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Poznámka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Pravděpodobnost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Dopad na projekt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Hodnota rizika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461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Výskyt chřipkové epidemie v jarním období březen-duben.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Onemocní téměř 30 % zaměstnanců.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Předpokládáme počasí podle předpovědi jako v předchozím roce.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Výpadek pracovní kapacity a zpoždění zakázky o 3 měsíce – penále 600 000 Kč.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300 000 Kč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62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714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136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Metoda umožňuje i verbální kvantifikaci, kdy se využívá slovní hodnocení např.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209988C-4E91-4F81-8B6E-6A2085271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48004"/>
              </p:ext>
            </p:extLst>
          </p:nvPr>
        </p:nvGraphicFramePr>
        <p:xfrm>
          <a:off x="1625600" y="2337016"/>
          <a:ext cx="4470400" cy="783054"/>
        </p:xfrm>
        <a:graphic>
          <a:graphicData uri="http://schemas.openxmlformats.org/drawingml/2006/table">
            <a:tbl>
              <a:tblPr firstRow="1" firstCol="1" bandRow="1"/>
              <a:tblGrid>
                <a:gridCol w="2235200">
                  <a:extLst>
                    <a:ext uri="{9D8B030D-6E8A-4147-A177-3AD203B41FA5}">
                      <a16:colId xmlns:a16="http://schemas.microsoft.com/office/drawing/2014/main" val="1735566855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447745979"/>
                    </a:ext>
                  </a:extLst>
                </a:gridCol>
              </a:tblGrid>
              <a:tr h="26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 pravděpodobnost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 66 %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422285"/>
                  </a:ext>
                </a:extLst>
              </a:tr>
              <a:tr h="26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Střední pravděpodobnost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– 66 %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814376"/>
                  </a:ext>
                </a:extLst>
              </a:tr>
              <a:tr h="26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Nízká pravděpodobnost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 33 %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311264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314064AA-DA53-48A4-83EE-7BB228DA9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08809"/>
              </p:ext>
            </p:extLst>
          </p:nvPr>
        </p:nvGraphicFramePr>
        <p:xfrm>
          <a:off x="5360774" y="3131039"/>
          <a:ext cx="5849620" cy="3325179"/>
        </p:xfrm>
        <a:graphic>
          <a:graphicData uri="http://schemas.openxmlformats.org/drawingml/2006/table">
            <a:tbl>
              <a:tblPr firstRow="1" firstCol="1" bandRow="1"/>
              <a:tblGrid>
                <a:gridCol w="2924810">
                  <a:extLst>
                    <a:ext uri="{9D8B030D-6E8A-4147-A177-3AD203B41FA5}">
                      <a16:colId xmlns:a16="http://schemas.microsoft.com/office/drawing/2014/main" val="4207250676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9863191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Velký nepříznivý dopad na projekt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Ohrožení cíle projektu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Ohrožení koncového termínu projektu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Možnost překročení celkového rozpočtu projektu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Škoda více než 30 % z hodnoty projektu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196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Střední nepříznivý dopad na projekt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Škoda 0,51 – 19,5 % z hodnoty projektu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Ohrožení termínu, nákladů, zdrojů některé dílčí činnosti, což bude vyžadovat mimořádné akční zásahy do plánu projektu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282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Malý nepříznivý dopad na projekt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Škody do 0,5 % z celkové hodnoty projektu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Dopady vyžadující určité zásahy do plánu projektu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423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916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3. Reakce na rizika projektu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Sestavují se opatření, která mají snížit hodnotu rizika na akceptovatelnou úroveň.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8317128-A34B-4E62-8F11-4F2ECD79B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89683"/>
              </p:ext>
            </p:extLst>
          </p:nvPr>
        </p:nvGraphicFramePr>
        <p:xfrm>
          <a:off x="2244436" y="3603710"/>
          <a:ext cx="7472217" cy="2547707"/>
        </p:xfrm>
        <a:graphic>
          <a:graphicData uri="http://schemas.openxmlformats.org/drawingml/2006/table">
            <a:tbl>
              <a:tblPr firstRow="1" firstCol="1" bandRow="1"/>
              <a:tblGrid>
                <a:gridCol w="1732093">
                  <a:extLst>
                    <a:ext uri="{9D8B030D-6E8A-4147-A177-3AD203B41FA5}">
                      <a16:colId xmlns:a16="http://schemas.microsoft.com/office/drawing/2014/main" val="939523526"/>
                    </a:ext>
                  </a:extLst>
                </a:gridCol>
                <a:gridCol w="1662102">
                  <a:extLst>
                    <a:ext uri="{9D8B030D-6E8A-4147-A177-3AD203B41FA5}">
                      <a16:colId xmlns:a16="http://schemas.microsoft.com/office/drawing/2014/main" val="2085165633"/>
                    </a:ext>
                  </a:extLst>
                </a:gridCol>
                <a:gridCol w="2395004">
                  <a:extLst>
                    <a:ext uri="{9D8B030D-6E8A-4147-A177-3AD203B41FA5}">
                      <a16:colId xmlns:a16="http://schemas.microsoft.com/office/drawing/2014/main" val="2184490976"/>
                    </a:ext>
                  </a:extLst>
                </a:gridCol>
                <a:gridCol w="1683018">
                  <a:extLst>
                    <a:ext uri="{9D8B030D-6E8A-4147-A177-3AD203B41FA5}">
                      <a16:colId xmlns:a16="http://schemas.microsoft.com/office/drawing/2014/main" val="2807619763"/>
                    </a:ext>
                  </a:extLst>
                </a:gridCol>
              </a:tblGrid>
              <a:tr h="927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Poř. číslo rizika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Návrh na opatření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Předpokládané náklady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Termín realizace opatření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Osobní odpovědnost (vlastník rizika)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Nová hodnota sníženého rizika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435861"/>
                  </a:ext>
                </a:extLst>
              </a:tr>
              <a:tr h="1399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Očkování proti chřipce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00 Kč vakcína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Očkování v lednu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Dohodnuto s podnikovým lékařem – odsouhlaseno zaměstnanci na pracovních poradách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Výjimečná onemocnění budou kompenzována přesčasy – nulová hodnota rizika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428679"/>
                  </a:ext>
                </a:extLst>
              </a:tr>
              <a:tr h="220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31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841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4. Celkové posouzení rizik projektu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Posoudí se celková hodnota rizik a vyhodnotí se, jak vysoce je projekt rizikový a zda je možno pokračovat v jeho realizaci bez zvláštních opatření.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Pracujeme s podrobným rozborem hrozeb, scénářů, hodnot pravděpodobnosti a hodnot dopadů. 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737013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Tabulka zahrnující všechny 4 kroky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7696162-DEC1-432C-84A3-6CDD6731E6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3" y="1973362"/>
            <a:ext cx="11719002" cy="414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72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387241"/>
            <a:ext cx="11719002" cy="5409075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Metoda RIPRAN umožňuje i textovou formu zachycení výsledků analýzy rizik v následující doporučené formě: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Pořadové číslo rizika: 1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Hrozba: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Scénář: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Pravděpodobnost: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Dopad: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Návrhy na opatření, zodpovídá, termín, náklady, vlastník rizika: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Výsledná snížená hodnota rizika: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Pořadové číslo rizika: 2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Hrozba: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Scénář: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Pravděpodobnost: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Dopad: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Návrhy na opatření, zodpovídá, termín, náklady, vlastník rizika: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-	Výsledná snížená hodnota rizika: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Pořadové číslo rizika: 3 ….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72436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Obsah dnešního semináře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10190016" cy="46672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500" b="1" dirty="0">
                <a:highlight>
                  <a:srgbClr val="F39FAD"/>
                </a:highlight>
              </a:rPr>
              <a:t>Váš dnešní úkol bude stanovit rizika projektu – šablona bod 4</a:t>
            </a:r>
          </a:p>
          <a:p>
            <a:pPr>
              <a:lnSpc>
                <a:spcPct val="80000"/>
              </a:lnSpc>
            </a:pPr>
            <a:endParaRPr lang="cs-CZ" sz="3500" b="1" dirty="0">
              <a:highlight>
                <a:srgbClr val="F39FAD"/>
              </a:highlight>
            </a:endParaRPr>
          </a:p>
          <a:p>
            <a:pPr>
              <a:lnSpc>
                <a:spcPct val="80000"/>
              </a:lnSpc>
            </a:pPr>
            <a:r>
              <a:rPr lang="cs-CZ" sz="3500" dirty="0"/>
              <a:t>Seminář 17.11. odpadá – náhrada paní Marková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sz="3500" dirty="0"/>
              <a:t>Pondělí: </a:t>
            </a:r>
            <a:r>
              <a:rPr lang="cs-CZ" sz="3500" b="1" dirty="0"/>
              <a:t>8:05-9:40        B101 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sz="3500" b="1" dirty="0"/>
              <a:t>                13:05-14:40    B101</a:t>
            </a:r>
            <a:endParaRPr lang="en-GB" sz="3500" b="1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marL="0" lvl="0" indent="0">
              <a:lnSpc>
                <a:spcPct val="80000"/>
              </a:lnSpc>
              <a:buNone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6673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387241"/>
            <a:ext cx="11719002" cy="5409075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5400" dirty="0">
                <a:solidFill>
                  <a:schemeClr val="tx1"/>
                </a:solidFill>
              </a:rPr>
              <a:t>Děkuji za pozornost!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4178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Jak Váš výstup bude vypadat ...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7696162-DEC1-432C-84A3-6CDD6731E6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273" y="1973363"/>
            <a:ext cx="11284331" cy="39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21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Co je analýza rizik?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cs-CZ" dirty="0">
                <a:solidFill>
                  <a:schemeClr val="tx1"/>
                </a:solidFill>
              </a:rPr>
              <a:t>Ukazuje nám: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jakých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hroz</a:t>
            </a:r>
            <a:r>
              <a:rPr lang="cs-CZ" dirty="0" err="1">
                <a:solidFill>
                  <a:schemeClr val="tx1"/>
                </a:solidFill>
              </a:rPr>
              <a:t>bám</a:t>
            </a:r>
            <a:r>
              <a:rPr lang="en-GB" dirty="0">
                <a:solidFill>
                  <a:schemeClr val="tx1"/>
                </a:solidFill>
              </a:rPr>
              <a:t> je </a:t>
            </a:r>
            <a:r>
              <a:rPr lang="en-GB" dirty="0" err="1">
                <a:solidFill>
                  <a:schemeClr val="tx1"/>
                </a:solidFill>
              </a:rPr>
              <a:t>projekt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vystaven</a:t>
            </a:r>
            <a:r>
              <a:rPr lang="cs-CZ" dirty="0">
                <a:solidFill>
                  <a:schemeClr val="tx1"/>
                </a:solidFill>
              </a:rPr>
              <a:t>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moc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jsou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projektové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zdroje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vůči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těmto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hrozbám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zranitelné</a:t>
            </a:r>
            <a:r>
              <a:rPr lang="cs-CZ" dirty="0">
                <a:solidFill>
                  <a:schemeClr val="tx1"/>
                </a:solidFill>
              </a:rPr>
              <a:t>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j</a:t>
            </a:r>
            <a:r>
              <a:rPr lang="en-GB" dirty="0" err="1">
                <a:solidFill>
                  <a:schemeClr val="tx1"/>
                </a:solidFill>
              </a:rPr>
              <a:t>ak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vysoká</a:t>
            </a:r>
            <a:r>
              <a:rPr lang="en-GB" dirty="0">
                <a:solidFill>
                  <a:schemeClr val="tx1"/>
                </a:solidFill>
              </a:rPr>
              <a:t> je </a:t>
            </a:r>
            <a:r>
              <a:rPr lang="en-GB" dirty="0" err="1">
                <a:solidFill>
                  <a:schemeClr val="tx1"/>
                </a:solidFill>
              </a:rPr>
              <a:t>pravděpodobnost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že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hrozba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nastane, </a:t>
            </a:r>
            <a:r>
              <a:rPr lang="en-GB" dirty="0">
                <a:solidFill>
                  <a:schemeClr val="tx1"/>
                </a:solidFill>
              </a:rPr>
              <a:t>a </a:t>
            </a:r>
            <a:endParaRPr lang="cs-CZ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jaký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dopad</a:t>
            </a:r>
            <a:r>
              <a:rPr lang="en-GB" dirty="0">
                <a:solidFill>
                  <a:schemeClr val="tx1"/>
                </a:solidFill>
              </a:rPr>
              <a:t> by to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mohlo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mít</a:t>
            </a:r>
            <a:r>
              <a:rPr lang="en-GB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4385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Základní pojmy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aktivum (</a:t>
            </a:r>
            <a:r>
              <a:rPr lang="cs-CZ" sz="3600" dirty="0" err="1">
                <a:solidFill>
                  <a:schemeClr val="tx1"/>
                </a:solidFill>
              </a:rPr>
              <a:t>asset</a:t>
            </a:r>
            <a:r>
              <a:rPr lang="cs-CZ" sz="3600" dirty="0">
                <a:solidFill>
                  <a:schemeClr val="tx1"/>
                </a:solidFill>
              </a:rPr>
              <a:t>) – vše co má pro společnost (projekt) nějakou hodnotu a mělo by být odpovídajícím způsobem chráněno,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hrozba (</a:t>
            </a:r>
            <a:r>
              <a:rPr lang="cs-CZ" sz="3600" dirty="0" err="1">
                <a:solidFill>
                  <a:schemeClr val="tx1"/>
                </a:solidFill>
              </a:rPr>
              <a:t>threat</a:t>
            </a:r>
            <a:r>
              <a:rPr lang="cs-CZ" sz="3600" dirty="0">
                <a:solidFill>
                  <a:schemeClr val="tx1"/>
                </a:solidFill>
              </a:rPr>
              <a:t>) – jakákoliv událost, která může způsobit narušení dostupnosti aktiva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zranitelnost (vulnerability) – slabina, která může být zneužita hrozbou.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8928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Základní pojmy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riziko – pravděpodobnost, že hrozba zneužije zranitelnost a způsobí narušení dostupnosti aktiva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opatření (</a:t>
            </a:r>
            <a:r>
              <a:rPr lang="cs-CZ" sz="3600" dirty="0" err="1">
                <a:solidFill>
                  <a:schemeClr val="tx1"/>
                </a:solidFill>
              </a:rPr>
              <a:t>countermeasure</a:t>
            </a:r>
            <a:r>
              <a:rPr lang="cs-CZ" sz="3600" dirty="0">
                <a:solidFill>
                  <a:schemeClr val="tx1"/>
                </a:solidFill>
              </a:rPr>
              <a:t>) – opatření, které snižuje zranitelnost a chrání aktivum před danou hrozbou.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17153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Riziko nebo hrozba?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Velmi často dochází ke ztotožnění pojmu riziko a hrozba.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Hrozba může být zdrojem pro jedno nebo více rizik a hrozba sama o sobě riziko nepředstavuje.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11029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Riziko nebo hrozba?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1" descr="Analýza rizik">
            <a:hlinkClick r:id="rId4"/>
            <a:extLst>
              <a:ext uri="{FF2B5EF4-FFF2-40B4-BE49-F238E27FC236}">
                <a16:creationId xmlns:a16="http://schemas.microsoft.com/office/drawing/2014/main" id="{132FD611-A3BE-4A83-BE8C-1B8D5E39454F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1672" y="1387242"/>
            <a:ext cx="6289964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47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RIPRAN (Risk Project Analysis)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Základní východiska </a:t>
            </a: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hovoříme o reprezentativním seznamu, tj. prezentuje všechna </a:t>
            </a:r>
            <a:r>
              <a:rPr lang="cs-CZ" u="sng" dirty="0">
                <a:solidFill>
                  <a:schemeClr val="tx1"/>
                </a:solidFill>
              </a:rPr>
              <a:t>významná rizika</a:t>
            </a:r>
            <a:r>
              <a:rPr lang="cs-CZ" dirty="0">
                <a:solidFill>
                  <a:schemeClr val="tx1"/>
                </a:solidFill>
              </a:rPr>
              <a:t>, která jsme byli </a:t>
            </a:r>
            <a:r>
              <a:rPr lang="cs-CZ" u="sng" dirty="0">
                <a:solidFill>
                  <a:schemeClr val="tx1"/>
                </a:solidFill>
              </a:rPr>
              <a:t>schopni určit.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GB" sz="3600" dirty="0" err="1">
                <a:solidFill>
                  <a:schemeClr val="tx1"/>
                </a:solidFill>
              </a:rPr>
              <a:t>Hrozba</a:t>
            </a:r>
            <a:r>
              <a:rPr lang="en-GB" sz="3600" dirty="0">
                <a:solidFill>
                  <a:schemeClr val="tx1"/>
                </a:solidFill>
              </a:rPr>
              <a:t> - </a:t>
            </a:r>
            <a:r>
              <a:rPr lang="en-GB" sz="3600" dirty="0" err="1">
                <a:solidFill>
                  <a:schemeClr val="tx1"/>
                </a:solidFill>
              </a:rPr>
              <a:t>Scénář</a:t>
            </a:r>
            <a:r>
              <a:rPr lang="en-GB" sz="3600" dirty="0">
                <a:solidFill>
                  <a:schemeClr val="tx1"/>
                </a:solidFill>
              </a:rPr>
              <a:t> - </a:t>
            </a:r>
            <a:r>
              <a:rPr lang="en-GB" sz="3600" dirty="0" err="1">
                <a:solidFill>
                  <a:schemeClr val="tx1"/>
                </a:solidFill>
              </a:rPr>
              <a:t>Pravděpodobnost</a:t>
            </a:r>
            <a:r>
              <a:rPr lang="en-GB" sz="3600" dirty="0">
                <a:solidFill>
                  <a:schemeClr val="tx1"/>
                </a:solidFill>
              </a:rPr>
              <a:t> - </a:t>
            </a:r>
            <a:r>
              <a:rPr lang="en-GB" sz="3600" dirty="0" err="1">
                <a:solidFill>
                  <a:schemeClr val="tx1"/>
                </a:solidFill>
              </a:rPr>
              <a:t>Ztráta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179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1209</Words>
  <Application>Microsoft Office PowerPoint</Application>
  <PresentationFormat>Širokoúhlá obrazovka</PresentationFormat>
  <Paragraphs>197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Hlavní rizika projektu   Bod 4. šablony projektu</vt:lpstr>
      <vt:lpstr>Obsah dnešního semináře</vt:lpstr>
      <vt:lpstr>Jak Váš výstup bude vypadat ...</vt:lpstr>
      <vt:lpstr>Co je analýza rizik?</vt:lpstr>
      <vt:lpstr>Základní pojmy</vt:lpstr>
      <vt:lpstr>Základní pojmy</vt:lpstr>
      <vt:lpstr>Riziko nebo hrozba?</vt:lpstr>
      <vt:lpstr>Riziko nebo hrozba?</vt:lpstr>
      <vt:lpstr>Metoda RIPRAN (Risk Project Analysis)</vt:lpstr>
      <vt:lpstr>Metoda RIPRAN (Risk Project Analysis)</vt:lpstr>
      <vt:lpstr>Metoda RIPRAN (Risk Project Analysis)</vt:lpstr>
      <vt:lpstr>Metoda RIPRAN (Risk Project Analysis)</vt:lpstr>
      <vt:lpstr>Metoda RIPRAN (Risk Project Analysis)</vt:lpstr>
      <vt:lpstr>Metoda RIPRAN (Risk Project Analysis)</vt:lpstr>
      <vt:lpstr>Metoda RIPRAN (Risk Project Analysis)</vt:lpstr>
      <vt:lpstr>Metoda RIPRAN (Risk Project Analysis)</vt:lpstr>
      <vt:lpstr>Metoda RIPRAN (Risk Project Analysis)</vt:lpstr>
      <vt:lpstr>Tabulka zahrnující všechny 4 kroky</vt:lpstr>
      <vt:lpstr>Metoda RIPRAN (Risk Project Analysis)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427</cp:revision>
  <dcterms:created xsi:type="dcterms:W3CDTF">2022-09-20T14:18:12Z</dcterms:created>
  <dcterms:modified xsi:type="dcterms:W3CDTF">2022-11-10T10:05:49Z</dcterms:modified>
</cp:coreProperties>
</file>