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48" r:id="rId1"/>
  </p:sldMasterIdLst>
  <p:sldIdLst>
    <p:sldId id="291" r:id="rId2"/>
    <p:sldId id="258" r:id="rId3"/>
    <p:sldId id="263" r:id="rId4"/>
    <p:sldId id="297" r:id="rId5"/>
    <p:sldId id="314" r:id="rId6"/>
    <p:sldId id="298" r:id="rId7"/>
    <p:sldId id="299" r:id="rId8"/>
    <p:sldId id="324" r:id="rId9"/>
    <p:sldId id="300" r:id="rId10"/>
    <p:sldId id="325" r:id="rId11"/>
    <p:sldId id="295" r:id="rId12"/>
    <p:sldId id="286" r:id="rId13"/>
    <p:sldId id="293" r:id="rId14"/>
    <p:sldId id="301" r:id="rId15"/>
    <p:sldId id="292" r:id="rId16"/>
    <p:sldId id="302" r:id="rId17"/>
    <p:sldId id="303" r:id="rId18"/>
    <p:sldId id="305" r:id="rId19"/>
    <p:sldId id="306" r:id="rId20"/>
    <p:sldId id="330" r:id="rId21"/>
    <p:sldId id="311" r:id="rId22"/>
    <p:sldId id="327" r:id="rId23"/>
    <p:sldId id="307" r:id="rId24"/>
    <p:sldId id="328" r:id="rId25"/>
    <p:sldId id="319" r:id="rId26"/>
    <p:sldId id="310" r:id="rId27"/>
    <p:sldId id="308" r:id="rId28"/>
    <p:sldId id="312" r:id="rId29"/>
    <p:sldId id="313" r:id="rId30"/>
    <p:sldId id="309" r:id="rId31"/>
    <p:sldId id="321" r:id="rId32"/>
    <p:sldId id="329" r:id="rId33"/>
    <p:sldId id="315" r:id="rId34"/>
    <p:sldId id="287" r:id="rId3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4927DB84-C2E1-46DA-A590-172267FB00E1}">
          <p14:sldIdLst>
            <p14:sldId id="291"/>
            <p14:sldId id="258"/>
            <p14:sldId id="263"/>
            <p14:sldId id="297"/>
            <p14:sldId id="314"/>
            <p14:sldId id="298"/>
            <p14:sldId id="299"/>
            <p14:sldId id="324"/>
            <p14:sldId id="300"/>
            <p14:sldId id="325"/>
            <p14:sldId id="295"/>
          </p14:sldIdLst>
        </p14:section>
        <p14:section name="Oddíl bez názvu" id="{7C1A206E-13CA-4BBE-BFA4-77F97E72DCED}">
          <p14:sldIdLst>
            <p14:sldId id="286"/>
            <p14:sldId id="293"/>
            <p14:sldId id="301"/>
            <p14:sldId id="292"/>
            <p14:sldId id="302"/>
            <p14:sldId id="303"/>
            <p14:sldId id="305"/>
            <p14:sldId id="306"/>
            <p14:sldId id="330"/>
            <p14:sldId id="311"/>
            <p14:sldId id="327"/>
            <p14:sldId id="307"/>
            <p14:sldId id="328"/>
            <p14:sldId id="319"/>
            <p14:sldId id="310"/>
            <p14:sldId id="308"/>
            <p14:sldId id="312"/>
            <p14:sldId id="313"/>
            <p14:sldId id="309"/>
            <p14:sldId id="321"/>
            <p14:sldId id="329"/>
            <p14:sldId id="315"/>
            <p14:sldId id="28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008080"/>
    <a:srgbClr val="FFFF66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01.10.2023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01.10.2023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01.10.2023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2164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01.10.2023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01.10.2023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01.10.2023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01.10.2023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01.10.2023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01.10.2023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01.10.2023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01.10.2023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01.10.2023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2437" y="5253203"/>
            <a:ext cx="1248139" cy="973549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527382" y="3154411"/>
            <a:ext cx="8939369" cy="3072341"/>
          </a:xfrm>
          <a:prstGeom prst="rect">
            <a:avLst/>
          </a:prstGeom>
          <a:solidFill>
            <a:srgbClr val="00808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Vztahový marketing a CRM</a:t>
            </a:r>
          </a:p>
          <a:p>
            <a:pPr algn="ctr"/>
            <a:endParaRPr lang="cs-CZ" sz="24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sz="2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Doc. Ing. Halina Starzyczná, Ph.D.</a:t>
            </a:r>
          </a:p>
          <a:p>
            <a:pPr algn="ctr"/>
            <a:r>
              <a:rPr lang="cs-CZ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Ing. Radka Bauerová, </a:t>
            </a:r>
            <a:r>
              <a:rPr lang="cs-CZ" sz="2400" b="1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Ph</a:t>
            </a:r>
            <a:r>
              <a:rPr lang="cs-CZ" sz="2400" b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.D.</a:t>
            </a:r>
            <a:endParaRPr lang="cs-CZ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cs-CZ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933451"/>
            <a:ext cx="6815667" cy="2878667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719403" y="2085202"/>
          <a:ext cx="8640960" cy="5808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22555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5618405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90407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Název projektu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Rozvoj vzdělávání na Slezské univerzitě v Opavě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90407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Registrační číslo projektu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6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504018" y="3769097"/>
            <a:ext cx="246286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 sz="2400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6765" y="333771"/>
            <a:ext cx="7340600" cy="162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504018" y="6076264"/>
            <a:ext cx="246286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 sz="2400"/>
          </a:p>
        </p:txBody>
      </p:sp>
    </p:spTree>
    <p:extLst>
      <p:ext uri="{BB962C8B-B14F-4D97-AF65-F5344CB8AC3E}">
        <p14:creationId xmlns:p14="http://schemas.microsoft.com/office/powerpoint/2010/main" val="27190170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7773537" cy="1325563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FF0000"/>
                </a:solidFill>
                <a:latin typeface="+mn-lt"/>
              </a:rPr>
              <a:t>Znalost CRM - Výzkum MSP v roce 2018</a:t>
            </a: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2820204"/>
              </p:ext>
            </p:extLst>
          </p:nvPr>
        </p:nvGraphicFramePr>
        <p:xfrm>
          <a:off x="736981" y="1992574"/>
          <a:ext cx="9034817" cy="33859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87587">
                  <a:extLst>
                    <a:ext uri="{9D8B030D-6E8A-4147-A177-3AD203B41FA5}">
                      <a16:colId xmlns:a16="http://schemas.microsoft.com/office/drawing/2014/main" val="1627456172"/>
                    </a:ext>
                  </a:extLst>
                </a:gridCol>
                <a:gridCol w="1249446">
                  <a:extLst>
                    <a:ext uri="{9D8B030D-6E8A-4147-A177-3AD203B41FA5}">
                      <a16:colId xmlns:a16="http://schemas.microsoft.com/office/drawing/2014/main" val="1662789183"/>
                    </a:ext>
                  </a:extLst>
                </a:gridCol>
                <a:gridCol w="1249446">
                  <a:extLst>
                    <a:ext uri="{9D8B030D-6E8A-4147-A177-3AD203B41FA5}">
                      <a16:colId xmlns:a16="http://schemas.microsoft.com/office/drawing/2014/main" val="2646089655"/>
                    </a:ext>
                  </a:extLst>
                </a:gridCol>
                <a:gridCol w="1249446">
                  <a:extLst>
                    <a:ext uri="{9D8B030D-6E8A-4147-A177-3AD203B41FA5}">
                      <a16:colId xmlns:a16="http://schemas.microsoft.com/office/drawing/2014/main" val="1823504080"/>
                    </a:ext>
                  </a:extLst>
                </a:gridCol>
                <a:gridCol w="1249446">
                  <a:extLst>
                    <a:ext uri="{9D8B030D-6E8A-4147-A177-3AD203B41FA5}">
                      <a16:colId xmlns:a16="http://schemas.microsoft.com/office/drawing/2014/main" val="1311400763"/>
                    </a:ext>
                  </a:extLst>
                </a:gridCol>
                <a:gridCol w="1249446">
                  <a:extLst>
                    <a:ext uri="{9D8B030D-6E8A-4147-A177-3AD203B41FA5}">
                      <a16:colId xmlns:a16="http://schemas.microsoft.com/office/drawing/2014/main" val="3627059379"/>
                    </a:ext>
                  </a:extLst>
                </a:gridCol>
              </a:tblGrid>
              <a:tr h="502692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Velikost podniku</a:t>
                      </a:r>
                      <a:endParaRPr lang="cs-CZ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solidFill>
                      <a:srgbClr val="00808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Podniky celkem</a:t>
                      </a:r>
                      <a:endParaRPr lang="cs-CZ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solidFill>
                      <a:srgbClr val="00808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Absolutní četnost</a:t>
                      </a:r>
                      <a:endParaRPr lang="cs-CZ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solidFill>
                      <a:srgbClr val="008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Relativní četnost </a:t>
                      </a:r>
                      <a:endParaRPr lang="cs-CZ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solidFill>
                      <a:srgbClr val="008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1474933"/>
                  </a:ext>
                </a:extLst>
              </a:tr>
              <a:tr h="50269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dirty="0">
                          <a:solidFill>
                            <a:srgbClr val="008080"/>
                          </a:solidFill>
                          <a:effectLst/>
                        </a:rPr>
                        <a:t>Ano</a:t>
                      </a:r>
                      <a:endParaRPr lang="cs-CZ" sz="2800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dirty="0">
                          <a:solidFill>
                            <a:srgbClr val="008080"/>
                          </a:solidFill>
                          <a:effectLst/>
                        </a:rPr>
                        <a:t>Ne</a:t>
                      </a:r>
                      <a:endParaRPr lang="cs-CZ" sz="2800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dirty="0">
                          <a:solidFill>
                            <a:srgbClr val="008080"/>
                          </a:solidFill>
                          <a:effectLst/>
                        </a:rPr>
                        <a:t>Ano</a:t>
                      </a:r>
                      <a:endParaRPr lang="cs-CZ" sz="2800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dirty="0">
                          <a:solidFill>
                            <a:srgbClr val="008080"/>
                          </a:solidFill>
                          <a:effectLst/>
                        </a:rPr>
                        <a:t>Ne</a:t>
                      </a:r>
                      <a:endParaRPr lang="cs-CZ" sz="2800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4860617"/>
                  </a:ext>
                </a:extLst>
              </a:tr>
              <a:tr h="502692">
                <a:tc>
                  <a:txBody>
                    <a:bodyPr/>
                    <a:lstStyle/>
                    <a:p>
                      <a:pPr marR="25400" algn="just"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Mikro podniky</a:t>
                      </a:r>
                      <a:endParaRPr lang="cs-CZ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dirty="0">
                          <a:solidFill>
                            <a:srgbClr val="00808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452</a:t>
                      </a:r>
                    </a:p>
                  </a:txBody>
                  <a:tcPr marL="9525" marR="9525" marT="9525" marB="952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dirty="0">
                          <a:solidFill>
                            <a:srgbClr val="00808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438</a:t>
                      </a:r>
                    </a:p>
                  </a:txBody>
                  <a:tcPr marL="9525" marR="9525" marT="9525" marB="952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dirty="0">
                          <a:solidFill>
                            <a:srgbClr val="00808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9525" marR="9525" marT="9525" marB="952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dirty="0">
                          <a:solidFill>
                            <a:srgbClr val="00808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97</a:t>
                      </a:r>
                    </a:p>
                  </a:txBody>
                  <a:tcPr marL="9525" marR="9525" marT="9525" marB="952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dirty="0">
                          <a:solidFill>
                            <a:srgbClr val="00808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952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1985371"/>
                  </a:ext>
                </a:extLst>
              </a:tr>
              <a:tr h="502692">
                <a:tc>
                  <a:txBody>
                    <a:bodyPr/>
                    <a:lstStyle/>
                    <a:p>
                      <a:pPr marR="25400" algn="just"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Malé podniky</a:t>
                      </a:r>
                      <a:endParaRPr lang="cs-CZ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dirty="0">
                          <a:solidFill>
                            <a:srgbClr val="00808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405</a:t>
                      </a:r>
                    </a:p>
                  </a:txBody>
                  <a:tcPr marL="9525" marR="9525" marT="9525" marB="952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dirty="0">
                          <a:solidFill>
                            <a:srgbClr val="00808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405</a:t>
                      </a:r>
                    </a:p>
                  </a:txBody>
                  <a:tcPr marL="9525" marR="9525" marT="9525" marB="952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dirty="0">
                          <a:solidFill>
                            <a:srgbClr val="00808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952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dirty="0">
                          <a:solidFill>
                            <a:srgbClr val="00808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952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dirty="0">
                          <a:solidFill>
                            <a:srgbClr val="00808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952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5386254"/>
                  </a:ext>
                </a:extLst>
              </a:tr>
              <a:tr h="502692">
                <a:tc>
                  <a:txBody>
                    <a:bodyPr/>
                    <a:lstStyle/>
                    <a:p>
                      <a:pPr marR="25400" algn="just"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Střední podniky</a:t>
                      </a:r>
                      <a:endParaRPr lang="cs-CZ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dirty="0">
                          <a:solidFill>
                            <a:srgbClr val="00808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210</a:t>
                      </a:r>
                    </a:p>
                  </a:txBody>
                  <a:tcPr marL="9525" marR="9525" marT="9525" marB="952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dirty="0">
                          <a:solidFill>
                            <a:srgbClr val="00808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210</a:t>
                      </a:r>
                    </a:p>
                  </a:txBody>
                  <a:tcPr marL="9525" marR="9525" marT="9525" marB="952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dirty="0">
                          <a:solidFill>
                            <a:srgbClr val="00808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952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dirty="0">
                          <a:solidFill>
                            <a:srgbClr val="00808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952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dirty="0">
                          <a:solidFill>
                            <a:srgbClr val="00808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952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2957943"/>
                  </a:ext>
                </a:extLst>
              </a:tr>
              <a:tr h="502692">
                <a:tc>
                  <a:txBody>
                    <a:bodyPr/>
                    <a:lstStyle/>
                    <a:p>
                      <a:pPr marR="25400" algn="just">
                        <a:spcAft>
                          <a:spcPts val="0"/>
                        </a:spcAft>
                      </a:pPr>
                      <a:endParaRPr lang="cs-CZ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2800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2800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2800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2800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79328"/>
                  </a:ext>
                </a:extLst>
              </a:tr>
            </a:tbl>
          </a:graphicData>
        </a:graphic>
      </p:graphicFrame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01493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791570" y="233271"/>
            <a:ext cx="66737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>
                <a:solidFill>
                  <a:srgbClr val="008080"/>
                </a:solidFill>
              </a:rPr>
              <a:t>Pojem CRM?</a:t>
            </a:r>
          </a:p>
        </p:txBody>
      </p:sp>
      <p:pic>
        <p:nvPicPr>
          <p:cNvPr id="1026" name="Picture 2" descr="CRM, koncepce řízení vztah zákazníka — Stock obráze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0794" y="2442902"/>
            <a:ext cx="3401532" cy="2565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bdélník 2"/>
          <p:cNvSpPr/>
          <p:nvPr/>
        </p:nvSpPr>
        <p:spPr>
          <a:xfrm>
            <a:off x="9301941" y="5635506"/>
            <a:ext cx="241110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dirty="0"/>
              <a:t>https://www.obrazky.cz/?q=z%C3%A1kaznick%C3%A9+vztahy&amp;sgId=9eEzknCR6AQupBkCQXu94OwoknLvknqjkiLiYG-Mkq%3D%3D&amp;thru=&amp;aq=#id=dbcc631368e844aa</a:t>
            </a:r>
          </a:p>
        </p:txBody>
      </p:sp>
      <p:sp>
        <p:nvSpPr>
          <p:cNvPr id="5" name="Obdélník 4"/>
          <p:cNvSpPr/>
          <p:nvPr/>
        </p:nvSpPr>
        <p:spPr>
          <a:xfrm>
            <a:off x="682087" y="6097170"/>
            <a:ext cx="6096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1000" dirty="0"/>
              <a:t>https://www.obrazky.cz/?q=z%C3%A1kaznick%C3%A9%20vztahy#utm_content=lista&amp;utm_term=z%C3%A1kaznick%C3%A9%20vztahy&amp;utm_medium=link&amp;utm_source=undefined&amp;id=1bf87ff9eb287ac7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51520" y="1257943"/>
            <a:ext cx="8162807" cy="403187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cs-CZ" sz="3200" dirty="0">
                <a:solidFill>
                  <a:srgbClr val="008080"/>
                </a:solidFill>
              </a:rPr>
              <a:t>pojem CRM se začal zhruba používat </a:t>
            </a:r>
          </a:p>
          <a:p>
            <a:r>
              <a:rPr lang="cs-CZ" sz="3200" dirty="0">
                <a:solidFill>
                  <a:srgbClr val="008080"/>
                </a:solidFill>
              </a:rPr>
              <a:t>     v 90. letech 20. století (Dohnal, 2002, s. 31). </a:t>
            </a:r>
          </a:p>
          <a:p>
            <a:pPr marL="457200" indent="-457200">
              <a:buFontTx/>
              <a:buChar char="-"/>
            </a:pPr>
            <a:r>
              <a:rPr lang="cs-CZ" sz="3200" dirty="0">
                <a:solidFill>
                  <a:srgbClr val="008080"/>
                </a:solidFill>
              </a:rPr>
              <a:t>zkratka CRM se používala jako</a:t>
            </a:r>
          </a:p>
          <a:p>
            <a:pPr marL="457200" indent="-457200">
              <a:buFontTx/>
              <a:buChar char="-"/>
            </a:pPr>
            <a:r>
              <a:rPr lang="cs-CZ" sz="3200" dirty="0">
                <a:solidFill>
                  <a:srgbClr val="008080"/>
                </a:solidFill>
              </a:rPr>
              <a:t>Customer Relationship Management až po </a:t>
            </a:r>
            <a:r>
              <a:rPr lang="en-US" sz="3200" dirty="0">
                <a:solidFill>
                  <a:srgbClr val="008080"/>
                </a:solidFill>
              </a:rPr>
              <a:t>Customer Relationship Marketing (</a:t>
            </a:r>
            <a:r>
              <a:rPr lang="en-US" sz="3200" dirty="0" err="1">
                <a:solidFill>
                  <a:srgbClr val="008080"/>
                </a:solidFill>
              </a:rPr>
              <a:t>Buttle</a:t>
            </a:r>
            <a:r>
              <a:rPr lang="en-US" sz="3200" dirty="0">
                <a:solidFill>
                  <a:srgbClr val="008080"/>
                </a:solidFill>
              </a:rPr>
              <a:t>, 2009, s. 3). </a:t>
            </a:r>
            <a:endParaRPr lang="cs-CZ" sz="3200" dirty="0">
              <a:solidFill>
                <a:srgbClr val="008080"/>
              </a:solidFill>
            </a:endParaRPr>
          </a:p>
          <a:p>
            <a:pPr marL="457200" indent="-457200">
              <a:buFontTx/>
              <a:buChar char="-"/>
            </a:pPr>
            <a:r>
              <a:rPr lang="cs-CZ" sz="3200" b="1" dirty="0" err="1">
                <a:solidFill>
                  <a:srgbClr val="FF0000"/>
                </a:solidFill>
              </a:rPr>
              <a:t>K</a:t>
            </a:r>
            <a:r>
              <a:rPr lang="en-US" sz="3200" b="1" dirty="0">
                <a:solidFill>
                  <a:srgbClr val="FF0000"/>
                </a:solidFill>
              </a:rPr>
              <a:t>do </a:t>
            </a:r>
            <a:r>
              <a:rPr lang="en-US" sz="3200" b="1" dirty="0" err="1">
                <a:solidFill>
                  <a:srgbClr val="FF0000"/>
                </a:solidFill>
              </a:rPr>
              <a:t>přišel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první</a:t>
            </a:r>
            <a:r>
              <a:rPr lang="en-US" sz="3200" b="1" dirty="0">
                <a:solidFill>
                  <a:srgbClr val="FF0000"/>
                </a:solidFill>
              </a:rPr>
              <a:t> s </a:t>
            </a:r>
            <a:r>
              <a:rPr lang="en-US" sz="3200" b="1" dirty="0" err="1">
                <a:solidFill>
                  <a:srgbClr val="FF0000"/>
                </a:solidFill>
              </a:rPr>
              <a:t>touto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zkratkou</a:t>
            </a:r>
            <a:r>
              <a:rPr lang="cs-CZ" sz="3200" b="1" dirty="0">
                <a:solidFill>
                  <a:srgbClr val="FF0000"/>
                </a:solidFill>
              </a:rPr>
              <a:t>?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008080"/>
                </a:solidFill>
              </a:rPr>
              <a:t>Jedními</a:t>
            </a:r>
            <a:r>
              <a:rPr lang="en-US" sz="3200" dirty="0">
                <a:solidFill>
                  <a:srgbClr val="008080"/>
                </a:solidFill>
              </a:rPr>
              <a:t> </a:t>
            </a:r>
            <a:endParaRPr lang="cs-CZ" sz="3200" dirty="0">
              <a:solidFill>
                <a:srgbClr val="008080"/>
              </a:solidFill>
            </a:endParaRPr>
          </a:p>
          <a:p>
            <a:r>
              <a:rPr lang="cs-CZ" sz="3200" dirty="0">
                <a:solidFill>
                  <a:srgbClr val="008080"/>
                </a:solidFill>
              </a:rPr>
              <a:t>     </a:t>
            </a:r>
            <a:r>
              <a:rPr lang="en-US" sz="3200" dirty="0">
                <a:solidFill>
                  <a:srgbClr val="008080"/>
                </a:solidFill>
              </a:rPr>
              <a:t>z </a:t>
            </a:r>
            <a:r>
              <a:rPr lang="en-US" sz="3200" dirty="0" err="1">
                <a:solidFill>
                  <a:srgbClr val="008080"/>
                </a:solidFill>
              </a:rPr>
              <a:t>prvních</a:t>
            </a:r>
            <a:r>
              <a:rPr lang="en-US" sz="3200" dirty="0">
                <a:solidFill>
                  <a:srgbClr val="008080"/>
                </a:solidFill>
              </a:rPr>
              <a:t> </a:t>
            </a:r>
            <a:r>
              <a:rPr lang="en-US" sz="3200" dirty="0" err="1">
                <a:solidFill>
                  <a:srgbClr val="008080"/>
                </a:solidFill>
              </a:rPr>
              <a:t>byl</a:t>
            </a:r>
            <a:r>
              <a:rPr lang="en-US" sz="3200" dirty="0">
                <a:solidFill>
                  <a:srgbClr val="008080"/>
                </a:solidFill>
              </a:rPr>
              <a:t> </a:t>
            </a:r>
            <a:r>
              <a:rPr lang="en-US" sz="3200" dirty="0" err="1">
                <a:solidFill>
                  <a:srgbClr val="008080"/>
                </a:solidFill>
              </a:rPr>
              <a:t>Lehtinen</a:t>
            </a:r>
            <a:r>
              <a:rPr lang="en-US" sz="3200" dirty="0">
                <a:solidFill>
                  <a:srgbClr val="008080"/>
                </a:solidFill>
              </a:rPr>
              <a:t> se </a:t>
            </a:r>
            <a:r>
              <a:rPr lang="en-US" sz="3200" dirty="0" err="1">
                <a:solidFill>
                  <a:srgbClr val="008080"/>
                </a:solidFill>
              </a:rPr>
              <a:t>svými</a:t>
            </a:r>
            <a:r>
              <a:rPr lang="en-US" sz="3200" dirty="0">
                <a:solidFill>
                  <a:srgbClr val="008080"/>
                </a:solidFill>
              </a:rPr>
              <a:t> </a:t>
            </a:r>
            <a:r>
              <a:rPr lang="en-US" sz="3200" dirty="0" err="1">
                <a:solidFill>
                  <a:srgbClr val="008080"/>
                </a:solidFill>
              </a:rPr>
              <a:t>kolegy</a:t>
            </a:r>
            <a:r>
              <a:rPr lang="cs-CZ" sz="3200" dirty="0">
                <a:solidFill>
                  <a:srgbClr val="008080"/>
                </a:solidFill>
              </a:rPr>
              <a:t>.</a:t>
            </a:r>
            <a:endParaRPr lang="cs-CZ" dirty="0">
              <a:solidFill>
                <a:srgbClr val="0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13301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941695" y="586854"/>
            <a:ext cx="77519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>
                <a:solidFill>
                  <a:srgbClr val="008080"/>
                </a:solidFill>
              </a:rPr>
              <a:t>Marketing vztahů a CRM není  totéž</a:t>
            </a:r>
          </a:p>
        </p:txBody>
      </p:sp>
      <p:pic>
        <p:nvPicPr>
          <p:cNvPr id="1028" name="Picture 4" descr="????????????????????????????????????????????????????????????????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3714" y="1936204"/>
            <a:ext cx="4276725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délník 4"/>
          <p:cNvSpPr/>
          <p:nvPr/>
        </p:nvSpPr>
        <p:spPr>
          <a:xfrm>
            <a:off x="9307773" y="5425286"/>
            <a:ext cx="246539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dirty="0"/>
              <a:t>https://www.obrazky.cz/?q=z%C3%A1kaznick%C3%A9%20vztahy#utm_content=lista&amp;utm_term=z%C3%A1kaznick%C3%A9%20vztahy&amp;utm_medium=link&amp;utm_source=undefined&amp;id=1bf87ff9eb287ac7</a:t>
            </a:r>
          </a:p>
        </p:txBody>
      </p:sp>
      <p:sp>
        <p:nvSpPr>
          <p:cNvPr id="7" name="Ovál 6"/>
          <p:cNvSpPr/>
          <p:nvPr/>
        </p:nvSpPr>
        <p:spPr>
          <a:xfrm>
            <a:off x="625807" y="1723369"/>
            <a:ext cx="6539268" cy="3381645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25400" cap="flat" cmpd="sng" algn="ctr">
            <a:solidFill>
              <a:srgbClr val="C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indent="180340" algn="l">
              <a:lnSpc>
                <a:spcPct val="115000"/>
              </a:lnSpc>
              <a:spcBef>
                <a:spcPts val="425"/>
              </a:spcBef>
              <a:spcAft>
                <a:spcPts val="0"/>
              </a:spcAft>
            </a:pP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Marketing </a:t>
            </a:r>
            <a:endParaRPr lang="cs-CZ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algn="l">
              <a:lnSpc>
                <a:spcPct val="115000"/>
              </a:lnSpc>
              <a:spcBef>
                <a:spcPts val="425"/>
              </a:spcBef>
              <a:spcAft>
                <a:spcPts val="0"/>
              </a:spcAft>
            </a:pP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vztahů</a:t>
            </a:r>
            <a:endParaRPr lang="cs-CZ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Ovál 7"/>
          <p:cNvSpPr/>
          <p:nvPr/>
        </p:nvSpPr>
        <p:spPr>
          <a:xfrm>
            <a:off x="3043451" y="2149039"/>
            <a:ext cx="4121624" cy="224133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5400" cap="flat" cmpd="sng" algn="ctr">
            <a:solidFill>
              <a:srgbClr val="C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indent="180340" algn="l">
              <a:lnSpc>
                <a:spcPct val="115000"/>
              </a:lnSpc>
              <a:spcBef>
                <a:spcPts val="425"/>
              </a:spcBef>
              <a:spcAft>
                <a:spcPts val="0"/>
              </a:spcAft>
            </a:pP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CRM</a:t>
            </a:r>
            <a:endParaRPr lang="cs-CZ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Ovál 8"/>
          <p:cNvSpPr/>
          <p:nvPr/>
        </p:nvSpPr>
        <p:spPr>
          <a:xfrm>
            <a:off x="4788024" y="2440361"/>
            <a:ext cx="2377051" cy="165868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25400" cap="flat" cmpd="sng" algn="ctr">
            <a:solidFill>
              <a:srgbClr val="C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indent="180340" algn="l">
              <a:lnSpc>
                <a:spcPct val="115000"/>
              </a:lnSpc>
              <a:spcBef>
                <a:spcPts val="425"/>
              </a:spcBef>
              <a:spcAft>
                <a:spcPts val="0"/>
              </a:spcAft>
            </a:pPr>
            <a:r>
              <a:rPr lang="cs-CZ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Takticko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operativní řízení vztahů se zákazníky</a:t>
            </a:r>
            <a:endParaRPr lang="cs-CZ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21441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941695" y="586854"/>
            <a:ext cx="66737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>
                <a:solidFill>
                  <a:srgbClr val="008080"/>
                </a:solidFill>
              </a:rPr>
              <a:t>Jak definovat CRM?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941695" y="1774209"/>
            <a:ext cx="9307774" cy="430887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rgbClr val="008080"/>
                </a:solidFill>
              </a:rPr>
              <a:t>V odborné literatuře najdeme řadu definic  od známých či méně známých autorů. </a:t>
            </a:r>
          </a:p>
          <a:p>
            <a:r>
              <a:rPr lang="cs-CZ" sz="3200" dirty="0">
                <a:solidFill>
                  <a:srgbClr val="008080"/>
                </a:solidFill>
              </a:rPr>
              <a:t>Většina definic obsahuje zásadní pojmy, jako jsou </a:t>
            </a:r>
            <a:r>
              <a:rPr lang="cs-CZ" sz="3200" b="1" dirty="0">
                <a:solidFill>
                  <a:srgbClr val="FF0000"/>
                </a:solidFill>
              </a:rPr>
              <a:t>koncepty, technologie, organizace, procesy, kooperace, chování zákazníků a tvorba hodnoty. </a:t>
            </a:r>
          </a:p>
          <a:p>
            <a:endParaRPr lang="cs-CZ" sz="3200" dirty="0">
              <a:solidFill>
                <a:srgbClr val="008080"/>
              </a:solidFill>
            </a:endParaRPr>
          </a:p>
          <a:p>
            <a:r>
              <a:rPr lang="cs-CZ" sz="3200" dirty="0">
                <a:solidFill>
                  <a:srgbClr val="008080"/>
                </a:solidFill>
              </a:rPr>
              <a:t>Začátky CRM jsou spojeny hlavně s technologiemi (</a:t>
            </a:r>
            <a:r>
              <a:rPr lang="cs-CZ" sz="3200" dirty="0" err="1">
                <a:solidFill>
                  <a:srgbClr val="008080"/>
                </a:solidFill>
              </a:rPr>
              <a:t>Chromčáková</a:t>
            </a:r>
            <a:r>
              <a:rPr lang="cs-CZ" sz="3200" dirty="0">
                <a:solidFill>
                  <a:srgbClr val="008080"/>
                </a:solidFill>
              </a:rPr>
              <a:t>, </a:t>
            </a:r>
            <a:r>
              <a:rPr lang="cs-CZ" sz="3200" dirty="0" err="1">
                <a:solidFill>
                  <a:srgbClr val="008080"/>
                </a:solidFill>
              </a:rPr>
              <a:t>Starzyczná</a:t>
            </a:r>
            <a:r>
              <a:rPr lang="cs-CZ" sz="3200" dirty="0">
                <a:solidFill>
                  <a:srgbClr val="008080"/>
                </a:solidFill>
              </a:rPr>
              <a:t>,  2018).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82157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941695" y="586854"/>
            <a:ext cx="66737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>
                <a:solidFill>
                  <a:srgbClr val="008080"/>
                </a:solidFill>
              </a:rPr>
              <a:t>Jak definovat CRM?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941695" y="1774209"/>
            <a:ext cx="9307774" cy="38164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008080"/>
                </a:solidFill>
              </a:rPr>
              <a:t>Jedna z posledních definic:</a:t>
            </a:r>
          </a:p>
          <a:p>
            <a:r>
              <a:rPr lang="cs-CZ" sz="3200" dirty="0">
                <a:solidFill>
                  <a:srgbClr val="008080"/>
                </a:solidFill>
              </a:rPr>
              <a:t>CRM je hlavní </a:t>
            </a:r>
            <a:r>
              <a:rPr lang="cs-CZ" sz="3200" dirty="0">
                <a:solidFill>
                  <a:srgbClr val="FF0000"/>
                </a:solidFill>
              </a:rPr>
              <a:t>obchodní strategií</a:t>
            </a:r>
            <a:r>
              <a:rPr lang="cs-CZ" sz="3200" dirty="0">
                <a:solidFill>
                  <a:srgbClr val="008080"/>
                </a:solidFill>
              </a:rPr>
              <a:t>, která integruje interní procesy a funkce a externí sítě, vytváří a přináší </a:t>
            </a:r>
            <a:r>
              <a:rPr lang="cs-CZ" sz="3200" dirty="0">
                <a:solidFill>
                  <a:srgbClr val="FF0000"/>
                </a:solidFill>
              </a:rPr>
              <a:t>hodnotu pro cílené zákazníky se zisk</a:t>
            </a:r>
            <a:r>
              <a:rPr lang="cs-CZ" sz="3200" dirty="0">
                <a:solidFill>
                  <a:srgbClr val="008080"/>
                </a:solidFill>
              </a:rPr>
              <a:t>em. Je založena na vysoce kvalitních údajích týkajících se zákazníků a je zprostředkována informačními technologiemi (</a:t>
            </a:r>
            <a:r>
              <a:rPr lang="cs-CZ" sz="3200" dirty="0" err="1">
                <a:solidFill>
                  <a:srgbClr val="008080"/>
                </a:solidFill>
              </a:rPr>
              <a:t>Buttle</a:t>
            </a:r>
            <a:r>
              <a:rPr lang="cs-CZ" sz="3200" dirty="0">
                <a:solidFill>
                  <a:srgbClr val="008080"/>
                </a:solidFill>
              </a:rPr>
              <a:t>, </a:t>
            </a:r>
            <a:r>
              <a:rPr lang="cs-CZ" sz="3200" dirty="0" err="1">
                <a:solidFill>
                  <a:srgbClr val="008080"/>
                </a:solidFill>
              </a:rPr>
              <a:t>Maklan</a:t>
            </a:r>
            <a:r>
              <a:rPr lang="cs-CZ" sz="3200" dirty="0">
                <a:solidFill>
                  <a:srgbClr val="008080"/>
                </a:solidFill>
              </a:rPr>
              <a:t>, 2015).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97678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941695" y="586854"/>
            <a:ext cx="66737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>
                <a:solidFill>
                  <a:srgbClr val="008080"/>
                </a:solidFill>
              </a:rPr>
              <a:t>Jaké jsou úkoly CRM?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165" y="1624553"/>
            <a:ext cx="9736713" cy="4298575"/>
          </a:xfrm>
          <a:prstGeom prst="rect">
            <a:avLst/>
          </a:prstGeom>
          <a:solidFill>
            <a:srgbClr val="FFFF99"/>
          </a:solidFill>
          <a:ln w="76200">
            <a:solidFill>
              <a:srgbClr val="339966"/>
            </a:solidFill>
          </a:ln>
        </p:spPr>
      </p:pic>
      <p:sp>
        <p:nvSpPr>
          <p:cNvPr id="5" name="Obdélník 4"/>
          <p:cNvSpPr/>
          <p:nvPr/>
        </p:nvSpPr>
        <p:spPr>
          <a:xfrm>
            <a:off x="5572836" y="6296889"/>
            <a:ext cx="6096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1000" dirty="0"/>
              <a:t>https://www.obrazky.cz/?q=z%C3%A1kaznick%C3%A9%20vztahy#utm_content=lista&amp;utm_term=z%C3%A1kaznick%C3%A9%20vztahy&amp;utm_medium=link&amp;utm_source=undefined&amp;id=0c1fd2f9f3e2759c</a:t>
            </a:r>
          </a:p>
        </p:txBody>
      </p:sp>
    </p:spTree>
    <p:extLst>
      <p:ext uri="{BB962C8B-B14F-4D97-AF65-F5344CB8AC3E}">
        <p14:creationId xmlns:p14="http://schemas.microsoft.com/office/powerpoint/2010/main" val="37173467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941695" y="586854"/>
            <a:ext cx="66737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>
                <a:solidFill>
                  <a:srgbClr val="008080"/>
                </a:solidFill>
              </a:rPr>
              <a:t>Typologie CRM?</a:t>
            </a: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174558"/>
              </p:ext>
            </p:extLst>
          </p:nvPr>
        </p:nvGraphicFramePr>
        <p:xfrm>
          <a:off x="499120" y="1793448"/>
          <a:ext cx="10740789" cy="40732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79849">
                  <a:extLst>
                    <a:ext uri="{9D8B030D-6E8A-4147-A177-3AD203B41FA5}">
                      <a16:colId xmlns:a16="http://schemas.microsoft.com/office/drawing/2014/main" val="1881277734"/>
                    </a:ext>
                  </a:extLst>
                </a:gridCol>
                <a:gridCol w="3579849">
                  <a:extLst>
                    <a:ext uri="{9D8B030D-6E8A-4147-A177-3AD203B41FA5}">
                      <a16:colId xmlns:a16="http://schemas.microsoft.com/office/drawing/2014/main" val="1411465243"/>
                    </a:ext>
                  </a:extLst>
                </a:gridCol>
                <a:gridCol w="3581091">
                  <a:extLst>
                    <a:ext uri="{9D8B030D-6E8A-4147-A177-3AD203B41FA5}">
                      <a16:colId xmlns:a16="http://schemas.microsoft.com/office/drawing/2014/main" val="1419053984"/>
                    </a:ext>
                  </a:extLst>
                </a:gridCol>
              </a:tblGrid>
              <a:tr h="361689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Typ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65" marR="68465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Anglická verze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65" marR="68465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Specializace 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65" marR="68465" marT="0" marB="0"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529669"/>
                  </a:ext>
                </a:extLst>
              </a:tr>
              <a:tr h="477476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D-CRM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65" marR="68465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solidFill>
                            <a:srgbClr val="008080"/>
                          </a:solidFill>
                          <a:effectLst/>
                        </a:rPr>
                        <a:t>Difference</a:t>
                      </a:r>
                      <a:r>
                        <a:rPr lang="cs-CZ" sz="2400" dirty="0">
                          <a:solidFill>
                            <a:srgbClr val="008080"/>
                          </a:solidFill>
                          <a:effectLst/>
                        </a:rPr>
                        <a:t> </a:t>
                      </a:r>
                      <a:r>
                        <a:rPr lang="cs-CZ" sz="2400" dirty="0" err="1">
                          <a:solidFill>
                            <a:srgbClr val="008080"/>
                          </a:solidFill>
                          <a:effectLst/>
                        </a:rPr>
                        <a:t>Customer</a:t>
                      </a:r>
                      <a:r>
                        <a:rPr lang="cs-CZ" sz="2400" dirty="0">
                          <a:solidFill>
                            <a:srgbClr val="008080"/>
                          </a:solidFill>
                          <a:effectLst/>
                        </a:rPr>
                        <a:t> </a:t>
                      </a:r>
                      <a:r>
                        <a:rPr lang="cs-CZ" sz="2400" dirty="0" err="1">
                          <a:solidFill>
                            <a:srgbClr val="008080"/>
                          </a:solidFill>
                          <a:effectLst/>
                        </a:rPr>
                        <a:t>Relationship</a:t>
                      </a:r>
                      <a:r>
                        <a:rPr lang="cs-CZ" sz="2400" dirty="0">
                          <a:solidFill>
                            <a:srgbClr val="008080"/>
                          </a:solidFill>
                          <a:effectLst/>
                        </a:rPr>
                        <a:t> Management</a:t>
                      </a:r>
                      <a:endParaRPr lang="cs-CZ" sz="2400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65" marR="68465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rgbClr val="008080"/>
                          </a:solidFill>
                          <a:effectLst/>
                        </a:rPr>
                        <a:t>diferencované řízení vztahů se zákazníky</a:t>
                      </a:r>
                      <a:endParaRPr lang="cs-CZ" sz="2400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65" marR="68465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4631268"/>
                  </a:ext>
                </a:extLst>
              </a:tr>
              <a:tr h="71501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E-CRM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65" marR="68465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solidFill>
                            <a:srgbClr val="008080"/>
                          </a:solidFill>
                          <a:effectLst/>
                        </a:rPr>
                        <a:t>Electronic</a:t>
                      </a:r>
                      <a:r>
                        <a:rPr lang="cs-CZ" sz="2400" dirty="0">
                          <a:solidFill>
                            <a:srgbClr val="008080"/>
                          </a:solidFill>
                          <a:effectLst/>
                        </a:rPr>
                        <a:t> </a:t>
                      </a:r>
                      <a:r>
                        <a:rPr lang="cs-CZ" sz="2400" dirty="0" err="1">
                          <a:solidFill>
                            <a:srgbClr val="008080"/>
                          </a:solidFill>
                          <a:effectLst/>
                        </a:rPr>
                        <a:t>Customer</a:t>
                      </a:r>
                      <a:r>
                        <a:rPr lang="cs-CZ" sz="2400" dirty="0">
                          <a:solidFill>
                            <a:srgbClr val="008080"/>
                          </a:solidFill>
                          <a:effectLst/>
                        </a:rPr>
                        <a:t> </a:t>
                      </a:r>
                      <a:r>
                        <a:rPr lang="cs-CZ" sz="2400" dirty="0" err="1">
                          <a:solidFill>
                            <a:srgbClr val="008080"/>
                          </a:solidFill>
                          <a:effectLst/>
                        </a:rPr>
                        <a:t>Relationship</a:t>
                      </a:r>
                      <a:r>
                        <a:rPr lang="cs-CZ" sz="2400" dirty="0">
                          <a:solidFill>
                            <a:srgbClr val="008080"/>
                          </a:solidFill>
                          <a:effectLst/>
                        </a:rPr>
                        <a:t> Management</a:t>
                      </a:r>
                      <a:endParaRPr lang="cs-CZ" sz="2400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65" marR="68465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rgbClr val="008080"/>
                          </a:solidFill>
                          <a:effectLst/>
                        </a:rPr>
                        <a:t>řízení vztahů se zákazníky pomocí elektronických kontaktů</a:t>
                      </a:r>
                      <a:endParaRPr lang="cs-CZ" sz="2400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65" marR="68465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2937120"/>
                  </a:ext>
                </a:extLst>
              </a:tr>
              <a:tr h="47747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   L-CRM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65" marR="68465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solidFill>
                            <a:srgbClr val="008080"/>
                          </a:solidFill>
                          <a:effectLst/>
                        </a:rPr>
                        <a:t>Leading</a:t>
                      </a:r>
                      <a:r>
                        <a:rPr lang="cs-CZ" sz="2400" dirty="0">
                          <a:solidFill>
                            <a:srgbClr val="008080"/>
                          </a:solidFill>
                          <a:effectLst/>
                        </a:rPr>
                        <a:t> </a:t>
                      </a:r>
                      <a:r>
                        <a:rPr lang="cs-CZ" sz="2400" dirty="0" err="1">
                          <a:solidFill>
                            <a:srgbClr val="008080"/>
                          </a:solidFill>
                          <a:effectLst/>
                        </a:rPr>
                        <a:t>Customer</a:t>
                      </a:r>
                      <a:r>
                        <a:rPr lang="cs-CZ" sz="2400" dirty="0">
                          <a:solidFill>
                            <a:srgbClr val="008080"/>
                          </a:solidFill>
                          <a:effectLst/>
                        </a:rPr>
                        <a:t> </a:t>
                      </a:r>
                      <a:r>
                        <a:rPr lang="cs-CZ" sz="2400" dirty="0" err="1">
                          <a:solidFill>
                            <a:srgbClr val="008080"/>
                          </a:solidFill>
                          <a:effectLst/>
                        </a:rPr>
                        <a:t>Relationship</a:t>
                      </a:r>
                      <a:r>
                        <a:rPr lang="cs-CZ" sz="2400" dirty="0">
                          <a:solidFill>
                            <a:srgbClr val="008080"/>
                          </a:solidFill>
                          <a:effectLst/>
                        </a:rPr>
                        <a:t> Management</a:t>
                      </a:r>
                      <a:endParaRPr lang="cs-CZ" sz="2400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65" marR="68465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rgbClr val="008080"/>
                          </a:solidFill>
                          <a:effectLst/>
                        </a:rPr>
                        <a:t>vedení zákaznických vztahů</a:t>
                      </a:r>
                      <a:endParaRPr lang="cs-CZ" sz="2400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65" marR="68465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0999493"/>
                  </a:ext>
                </a:extLst>
              </a:tr>
              <a:tr h="477476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K-CRM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65" marR="68465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solidFill>
                            <a:srgbClr val="008080"/>
                          </a:solidFill>
                          <a:effectLst/>
                        </a:rPr>
                        <a:t>Key</a:t>
                      </a:r>
                      <a:r>
                        <a:rPr lang="cs-CZ" sz="2400" dirty="0">
                          <a:solidFill>
                            <a:srgbClr val="008080"/>
                          </a:solidFill>
                          <a:effectLst/>
                        </a:rPr>
                        <a:t> </a:t>
                      </a:r>
                      <a:r>
                        <a:rPr lang="cs-CZ" sz="2400" dirty="0" err="1">
                          <a:solidFill>
                            <a:srgbClr val="008080"/>
                          </a:solidFill>
                          <a:effectLst/>
                        </a:rPr>
                        <a:t>Custromer</a:t>
                      </a:r>
                      <a:r>
                        <a:rPr lang="cs-CZ" sz="2400" dirty="0">
                          <a:solidFill>
                            <a:srgbClr val="008080"/>
                          </a:solidFill>
                          <a:effectLst/>
                        </a:rPr>
                        <a:t> </a:t>
                      </a:r>
                      <a:r>
                        <a:rPr lang="cs-CZ" sz="2400" dirty="0" err="1">
                          <a:solidFill>
                            <a:srgbClr val="008080"/>
                          </a:solidFill>
                          <a:effectLst/>
                        </a:rPr>
                        <a:t>Relationship</a:t>
                      </a:r>
                      <a:r>
                        <a:rPr lang="cs-CZ" sz="2400" dirty="0">
                          <a:solidFill>
                            <a:srgbClr val="008080"/>
                          </a:solidFill>
                          <a:effectLst/>
                        </a:rPr>
                        <a:t> Management</a:t>
                      </a:r>
                      <a:endParaRPr lang="cs-CZ" sz="2400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65" marR="68465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rgbClr val="008080"/>
                          </a:solidFill>
                          <a:effectLst/>
                        </a:rPr>
                        <a:t>řízení vztahů s klíčovými zákazníky</a:t>
                      </a:r>
                      <a:endParaRPr lang="cs-CZ" sz="2400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65" marR="68465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61968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33825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941695" y="586854"/>
            <a:ext cx="66737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>
                <a:solidFill>
                  <a:srgbClr val="008080"/>
                </a:solidFill>
              </a:rPr>
              <a:t>Typologie CRM?</a:t>
            </a: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6831917"/>
              </p:ext>
            </p:extLst>
          </p:nvPr>
        </p:nvGraphicFramePr>
        <p:xfrm>
          <a:off x="526418" y="1624553"/>
          <a:ext cx="10713491" cy="46728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70751">
                  <a:extLst>
                    <a:ext uri="{9D8B030D-6E8A-4147-A177-3AD203B41FA5}">
                      <a16:colId xmlns:a16="http://schemas.microsoft.com/office/drawing/2014/main" val="1881277734"/>
                    </a:ext>
                  </a:extLst>
                </a:gridCol>
                <a:gridCol w="3570751">
                  <a:extLst>
                    <a:ext uri="{9D8B030D-6E8A-4147-A177-3AD203B41FA5}">
                      <a16:colId xmlns:a16="http://schemas.microsoft.com/office/drawing/2014/main" val="1411465243"/>
                    </a:ext>
                  </a:extLst>
                </a:gridCol>
                <a:gridCol w="3571989">
                  <a:extLst>
                    <a:ext uri="{9D8B030D-6E8A-4147-A177-3AD203B41FA5}">
                      <a16:colId xmlns:a16="http://schemas.microsoft.com/office/drawing/2014/main" val="1419053984"/>
                    </a:ext>
                  </a:extLst>
                </a:gridCol>
              </a:tblGrid>
              <a:tr h="209960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Typ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65" marR="68465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Anglická verze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65" marR="68465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Specializace 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65" marR="68465" marT="0" marB="0"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529669"/>
                  </a:ext>
                </a:extLst>
              </a:tr>
              <a:tr h="782024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PRM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65" marR="68465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rgbClr val="008080"/>
                          </a:solidFill>
                          <a:effectLst/>
                        </a:rPr>
                        <a:t>Partner </a:t>
                      </a:r>
                      <a:r>
                        <a:rPr lang="cs-CZ" sz="2400" dirty="0" err="1">
                          <a:solidFill>
                            <a:srgbClr val="008080"/>
                          </a:solidFill>
                          <a:effectLst/>
                        </a:rPr>
                        <a:t>Relationship</a:t>
                      </a:r>
                      <a:r>
                        <a:rPr lang="cs-CZ" sz="2400" dirty="0">
                          <a:solidFill>
                            <a:srgbClr val="008080"/>
                          </a:solidFill>
                          <a:effectLst/>
                        </a:rPr>
                        <a:t> Management</a:t>
                      </a:r>
                      <a:endParaRPr lang="cs-CZ" sz="2400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65" marR="68465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rgbClr val="008080"/>
                          </a:solidFill>
                          <a:effectLst/>
                        </a:rPr>
                        <a:t>řízení vztahů s partnery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rgbClr val="008080"/>
                          </a:solidFill>
                          <a:effectLst/>
                        </a:rPr>
                        <a:t> </a:t>
                      </a:r>
                    </a:p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rgbClr val="008080"/>
                          </a:solidFill>
                          <a:effectLst/>
                        </a:rPr>
                        <a:t> </a:t>
                      </a:r>
                      <a:endParaRPr lang="cs-CZ" sz="2400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65" marR="68465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8309643"/>
                  </a:ext>
                </a:extLst>
              </a:tr>
              <a:tr h="839839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S-CRM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65" marR="68465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solidFill>
                            <a:srgbClr val="008080"/>
                          </a:solidFill>
                          <a:effectLst/>
                        </a:rPr>
                        <a:t>Social</a:t>
                      </a:r>
                      <a:r>
                        <a:rPr lang="cs-CZ" sz="2400" dirty="0">
                          <a:solidFill>
                            <a:srgbClr val="008080"/>
                          </a:solidFill>
                          <a:effectLst/>
                        </a:rPr>
                        <a:t> </a:t>
                      </a:r>
                      <a:r>
                        <a:rPr lang="cs-CZ" sz="2400" dirty="0" err="1">
                          <a:solidFill>
                            <a:srgbClr val="008080"/>
                          </a:solidFill>
                          <a:effectLst/>
                        </a:rPr>
                        <a:t>Customer</a:t>
                      </a:r>
                      <a:r>
                        <a:rPr lang="cs-CZ" sz="2400" dirty="0">
                          <a:solidFill>
                            <a:srgbClr val="008080"/>
                          </a:solidFill>
                          <a:effectLst/>
                        </a:rPr>
                        <a:t> </a:t>
                      </a:r>
                      <a:r>
                        <a:rPr lang="cs-CZ" sz="2400" dirty="0" err="1">
                          <a:solidFill>
                            <a:srgbClr val="008080"/>
                          </a:solidFill>
                          <a:effectLst/>
                        </a:rPr>
                        <a:t>Relationship</a:t>
                      </a:r>
                      <a:r>
                        <a:rPr lang="cs-CZ" sz="2400" dirty="0">
                          <a:solidFill>
                            <a:srgbClr val="008080"/>
                          </a:solidFill>
                          <a:effectLst/>
                        </a:rPr>
                        <a:t> Management</a:t>
                      </a:r>
                      <a:endParaRPr lang="cs-CZ" sz="2400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65" marR="68465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rgbClr val="008080"/>
                          </a:solidFill>
                          <a:effectLst/>
                        </a:rPr>
                        <a:t>řízení vztahů se zákazníky prostřednictvím tvorby sociálních sítí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rgbClr val="008080"/>
                          </a:solidFill>
                          <a:effectLst/>
                        </a:rPr>
                        <a:t> </a:t>
                      </a:r>
                      <a:endParaRPr lang="cs-CZ" sz="2400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65" marR="68465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3891721"/>
                  </a:ext>
                </a:extLst>
              </a:tr>
              <a:tr h="629879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V-CRM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65" marR="68465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solidFill>
                            <a:srgbClr val="008080"/>
                          </a:solidFill>
                          <a:effectLst/>
                        </a:rPr>
                        <a:t>Value</a:t>
                      </a:r>
                      <a:r>
                        <a:rPr lang="cs-CZ" sz="2400" dirty="0">
                          <a:solidFill>
                            <a:srgbClr val="008080"/>
                          </a:solidFill>
                          <a:effectLst/>
                        </a:rPr>
                        <a:t> </a:t>
                      </a:r>
                      <a:r>
                        <a:rPr lang="cs-CZ" sz="2400" dirty="0" err="1">
                          <a:solidFill>
                            <a:srgbClr val="008080"/>
                          </a:solidFill>
                          <a:effectLst/>
                        </a:rPr>
                        <a:t>Customer</a:t>
                      </a:r>
                      <a:r>
                        <a:rPr lang="cs-CZ" sz="2400" dirty="0">
                          <a:solidFill>
                            <a:srgbClr val="008080"/>
                          </a:solidFill>
                          <a:effectLst/>
                        </a:rPr>
                        <a:t> </a:t>
                      </a:r>
                      <a:r>
                        <a:rPr lang="cs-CZ" sz="2400" dirty="0" err="1">
                          <a:solidFill>
                            <a:srgbClr val="008080"/>
                          </a:solidFill>
                          <a:effectLst/>
                        </a:rPr>
                        <a:t>Relationship</a:t>
                      </a:r>
                      <a:r>
                        <a:rPr lang="cs-CZ" sz="2400" dirty="0">
                          <a:solidFill>
                            <a:srgbClr val="008080"/>
                          </a:solidFill>
                          <a:effectLst/>
                        </a:rPr>
                        <a:t> Management</a:t>
                      </a:r>
                      <a:endParaRPr lang="cs-CZ" sz="2400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65" marR="68465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rgbClr val="008080"/>
                          </a:solidFill>
                          <a:effectLst/>
                        </a:rPr>
                        <a:t>řízení vztahů se zákazníky               na základě tvorby hodnoty.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rgbClr val="008080"/>
                          </a:solidFill>
                          <a:effectLst/>
                        </a:rPr>
                        <a:t> </a:t>
                      </a:r>
                      <a:endParaRPr lang="cs-CZ" sz="2400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65" marR="68465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16794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28655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5712725" cy="876821"/>
          </a:xfrm>
        </p:spPr>
        <p:txBody>
          <a:bodyPr>
            <a:normAutofit fontScale="90000"/>
          </a:bodyPr>
          <a:lstStyle/>
          <a:p>
            <a:r>
              <a:rPr lang="cs-CZ" sz="3600" b="1" dirty="0">
                <a:solidFill>
                  <a:srgbClr val="008080"/>
                </a:solidFill>
                <a:latin typeface="+mn-lt"/>
              </a:rPr>
              <a:t>PRM - řízení vztahů s partnery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354842" y="1624084"/>
            <a:ext cx="11204811" cy="480131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rgbClr val="008080"/>
                </a:solidFill>
              </a:rPr>
              <a:t>PRM se odehrává na </a:t>
            </a:r>
            <a:r>
              <a:rPr lang="cs-CZ" sz="3200" dirty="0">
                <a:solidFill>
                  <a:srgbClr val="FF0000"/>
                </a:solidFill>
              </a:rPr>
              <a:t>B2B</a:t>
            </a:r>
            <a:r>
              <a:rPr lang="cs-CZ" sz="3200" dirty="0">
                <a:solidFill>
                  <a:srgbClr val="008080"/>
                </a:solidFill>
              </a:rPr>
              <a:t> trzích mezi dodavateli a odběrateli, tedy v </a:t>
            </a:r>
            <a:r>
              <a:rPr lang="cs-CZ" sz="3200" b="1" dirty="0">
                <a:solidFill>
                  <a:srgbClr val="FF0000"/>
                </a:solidFill>
              </a:rPr>
              <a:t>distribučních kanálech</a:t>
            </a:r>
            <a:r>
              <a:rPr lang="cs-CZ" sz="3200" dirty="0">
                <a:solidFill>
                  <a:srgbClr val="008080"/>
                </a:solidFill>
              </a:rPr>
              <a:t>. </a:t>
            </a:r>
          </a:p>
          <a:p>
            <a:r>
              <a:rPr lang="cs-CZ" sz="3200" dirty="0">
                <a:solidFill>
                  <a:srgbClr val="008080"/>
                </a:solidFill>
              </a:rPr>
              <a:t>Rozvinutější podniky vnímají své prostředníky jako zákazníky a partnery, proto používají přístup PRM k vytvoření dlouhodobých vztahů se členy distribučního kanálu. </a:t>
            </a:r>
          </a:p>
          <a:p>
            <a:r>
              <a:rPr lang="cs-CZ" sz="3200" dirty="0">
                <a:solidFill>
                  <a:srgbClr val="008080"/>
                </a:solidFill>
              </a:rPr>
              <a:t>Cílem podniku je přesvědčit své partnery v distribučním kanále, že mohou dosáhnout lepších výsledků, pokud budou </a:t>
            </a:r>
            <a:r>
              <a:rPr lang="cs-CZ" sz="3200" b="1" dirty="0">
                <a:solidFill>
                  <a:srgbClr val="FF0000"/>
                </a:solidFill>
              </a:rPr>
              <a:t>spolupracovat, </a:t>
            </a:r>
            <a:r>
              <a:rPr lang="cs-CZ" sz="3200" dirty="0">
                <a:solidFill>
                  <a:srgbClr val="008080"/>
                </a:solidFill>
              </a:rPr>
              <a:t>jako součást kohézního systému poskytujícímu hodnotu (</a:t>
            </a:r>
            <a:r>
              <a:rPr lang="cs-CZ" sz="3200" dirty="0" err="1">
                <a:solidFill>
                  <a:srgbClr val="008080"/>
                </a:solidFill>
              </a:rPr>
              <a:t>Kotler</a:t>
            </a:r>
            <a:r>
              <a:rPr lang="cs-CZ" sz="3200" dirty="0">
                <a:solidFill>
                  <a:srgbClr val="008080"/>
                </a:solidFill>
              </a:rPr>
              <a:t> et al, 2007, s. 987).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87058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5153167" cy="1325563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FF0000"/>
                </a:solidFill>
                <a:latin typeface="+mn-lt"/>
              </a:rPr>
              <a:t>PRM – případová studie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562401" y="1229037"/>
            <a:ext cx="10857932" cy="4893647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just"/>
            <a:r>
              <a:rPr lang="cs-CZ" sz="2400" dirty="0">
                <a:solidFill>
                  <a:srgbClr val="008080"/>
                </a:solidFill>
              </a:rPr>
              <a:t>Správa partnerských vztahů (PRM) je </a:t>
            </a:r>
            <a:r>
              <a:rPr lang="cs-CZ" sz="2400" b="1" dirty="0">
                <a:solidFill>
                  <a:srgbClr val="008080"/>
                </a:solidFill>
              </a:rPr>
              <a:t>kombinací</a:t>
            </a:r>
            <a:r>
              <a:rPr lang="cs-CZ" sz="2400" dirty="0">
                <a:solidFill>
                  <a:srgbClr val="008080"/>
                </a:solidFill>
              </a:rPr>
              <a:t> softwaru, procesů a strategií, které podniky používají k zefektivnění obchodních procesů s partnery, kteří prodávají své produkty.</a:t>
            </a:r>
          </a:p>
          <a:p>
            <a:pPr algn="just"/>
            <a:r>
              <a:rPr lang="cs-CZ" sz="2400" dirty="0">
                <a:solidFill>
                  <a:srgbClr val="008080"/>
                </a:solidFill>
              </a:rPr>
              <a:t>Systémy PRM obvykle obsahují </a:t>
            </a:r>
            <a:r>
              <a:rPr lang="cs-CZ" sz="2400" b="1" dirty="0">
                <a:solidFill>
                  <a:srgbClr val="008080"/>
                </a:solidFill>
              </a:rPr>
              <a:t>partnerský portál, databázi zákazníků a další nástroje</a:t>
            </a:r>
            <a:r>
              <a:rPr lang="cs-CZ" sz="2400" dirty="0">
                <a:solidFill>
                  <a:srgbClr val="008080"/>
                </a:solidFill>
              </a:rPr>
              <a:t>, které umožňují společnostem a partnerům spravovat potenciální zákazníky, výnosy, příležitosti a prodejní metriky. Systémy řízení vztahů s partnery také sledují inventář, tvorbu cen, diskontování a operace.</a:t>
            </a:r>
          </a:p>
          <a:p>
            <a:pPr algn="just"/>
            <a:r>
              <a:rPr lang="cs-CZ" sz="2400" dirty="0">
                <a:solidFill>
                  <a:srgbClr val="008080"/>
                </a:solidFill>
              </a:rPr>
              <a:t>Mnoho společností spoléhá na </a:t>
            </a:r>
            <a:r>
              <a:rPr lang="cs-CZ" sz="2400" b="1" dirty="0">
                <a:solidFill>
                  <a:srgbClr val="008080"/>
                </a:solidFill>
              </a:rPr>
              <a:t>partnerské společnosti</a:t>
            </a:r>
            <a:r>
              <a:rPr lang="cs-CZ" sz="2400" dirty="0">
                <a:solidFill>
                  <a:srgbClr val="008080"/>
                </a:solidFill>
              </a:rPr>
              <a:t>, které jim pomáhají prodávat jejich produkty a jsou součástí strategie kanálu. Tyto </a:t>
            </a:r>
            <a:r>
              <a:rPr lang="cs-CZ" sz="2400" b="1" dirty="0">
                <a:solidFill>
                  <a:srgbClr val="008080"/>
                </a:solidFill>
              </a:rPr>
              <a:t>nepřímé kanály </a:t>
            </a:r>
            <a:r>
              <a:rPr lang="cs-CZ" sz="2400" dirty="0">
                <a:solidFill>
                  <a:srgbClr val="008080"/>
                </a:solidFill>
              </a:rPr>
              <a:t>mohou zahrnovat maloobchodníky, konzultanty, poskytovatele spravovaných služeb,  výrobců originálních zařízení nebo nezávislých dodavatelů softwaru. Zavedení systému řízení partnerských vztahů pomáhá správcům kanálů zefektivnit všechny procesy prodeje partnerů a minimalizovat duplicitu v rámci systému.</a:t>
            </a:r>
          </a:p>
        </p:txBody>
      </p:sp>
      <p:sp>
        <p:nvSpPr>
          <p:cNvPr id="5" name="Obdélník 4"/>
          <p:cNvSpPr/>
          <p:nvPr/>
        </p:nvSpPr>
        <p:spPr>
          <a:xfrm>
            <a:off x="6305266" y="810339"/>
            <a:ext cx="300250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dirty="0"/>
              <a:t>https://searchsalesforce.techtarget.com/definition/partner-relationship-management-PRM</a:t>
            </a:r>
          </a:p>
        </p:txBody>
      </p:sp>
    </p:spTree>
    <p:extLst>
      <p:ext uri="{BB962C8B-B14F-4D97-AF65-F5344CB8AC3E}">
        <p14:creationId xmlns:p14="http://schemas.microsoft.com/office/powerpoint/2010/main" val="834159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274187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720605"/>
            <a:ext cx="4297080" cy="339419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/>
          </a:p>
          <a:p>
            <a:pPr algn="l"/>
            <a:endParaRPr lang="cs-CZ" sz="4000" b="1" dirty="0"/>
          </a:p>
          <a:p>
            <a:pPr lvl="0"/>
            <a:endParaRPr lang="cs-CZ" sz="4000" b="1" cap="all" dirty="0"/>
          </a:p>
          <a:p>
            <a:pPr lvl="0"/>
            <a:endParaRPr lang="cs-CZ" sz="4000" b="1" cap="all" dirty="0"/>
          </a:p>
          <a:p>
            <a:pPr lvl="0"/>
            <a:r>
              <a:rPr lang="cs-CZ" sz="4200" b="1" cap="all" dirty="0"/>
              <a:t>CRM a jeho podstata, přínosy</a:t>
            </a:r>
          </a:p>
          <a:p>
            <a:pPr lvl="0"/>
            <a:r>
              <a:rPr lang="cs-CZ" sz="4200" b="1" cap="all" dirty="0"/>
              <a:t>A bariéry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701402" y="2212932"/>
            <a:ext cx="4806091" cy="25228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b="1" i="1" dirty="0">
                <a:solidFill>
                  <a:srgbClr val="008080"/>
                </a:solidFill>
              </a:rPr>
              <a:t>Cílem přednášky je pochopit podstatu CRM neboli řízení vztahů se zákazníky, jeho typologii,  přínosy a bariéry</a:t>
            </a:r>
          </a:p>
          <a:p>
            <a:pPr marL="0" indent="0" algn="ctr">
              <a:buNone/>
            </a:pPr>
            <a:r>
              <a:rPr lang="cs-CZ" b="1" i="1" dirty="0">
                <a:solidFill>
                  <a:srgbClr val="002060"/>
                </a:solidFill>
              </a:rPr>
              <a:t> </a:t>
            </a:r>
            <a:endParaRPr lang="en-GB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Halina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Starzyczná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</a:t>
            </a:r>
          </a:p>
          <a:p>
            <a:pPr algn="r"/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5153167" cy="1325563"/>
          </a:xfrm>
        </p:spPr>
        <p:txBody>
          <a:bodyPr>
            <a:normAutofit fontScale="90000"/>
          </a:bodyPr>
          <a:lstStyle/>
          <a:p>
            <a:r>
              <a:rPr lang="cs-CZ" sz="3600" b="1" dirty="0">
                <a:solidFill>
                  <a:srgbClr val="FF0000"/>
                </a:solidFill>
                <a:latin typeface="+mn-lt"/>
              </a:rPr>
              <a:t>PRM – případová studie</a:t>
            </a:r>
            <a:br>
              <a:rPr lang="cs-CZ" sz="3600" b="1" dirty="0">
                <a:solidFill>
                  <a:srgbClr val="FF0000"/>
                </a:solidFill>
                <a:latin typeface="+mn-lt"/>
              </a:rPr>
            </a:br>
            <a:r>
              <a:rPr lang="cs-CZ" sz="3600" b="1" dirty="0">
                <a:solidFill>
                  <a:srgbClr val="FF0000"/>
                </a:solidFill>
                <a:latin typeface="+mn-lt"/>
              </a:rPr>
              <a:t>Přímý </a:t>
            </a:r>
            <a:r>
              <a:rPr lang="cs-CZ" sz="3600" b="1">
                <a:solidFill>
                  <a:srgbClr val="FF0000"/>
                </a:solidFill>
                <a:latin typeface="+mn-lt"/>
              </a:rPr>
              <a:t>distribuční kanál</a:t>
            </a:r>
            <a:br>
              <a:rPr lang="cs-CZ" sz="3600" b="1">
                <a:solidFill>
                  <a:srgbClr val="FF0000"/>
                </a:solidFill>
                <a:latin typeface="+mn-lt"/>
              </a:rPr>
            </a:br>
            <a:r>
              <a:rPr lang="cs-CZ" sz="3600" b="1">
                <a:solidFill>
                  <a:srgbClr val="FF0000"/>
                </a:solidFill>
                <a:latin typeface="+mn-lt"/>
              </a:rPr>
              <a:t>Nepřímý </a:t>
            </a:r>
            <a:r>
              <a:rPr lang="cs-CZ" sz="3600" b="1" dirty="0">
                <a:solidFill>
                  <a:srgbClr val="FF0000"/>
                </a:solidFill>
                <a:latin typeface="+mn-lt"/>
              </a:rPr>
              <a:t>distribuční kanál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6305266" y="810339"/>
            <a:ext cx="300250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dirty="0"/>
              <a:t>https://searchsalesforce.techtarget.com/definition/partner-relationship-management-PRM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56284B8B-9259-4C54-83EA-3CB3C774706E}"/>
              </a:ext>
            </a:extLst>
          </p:cNvPr>
          <p:cNvSpPr txBox="1"/>
          <p:nvPr/>
        </p:nvSpPr>
        <p:spPr>
          <a:xfrm>
            <a:off x="1092371" y="2905780"/>
            <a:ext cx="2299855" cy="523220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800" dirty="0"/>
              <a:t>Výrobce</a:t>
            </a:r>
          </a:p>
        </p:txBody>
      </p:sp>
      <p:sp>
        <p:nvSpPr>
          <p:cNvPr id="7" name="Šipka: doprava 6">
            <a:extLst>
              <a:ext uri="{FF2B5EF4-FFF2-40B4-BE49-F238E27FC236}">
                <a16:creationId xmlns:a16="http://schemas.microsoft.com/office/drawing/2014/main" id="{50F24CDB-BA15-49FB-9C49-471A6E08FAB0}"/>
              </a:ext>
            </a:extLst>
          </p:cNvPr>
          <p:cNvSpPr/>
          <p:nvPr/>
        </p:nvSpPr>
        <p:spPr>
          <a:xfrm>
            <a:off x="3906982" y="3038764"/>
            <a:ext cx="4886036" cy="240145"/>
          </a:xfrm>
          <a:prstGeom prst="righ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68F819BF-4AE8-4906-8A09-61A3AF5F2D7C}"/>
              </a:ext>
            </a:extLst>
          </p:cNvPr>
          <p:cNvSpPr txBox="1"/>
          <p:nvPr/>
        </p:nvSpPr>
        <p:spPr>
          <a:xfrm>
            <a:off x="9307774" y="2561710"/>
            <a:ext cx="2299855" cy="954107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800" dirty="0"/>
              <a:t>Zákazník</a:t>
            </a:r>
          </a:p>
          <a:p>
            <a:pPr algn="ctr"/>
            <a:r>
              <a:rPr lang="cs-CZ" sz="2800" dirty="0"/>
              <a:t>Spotřebitel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7EC16530-5CDC-42B2-B6F3-63A0D124BF52}"/>
              </a:ext>
            </a:extLst>
          </p:cNvPr>
          <p:cNvSpPr txBox="1"/>
          <p:nvPr/>
        </p:nvSpPr>
        <p:spPr>
          <a:xfrm>
            <a:off x="1092371" y="4083926"/>
            <a:ext cx="2299855" cy="523220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800" dirty="0"/>
              <a:t>Výrobce</a:t>
            </a:r>
          </a:p>
        </p:txBody>
      </p:sp>
      <p:sp>
        <p:nvSpPr>
          <p:cNvPr id="10" name="Šipka: doprava 9">
            <a:extLst>
              <a:ext uri="{FF2B5EF4-FFF2-40B4-BE49-F238E27FC236}">
                <a16:creationId xmlns:a16="http://schemas.microsoft.com/office/drawing/2014/main" id="{5F2A25B0-9F3D-4059-8845-10B2A2BEB1B2}"/>
              </a:ext>
            </a:extLst>
          </p:cNvPr>
          <p:cNvSpPr/>
          <p:nvPr/>
        </p:nvSpPr>
        <p:spPr>
          <a:xfrm>
            <a:off x="3862248" y="4290118"/>
            <a:ext cx="4886036" cy="240145"/>
          </a:xfrm>
          <a:prstGeom prst="righ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4FE80477-6E3D-4BD9-82CD-5D2AE9682BE1}"/>
              </a:ext>
            </a:extLst>
          </p:cNvPr>
          <p:cNvSpPr txBox="1"/>
          <p:nvPr/>
        </p:nvSpPr>
        <p:spPr>
          <a:xfrm>
            <a:off x="9307773" y="3653039"/>
            <a:ext cx="2299855" cy="954107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800" dirty="0"/>
              <a:t>Zákazník</a:t>
            </a:r>
          </a:p>
          <a:p>
            <a:pPr algn="ctr"/>
            <a:r>
              <a:rPr lang="cs-CZ" sz="2800" dirty="0"/>
              <a:t>Spotřebitel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44F5280F-7E2E-4E4C-96B1-8C49EB7CA2C9}"/>
              </a:ext>
            </a:extLst>
          </p:cNvPr>
          <p:cNvSpPr txBox="1"/>
          <p:nvPr/>
        </p:nvSpPr>
        <p:spPr>
          <a:xfrm>
            <a:off x="4765963" y="3640565"/>
            <a:ext cx="3362037" cy="46166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Partnerské společnosti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4DEA2430-EE22-4456-B36B-FF1995150141}"/>
              </a:ext>
            </a:extLst>
          </p:cNvPr>
          <p:cNvSpPr txBox="1"/>
          <p:nvPr/>
        </p:nvSpPr>
        <p:spPr>
          <a:xfrm>
            <a:off x="5513384" y="4784436"/>
            <a:ext cx="1867194" cy="83099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Obchodníci</a:t>
            </a:r>
          </a:p>
          <a:p>
            <a:pPr algn="ctr"/>
            <a:r>
              <a:rPr lang="cs-CZ" sz="2400" dirty="0"/>
              <a:t>(VO, MO)</a:t>
            </a:r>
          </a:p>
        </p:txBody>
      </p:sp>
    </p:spTree>
    <p:extLst>
      <p:ext uri="{BB962C8B-B14F-4D97-AF65-F5344CB8AC3E}">
        <p14:creationId xmlns:p14="http://schemas.microsoft.com/office/powerpoint/2010/main" val="40666545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941695" y="586854"/>
            <a:ext cx="66737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>
                <a:solidFill>
                  <a:srgbClr val="008080"/>
                </a:solidFill>
              </a:rPr>
              <a:t>Základní přínosy CRM </a:t>
            </a:r>
          </a:p>
        </p:txBody>
      </p:sp>
      <p:sp>
        <p:nvSpPr>
          <p:cNvPr id="3" name="Obdélník 2"/>
          <p:cNvSpPr/>
          <p:nvPr/>
        </p:nvSpPr>
        <p:spPr>
          <a:xfrm>
            <a:off x="444529" y="1793448"/>
            <a:ext cx="10645254" cy="428187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indent="180340" algn="just">
              <a:lnSpc>
                <a:spcPct val="107000"/>
              </a:lnSpc>
              <a:spcAft>
                <a:spcPts val="0"/>
              </a:spcAft>
            </a:pPr>
            <a:r>
              <a:rPr lang="cs-CZ" sz="32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Podle </a:t>
            </a:r>
            <a:r>
              <a:rPr lang="cs-CZ" sz="3200" dirty="0" err="1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Matušínské</a:t>
            </a:r>
            <a:r>
              <a:rPr lang="cs-CZ" sz="32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(2009, s. 191) jsou základní výhody a</a:t>
            </a:r>
          </a:p>
          <a:p>
            <a:pPr indent="180340" algn="just">
              <a:lnSpc>
                <a:spcPct val="107000"/>
              </a:lnSpc>
              <a:spcAft>
                <a:spcPts val="0"/>
              </a:spcAft>
            </a:pPr>
            <a:r>
              <a:rPr lang="cs-CZ" sz="32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přínosy CRM:</a:t>
            </a:r>
            <a:endParaRPr lang="cs-CZ" sz="3200" dirty="0">
              <a:solidFill>
                <a:srgbClr val="00808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algn="just">
              <a:lnSpc>
                <a:spcPct val="107000"/>
              </a:lnSpc>
              <a:spcAft>
                <a:spcPts val="0"/>
              </a:spcAft>
            </a:pPr>
            <a:r>
              <a:rPr lang="cs-CZ" sz="3200" dirty="0">
                <a:solidFill>
                  <a:srgbClr val="00808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●  </a:t>
            </a:r>
            <a:r>
              <a:rPr lang="cs-CZ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spokojený zákazník </a:t>
            </a:r>
            <a:r>
              <a:rPr lang="cs-CZ" sz="32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neuvažující o odchodu</a:t>
            </a:r>
          </a:p>
          <a:p>
            <a:pPr algn="just">
              <a:lnSpc>
                <a:spcPct val="107000"/>
              </a:lnSpc>
            </a:pPr>
            <a:r>
              <a:rPr lang="cs-CZ" sz="3200" dirty="0">
                <a:solidFill>
                  <a:srgbClr val="00808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● </a:t>
            </a:r>
            <a:r>
              <a:rPr lang="cs-CZ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bezproblémový běh podnikových procesů</a:t>
            </a:r>
            <a:r>
              <a:rPr lang="cs-CZ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32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komunikace mezi odděleními marketingu, prodeje a služeb, zvýšení efektivity týmové práce, zvýšení motivace zaměstnanců, více času na zákazníka, přístup k informacím v reálném čase, rychlé a spolehlivé předpovědi.</a:t>
            </a:r>
            <a:endParaRPr lang="cs-CZ" sz="3200" dirty="0">
              <a:solidFill>
                <a:srgbClr val="00808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14796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941695" y="586854"/>
            <a:ext cx="66737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>
                <a:solidFill>
                  <a:srgbClr val="008080"/>
                </a:solidFill>
              </a:rPr>
              <a:t>Základní přínosy CRM </a:t>
            </a:r>
          </a:p>
        </p:txBody>
      </p:sp>
      <p:sp>
        <p:nvSpPr>
          <p:cNvPr id="3" name="Obdélník 2"/>
          <p:cNvSpPr/>
          <p:nvPr/>
        </p:nvSpPr>
        <p:spPr>
          <a:xfrm>
            <a:off x="594655" y="1961639"/>
            <a:ext cx="10645254" cy="428187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indent="180340" algn="just">
              <a:lnSpc>
                <a:spcPct val="107000"/>
              </a:lnSpc>
              <a:spcAft>
                <a:spcPts val="0"/>
              </a:spcAft>
            </a:pPr>
            <a:r>
              <a:rPr lang="cs-CZ" sz="32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Podle </a:t>
            </a:r>
            <a:r>
              <a:rPr lang="cs-CZ" sz="3200" dirty="0" err="1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Matušínské</a:t>
            </a:r>
            <a:r>
              <a:rPr lang="cs-CZ" sz="32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(2009, s. 191) jsou základní výhody a přínosy CRM:</a:t>
            </a:r>
            <a:endParaRPr lang="cs-CZ" sz="3200" dirty="0">
              <a:solidFill>
                <a:srgbClr val="00808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vývoj produktu </a:t>
            </a:r>
            <a:r>
              <a:rPr lang="cs-CZ" sz="32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definován podle aktuálních potřeb zákazníka,</a:t>
            </a:r>
            <a:r>
              <a:rPr lang="cs-CZ" sz="3200" dirty="0">
                <a:solidFill>
                  <a:srgbClr val="00808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32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rychlý nárůst v kvalitě výrobků a služeb,</a:t>
            </a:r>
            <a:r>
              <a:rPr lang="cs-CZ" sz="3200" dirty="0">
                <a:solidFill>
                  <a:srgbClr val="00808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32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schopnost prodat více produktů, odlišení od konkurence</a:t>
            </a:r>
            <a:endParaRPr lang="cs-CZ" sz="3200" dirty="0">
              <a:solidFill>
                <a:srgbClr val="00808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optimalizace nákladů </a:t>
            </a:r>
            <a:r>
              <a:rPr lang="cs-CZ" sz="32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 komunikaci,</a:t>
            </a:r>
            <a:r>
              <a:rPr lang="cs-CZ" sz="3200" dirty="0">
                <a:solidFill>
                  <a:srgbClr val="00808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32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správný výběr marketingových nástrojů (komunikace), větší počet kontaktů se zákazníky.</a:t>
            </a:r>
            <a:endParaRPr lang="cs-CZ" sz="3200" dirty="0">
              <a:solidFill>
                <a:srgbClr val="00808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91000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941695" y="586854"/>
            <a:ext cx="66737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>
                <a:solidFill>
                  <a:srgbClr val="008080"/>
                </a:solidFill>
              </a:rPr>
              <a:t>Přínosy CRM pro podnik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0555" y="1793448"/>
            <a:ext cx="4499354" cy="2961095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5258937" y="5576079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https://www.systemonline.cz/it-pro-logistiku/spojeni-crm-a-logistiky.htm</a:t>
            </a:r>
          </a:p>
        </p:txBody>
      </p:sp>
      <p:sp>
        <p:nvSpPr>
          <p:cNvPr id="7" name="Obdélník 6"/>
          <p:cNvSpPr/>
          <p:nvPr/>
        </p:nvSpPr>
        <p:spPr>
          <a:xfrm>
            <a:off x="685498" y="1643792"/>
            <a:ext cx="5633415" cy="35394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sz="32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● zlepšení konkurenční pozice na trhu </a:t>
            </a:r>
          </a:p>
          <a:p>
            <a:r>
              <a:rPr lang="cs-CZ" sz="32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r>
              <a:rPr lang="cs-CZ" sz="32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● propojení všech obchodních procesů s logistickými</a:t>
            </a:r>
          </a:p>
          <a:p>
            <a:r>
              <a:rPr lang="cs-CZ" sz="32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 </a:t>
            </a:r>
          </a:p>
          <a:p>
            <a:r>
              <a:rPr lang="cs-CZ" sz="32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● zvýšení spokojenosti podniků.</a:t>
            </a:r>
            <a:endParaRPr lang="cs-CZ" sz="3200" dirty="0">
              <a:solidFill>
                <a:srgbClr val="0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19017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738313" y="213836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857250" y="471488"/>
            <a:ext cx="74437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</a:rPr>
              <a:t>Výsledky CRM – OPF - výzkum MSP (2015)</a:t>
            </a: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4028014"/>
              </p:ext>
            </p:extLst>
          </p:nvPr>
        </p:nvGraphicFramePr>
        <p:xfrm>
          <a:off x="857250" y="1721112"/>
          <a:ext cx="10229849" cy="46662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71693">
                  <a:extLst>
                    <a:ext uri="{9D8B030D-6E8A-4147-A177-3AD203B41FA5}">
                      <a16:colId xmlns:a16="http://schemas.microsoft.com/office/drawing/2014/main" val="3686532868"/>
                    </a:ext>
                  </a:extLst>
                </a:gridCol>
                <a:gridCol w="2839062">
                  <a:extLst>
                    <a:ext uri="{9D8B030D-6E8A-4147-A177-3AD203B41FA5}">
                      <a16:colId xmlns:a16="http://schemas.microsoft.com/office/drawing/2014/main" val="2420858450"/>
                    </a:ext>
                  </a:extLst>
                </a:gridCol>
                <a:gridCol w="1116270">
                  <a:extLst>
                    <a:ext uri="{9D8B030D-6E8A-4147-A177-3AD203B41FA5}">
                      <a16:colId xmlns:a16="http://schemas.microsoft.com/office/drawing/2014/main" val="2449571828"/>
                    </a:ext>
                  </a:extLst>
                </a:gridCol>
                <a:gridCol w="1116270">
                  <a:extLst>
                    <a:ext uri="{9D8B030D-6E8A-4147-A177-3AD203B41FA5}">
                      <a16:colId xmlns:a16="http://schemas.microsoft.com/office/drawing/2014/main" val="3522399362"/>
                    </a:ext>
                  </a:extLst>
                </a:gridCol>
                <a:gridCol w="1143277">
                  <a:extLst>
                    <a:ext uri="{9D8B030D-6E8A-4147-A177-3AD203B41FA5}">
                      <a16:colId xmlns:a16="http://schemas.microsoft.com/office/drawing/2014/main" val="2331512475"/>
                    </a:ext>
                  </a:extLst>
                </a:gridCol>
                <a:gridCol w="1143277">
                  <a:extLst>
                    <a:ext uri="{9D8B030D-6E8A-4147-A177-3AD203B41FA5}">
                      <a16:colId xmlns:a16="http://schemas.microsoft.com/office/drawing/2014/main" val="3298305378"/>
                    </a:ext>
                  </a:extLst>
                </a:gridCol>
              </a:tblGrid>
              <a:tr h="297107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Odpovědi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Ukazatel 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Velikost firmy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∑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MSP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1560265"/>
                  </a:ext>
                </a:extLst>
              </a:tr>
              <a:tr h="60959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Mikro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podnik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Malý podnik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Střední podnik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7194622"/>
                  </a:ext>
                </a:extLst>
              </a:tr>
              <a:tr h="297107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Zvýšení celkové rentability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absolutní četnost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17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12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22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51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6535388"/>
                  </a:ext>
                </a:extLst>
              </a:tr>
              <a:tr h="29710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relativní četnost v %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33,3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23,5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43,1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100,0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324822"/>
                  </a:ext>
                </a:extLst>
              </a:tr>
              <a:tr h="29710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% podniků dle velikosti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8,6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7,9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15,2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10,3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8506184"/>
                  </a:ext>
                </a:extLst>
              </a:tr>
              <a:tr h="297107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Zvýšení počtu loajálních zákazníků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absolutní četnost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117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112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70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299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7324877"/>
                  </a:ext>
                </a:extLst>
              </a:tr>
              <a:tr h="29710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relativní četnost v %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39,1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37,5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23,4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100,0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9810353"/>
                  </a:ext>
                </a:extLst>
              </a:tr>
              <a:tr h="29710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% podniků dle velikosti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59,1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74,2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48,3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60,5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3935383"/>
                  </a:ext>
                </a:extLst>
              </a:tr>
              <a:tr h="297107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Zvýšení nákladů na celkový počet zákazníků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absolutní četnost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4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8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0083311"/>
                  </a:ext>
                </a:extLst>
              </a:tr>
              <a:tr h="29710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relativní četnost v %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50,0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25,0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25,0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100,0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1271848"/>
                  </a:ext>
                </a:extLst>
              </a:tr>
              <a:tr h="29710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% podniků dle velikosti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2,0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1,3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1,4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1,6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6457621"/>
                  </a:ext>
                </a:extLst>
              </a:tr>
              <a:tr h="297107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Snížení nákladů na celkový počet zákazníků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absolutní četnost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4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5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8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17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4614027"/>
                  </a:ext>
                </a:extLst>
              </a:tr>
              <a:tr h="29710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relativní četnost v %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23,5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29,4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47,1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100,0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8227120"/>
                  </a:ext>
                </a:extLst>
              </a:tr>
              <a:tr h="29710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% podniků dle velikosti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2,0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3,3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5,5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3,4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406370"/>
                  </a:ext>
                </a:extLst>
              </a:tr>
            </a:tbl>
          </a:graphicData>
        </a:graphic>
      </p:graphicFrame>
      <p:sp>
        <p:nvSpPr>
          <p:cNvPr id="16" name="Rectangle 10"/>
          <p:cNvSpPr>
            <a:spLocks noChangeArrowheads="1"/>
          </p:cNvSpPr>
          <p:nvPr/>
        </p:nvSpPr>
        <p:spPr bwMode="auto">
          <a:xfrm>
            <a:off x="3209925" y="265588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9" name="Obrázek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8488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358086"/>
              </p:ext>
            </p:extLst>
          </p:nvPr>
        </p:nvGraphicFramePr>
        <p:xfrm>
          <a:off x="857250" y="1772346"/>
          <a:ext cx="9815514" cy="43884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55384">
                  <a:extLst>
                    <a:ext uri="{9D8B030D-6E8A-4147-A177-3AD203B41FA5}">
                      <a16:colId xmlns:a16="http://schemas.microsoft.com/office/drawing/2014/main" val="2286403668"/>
                    </a:ext>
                  </a:extLst>
                </a:gridCol>
                <a:gridCol w="2724072">
                  <a:extLst>
                    <a:ext uri="{9D8B030D-6E8A-4147-A177-3AD203B41FA5}">
                      <a16:colId xmlns:a16="http://schemas.microsoft.com/office/drawing/2014/main" val="568890746"/>
                    </a:ext>
                  </a:extLst>
                </a:gridCol>
                <a:gridCol w="1071058">
                  <a:extLst>
                    <a:ext uri="{9D8B030D-6E8A-4147-A177-3AD203B41FA5}">
                      <a16:colId xmlns:a16="http://schemas.microsoft.com/office/drawing/2014/main" val="541570425"/>
                    </a:ext>
                  </a:extLst>
                </a:gridCol>
                <a:gridCol w="1071058">
                  <a:extLst>
                    <a:ext uri="{9D8B030D-6E8A-4147-A177-3AD203B41FA5}">
                      <a16:colId xmlns:a16="http://schemas.microsoft.com/office/drawing/2014/main" val="2970844232"/>
                    </a:ext>
                  </a:extLst>
                </a:gridCol>
                <a:gridCol w="1096971">
                  <a:extLst>
                    <a:ext uri="{9D8B030D-6E8A-4147-A177-3AD203B41FA5}">
                      <a16:colId xmlns:a16="http://schemas.microsoft.com/office/drawing/2014/main" val="536865152"/>
                    </a:ext>
                  </a:extLst>
                </a:gridCol>
                <a:gridCol w="1096971">
                  <a:extLst>
                    <a:ext uri="{9D8B030D-6E8A-4147-A177-3AD203B41FA5}">
                      <a16:colId xmlns:a16="http://schemas.microsoft.com/office/drawing/2014/main" val="2038124304"/>
                    </a:ext>
                  </a:extLst>
                </a:gridCol>
              </a:tblGrid>
              <a:tr h="0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CRM nepřineslo požadovaný efekt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</a:rPr>
                        <a:t>absolutní četnost</a:t>
                      </a:r>
                      <a:endParaRPr lang="cs-CZ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cs-CZ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cs-CZ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cs-CZ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</a:rPr>
                        <a:t>46</a:t>
                      </a:r>
                      <a:endParaRPr lang="cs-CZ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1278797"/>
                  </a:ext>
                </a:extLst>
              </a:tr>
              <a:tr h="26528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</a:rPr>
                        <a:t>relativní četnost v %</a:t>
                      </a:r>
                      <a:endParaRPr lang="cs-CZ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</a:rPr>
                        <a:t>45,7</a:t>
                      </a:r>
                      <a:endParaRPr lang="cs-CZ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</a:rPr>
                        <a:t>17,4</a:t>
                      </a:r>
                      <a:endParaRPr lang="cs-CZ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</a:rPr>
                        <a:t>37,0</a:t>
                      </a:r>
                      <a:endParaRPr lang="cs-CZ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</a:rPr>
                        <a:t>100,0</a:t>
                      </a:r>
                      <a:endParaRPr lang="cs-CZ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8210882"/>
                  </a:ext>
                </a:extLst>
              </a:tr>
              <a:tr h="26528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% podniků dle velikosti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10,6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5,3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11,7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9,3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8203492"/>
                  </a:ext>
                </a:extLst>
              </a:tr>
              <a:tr h="265283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CRM vyvolalo nespokojenost zaměstnanců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absolutní četnost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150812"/>
                  </a:ext>
                </a:extLst>
              </a:tr>
              <a:tr h="26528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relativní četnost v %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0,0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50,0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50,0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100,0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8241821"/>
                  </a:ext>
                </a:extLst>
              </a:tr>
              <a:tr h="26528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% podniků dle velikosti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0,0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0,7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0,7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0,4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5098009"/>
                  </a:ext>
                </a:extLst>
              </a:tr>
              <a:tr h="265283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Získání konkurenční výhody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absolutní četnost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32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9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24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65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1740681"/>
                  </a:ext>
                </a:extLst>
              </a:tr>
              <a:tr h="26528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relativní četnost v %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49,2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13,8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36,9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100,0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1682909"/>
                  </a:ext>
                </a:extLst>
              </a:tr>
              <a:tr h="26528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% podniků dle velikosti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16,2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6,0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16,6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13,2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1993489"/>
                  </a:ext>
                </a:extLst>
              </a:tr>
              <a:tr h="265283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CRM selhalo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absolutní četnost 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3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6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1351068"/>
                  </a:ext>
                </a:extLst>
              </a:tr>
              <a:tr h="26528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relativní četnost v %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50,0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33,3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16,7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100,0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4956372"/>
                  </a:ext>
                </a:extLst>
              </a:tr>
              <a:tr h="26528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% podniků dle velikosti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1,5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1,3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0,7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1,2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841060"/>
                  </a:ext>
                </a:extLst>
              </a:tr>
              <a:tr h="265283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∑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MSP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absolutní četnost 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198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151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145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494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8511538"/>
                  </a:ext>
                </a:extLst>
              </a:tr>
              <a:tr h="26528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relativní četnost v %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40,1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30,6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29,4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100,0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1390711"/>
                  </a:ext>
                </a:extLst>
              </a:tr>
            </a:tbl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857250" y="471488"/>
            <a:ext cx="74437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</a:rPr>
              <a:t>Výsledky CRM- OPF - výzkum MSP (2015)</a:t>
            </a:r>
          </a:p>
        </p:txBody>
      </p:sp>
      <p:pic>
        <p:nvPicPr>
          <p:cNvPr id="17" name="Obrázek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94827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251520" y="286990"/>
            <a:ext cx="66737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>
                <a:solidFill>
                  <a:srgbClr val="008080"/>
                </a:solidFill>
              </a:rPr>
              <a:t>Přínosy CRM pro zákazníka</a:t>
            </a:r>
            <a:endParaRPr lang="cs-CZ" sz="3600" b="1" dirty="0">
              <a:solidFill>
                <a:srgbClr val="00808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51520" y="1163454"/>
            <a:ext cx="7050032" cy="5509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cs-CZ" sz="3200" dirty="0">
                <a:solidFill>
                  <a:srgbClr val="008080"/>
                </a:solidFill>
                <a:cs typeface="Arial" panose="020B0604020202020204" pitchFamily="34" charset="0"/>
              </a:rPr>
              <a:t>● zákazník si nejvíce cení </a:t>
            </a:r>
            <a:r>
              <a:rPr lang="cs-CZ" sz="3200" dirty="0">
                <a:solidFill>
                  <a:srgbClr val="FF0000"/>
                </a:solidFill>
                <a:cs typeface="Arial" panose="020B0604020202020204" pitchFamily="34" charset="0"/>
              </a:rPr>
              <a:t>individuálního</a:t>
            </a:r>
            <a:r>
              <a:rPr lang="cs-CZ" sz="3200" dirty="0">
                <a:solidFill>
                  <a:srgbClr val="008080"/>
                </a:solidFill>
                <a:cs typeface="Arial" panose="020B0604020202020204" pitchFamily="34" charset="0"/>
              </a:rPr>
              <a:t> přístupu </a:t>
            </a:r>
          </a:p>
          <a:p>
            <a:endParaRPr lang="cs-CZ" sz="3200" dirty="0">
              <a:solidFill>
                <a:srgbClr val="008080"/>
              </a:solidFill>
              <a:cs typeface="Arial" panose="020B0604020202020204" pitchFamily="34" charset="0"/>
            </a:endParaRPr>
          </a:p>
          <a:p>
            <a:r>
              <a:rPr lang="cs-CZ" sz="3200" dirty="0">
                <a:solidFill>
                  <a:srgbClr val="008080"/>
                </a:solidFill>
                <a:cs typeface="Arial" panose="020B0604020202020204" pitchFamily="34" charset="0"/>
              </a:rPr>
              <a:t>● zákazník oceňuje, že nedostává jen produkt a službu, ale další </a:t>
            </a:r>
            <a:r>
              <a:rPr lang="cs-CZ" sz="3200" dirty="0">
                <a:solidFill>
                  <a:srgbClr val="FF0000"/>
                </a:solidFill>
                <a:cs typeface="Arial" panose="020B0604020202020204" pitchFamily="34" charset="0"/>
              </a:rPr>
              <a:t>přidanou hodnotu</a:t>
            </a:r>
            <a:r>
              <a:rPr lang="cs-CZ" sz="3200" dirty="0">
                <a:solidFill>
                  <a:srgbClr val="008080"/>
                </a:solidFill>
                <a:cs typeface="Arial" panose="020B0604020202020204" pitchFamily="34" charset="0"/>
              </a:rPr>
              <a:t>, jako je příjemné prostředí, příjemné zacházení, poprodejní péčí a servis</a:t>
            </a:r>
          </a:p>
          <a:p>
            <a:endParaRPr lang="cs-CZ" sz="3200" dirty="0">
              <a:solidFill>
                <a:srgbClr val="008080"/>
              </a:solidFill>
              <a:cs typeface="Arial" panose="020B0604020202020204" pitchFamily="34" charset="0"/>
            </a:endParaRPr>
          </a:p>
          <a:p>
            <a:pPr algn="just"/>
            <a:r>
              <a:rPr lang="cs-CZ" sz="3200" dirty="0">
                <a:solidFill>
                  <a:srgbClr val="008080"/>
                </a:solidFill>
                <a:cs typeface="Arial" panose="020B0604020202020204" pitchFamily="34" charset="0"/>
              </a:rPr>
              <a:t>●</a:t>
            </a:r>
            <a:r>
              <a:rPr lang="cs-CZ" sz="3200" b="1" dirty="0">
                <a:solidFill>
                  <a:srgbClr val="008080"/>
                </a:solidFill>
                <a:cs typeface="Arial" panose="020B0604020202020204" pitchFamily="34" charset="0"/>
              </a:rPr>
              <a:t> </a:t>
            </a:r>
            <a:r>
              <a:rPr lang="cs-CZ" sz="3200" dirty="0">
                <a:solidFill>
                  <a:srgbClr val="008080"/>
                </a:solidFill>
                <a:cs typeface="Arial" panose="020B0604020202020204" pitchFamily="34" charset="0"/>
              </a:rPr>
              <a:t>vytvoření dostatečného prostoru pro zákazníka přispívá k jeho spokojenost.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2746" y="1792762"/>
            <a:ext cx="3875964" cy="2688609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8756016" y="4872053"/>
            <a:ext cx="248389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dirty="0"/>
              <a:t>https://www.publicdomainpictures.net/en/view-image.php?image=130356&amp;picture=&amp;jazyk=CS</a:t>
            </a:r>
          </a:p>
        </p:txBody>
      </p:sp>
    </p:spTree>
    <p:extLst>
      <p:ext uri="{BB962C8B-B14F-4D97-AF65-F5344CB8AC3E}">
        <p14:creationId xmlns:p14="http://schemas.microsoft.com/office/powerpoint/2010/main" val="22209945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750626" y="514967"/>
            <a:ext cx="86253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>
                <a:solidFill>
                  <a:srgbClr val="008080"/>
                </a:solidFill>
              </a:rPr>
              <a:t>Technologické přínosy CRM</a:t>
            </a:r>
          </a:p>
        </p:txBody>
      </p:sp>
      <p:sp>
        <p:nvSpPr>
          <p:cNvPr id="3" name="Obdélník 2"/>
          <p:cNvSpPr/>
          <p:nvPr/>
        </p:nvSpPr>
        <p:spPr>
          <a:xfrm>
            <a:off x="750626" y="1717922"/>
            <a:ext cx="10713493" cy="483209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  <a:cs typeface="Arial" panose="020B0604020202020204" pitchFamily="34" charset="0"/>
              </a:rPr>
              <a:t>Hlavní přínosy se týkají objednávek:</a:t>
            </a:r>
          </a:p>
          <a:p>
            <a:r>
              <a:rPr lang="cs-CZ" sz="2800" dirty="0">
                <a:solidFill>
                  <a:srgbClr val="008080"/>
                </a:solidFill>
                <a:cs typeface="Arial" panose="020B0604020202020204" pitchFamily="34" charset="0"/>
              </a:rPr>
              <a:t>● ● zefektivnění objednávkového systému </a:t>
            </a:r>
          </a:p>
          <a:p>
            <a:r>
              <a:rPr lang="cs-CZ" sz="2800" dirty="0">
                <a:solidFill>
                  <a:srgbClr val="008080"/>
                </a:solidFill>
                <a:cs typeface="Arial" panose="020B0604020202020204" pitchFamily="34" charset="0"/>
              </a:rPr>
              <a:t>● ● zvýšení správnosti dat v objednávkách </a:t>
            </a:r>
          </a:p>
          <a:p>
            <a:r>
              <a:rPr lang="cs-CZ" sz="2800" dirty="0">
                <a:solidFill>
                  <a:srgbClr val="008080"/>
                </a:solidFill>
                <a:cs typeface="Arial" panose="020B0604020202020204" pitchFamily="34" charset="0"/>
              </a:rPr>
              <a:t>● ● úspora nákladů na vyřízení objednávek, na objem zásob</a:t>
            </a:r>
          </a:p>
          <a:p>
            <a:r>
              <a:rPr lang="cs-CZ" sz="2800" dirty="0">
                <a:solidFill>
                  <a:srgbClr val="008080"/>
                </a:solidFill>
                <a:cs typeface="Arial" panose="020B0604020202020204" pitchFamily="34" charset="0"/>
              </a:rPr>
              <a:t>● ● zrychlení kontroly a zkvalitnění řízení objednávkového systému, optimalizace času zpracování. </a:t>
            </a:r>
          </a:p>
          <a:p>
            <a:r>
              <a:rPr lang="cs-CZ" sz="2800" b="1" dirty="0">
                <a:solidFill>
                  <a:srgbClr val="FF0000"/>
                </a:solidFill>
                <a:cs typeface="Arial" panose="020B0604020202020204" pitchFamily="34" charset="0"/>
              </a:rPr>
              <a:t>Přínos IS založeném na CRM:</a:t>
            </a:r>
          </a:p>
          <a:p>
            <a:r>
              <a:rPr lang="cs-CZ" sz="2800" dirty="0">
                <a:solidFill>
                  <a:srgbClr val="008080"/>
                </a:solidFill>
                <a:cs typeface="Arial" panose="020B0604020202020204" pitchFamily="34" charset="0"/>
              </a:rPr>
              <a:t>● ● podnik má více informací o zákaznících, zná lépe jejich potřeby, může lépe komunikovat se zákazníkem</a:t>
            </a:r>
          </a:p>
          <a:p>
            <a:r>
              <a:rPr lang="cs-CZ" sz="2800" dirty="0">
                <a:solidFill>
                  <a:srgbClr val="008080"/>
                </a:solidFill>
                <a:cs typeface="Arial" panose="020B0604020202020204" pitchFamily="34" charset="0"/>
              </a:rPr>
              <a:t>● ● informace jsou jednom místě, jejich analýza slouží strategickému rozhodování.</a:t>
            </a:r>
            <a:endParaRPr lang="cs-CZ" sz="2800" dirty="0">
              <a:solidFill>
                <a:srgbClr val="0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33786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7759890" cy="1325563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FF0000"/>
                </a:solidFill>
                <a:latin typeface="+mn-lt"/>
              </a:rPr>
              <a:t>Reálné přínosy CRM v praxi – případová studie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838200" y="1569493"/>
            <a:ext cx="9151961" cy="9541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cs-CZ" sz="2800" dirty="0">
                <a:solidFill>
                  <a:srgbClr val="008080"/>
                </a:solidFill>
              </a:rPr>
              <a:t>Se systémem CRM je třeba neustále aktivně pracovat, rozvíjet a rozšiřovat tak jeho schopnosti. </a:t>
            </a:r>
          </a:p>
        </p:txBody>
      </p:sp>
      <p:sp>
        <p:nvSpPr>
          <p:cNvPr id="5" name="Obdélník 4"/>
          <p:cNvSpPr/>
          <p:nvPr/>
        </p:nvSpPr>
        <p:spPr>
          <a:xfrm>
            <a:off x="327546" y="2733301"/>
            <a:ext cx="11644779" cy="3046988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r>
              <a:rPr lang="cs-CZ" sz="2400" dirty="0">
                <a:solidFill>
                  <a:srgbClr val="008080"/>
                </a:solidFill>
              </a:rPr>
              <a:t>Odborníci z praxe se vyjádřili následovně: </a:t>
            </a:r>
          </a:p>
          <a:p>
            <a:r>
              <a:rPr lang="cs-CZ" sz="2400" dirty="0">
                <a:solidFill>
                  <a:srgbClr val="008080"/>
                </a:solidFill>
              </a:rPr>
              <a:t>● organizace se snaží mnohem více než v minulosti využívat </a:t>
            </a:r>
            <a:r>
              <a:rPr lang="cs-CZ" sz="2400" b="1" dirty="0">
                <a:solidFill>
                  <a:srgbClr val="FF0000"/>
                </a:solidFill>
              </a:rPr>
              <a:t>data</a:t>
            </a:r>
            <a:r>
              <a:rPr lang="cs-CZ" sz="2400" dirty="0">
                <a:solidFill>
                  <a:srgbClr val="008080"/>
                </a:solidFill>
              </a:rPr>
              <a:t> nashromážděná v CRM aplikacích k přípravě nových produktů, slevových akcí i k vylepšování zákaznických služeb</a:t>
            </a:r>
          </a:p>
          <a:p>
            <a:r>
              <a:rPr lang="cs-CZ" sz="2400" dirty="0">
                <a:solidFill>
                  <a:srgbClr val="008080"/>
                </a:solidFill>
              </a:rPr>
              <a:t>●</a:t>
            </a:r>
            <a:r>
              <a:rPr lang="cs-CZ" sz="2400" i="1" dirty="0"/>
              <a:t> </a:t>
            </a:r>
            <a:r>
              <a:rPr lang="cs-CZ" sz="2400" i="1" dirty="0">
                <a:solidFill>
                  <a:srgbClr val="008080"/>
                </a:solidFill>
              </a:rPr>
              <a:t>CRM systém pomáhá určit, kde je na trhu největší </a:t>
            </a:r>
            <a:r>
              <a:rPr lang="cs-CZ" sz="2400" b="1" i="1" dirty="0">
                <a:solidFill>
                  <a:srgbClr val="008080"/>
                </a:solidFill>
              </a:rPr>
              <a:t>p</a:t>
            </a:r>
            <a:r>
              <a:rPr lang="cs-CZ" sz="2400" b="1" i="1" dirty="0">
                <a:solidFill>
                  <a:srgbClr val="FF0000"/>
                </a:solidFill>
              </a:rPr>
              <a:t>otenciál</a:t>
            </a:r>
            <a:r>
              <a:rPr lang="cs-CZ" sz="2400" i="1" dirty="0">
                <a:solidFill>
                  <a:srgbClr val="FF0000"/>
                </a:solidFill>
              </a:rPr>
              <a:t> </a:t>
            </a:r>
            <a:r>
              <a:rPr lang="cs-CZ" sz="2400" i="1" dirty="0">
                <a:solidFill>
                  <a:srgbClr val="008080"/>
                </a:solidFill>
              </a:rPr>
              <a:t>a kde naopak firma zbytečně ztrácí peníze, bez CRM je obtížné měřit úspěšnost obchodu i marketingových kampaní.“</a:t>
            </a:r>
          </a:p>
          <a:p>
            <a:r>
              <a:rPr lang="cs-CZ" sz="2400" dirty="0">
                <a:solidFill>
                  <a:srgbClr val="008080"/>
                </a:solidFill>
              </a:rPr>
              <a:t>●napojení na </a:t>
            </a:r>
            <a:r>
              <a:rPr lang="cs-CZ" sz="2400" b="1" dirty="0">
                <a:solidFill>
                  <a:srgbClr val="008080"/>
                </a:solidFill>
              </a:rPr>
              <a:t>klientské centrum </a:t>
            </a:r>
            <a:r>
              <a:rPr lang="cs-CZ" sz="2400" dirty="0">
                <a:solidFill>
                  <a:srgbClr val="008080"/>
                </a:solidFill>
              </a:rPr>
              <a:t>(call centrum), automatická identifikace zákazníka</a:t>
            </a:r>
          </a:p>
          <a:p>
            <a:r>
              <a:rPr lang="cs-CZ" sz="2400" b="1" dirty="0">
                <a:solidFill>
                  <a:srgbClr val="FF0000"/>
                </a:solidFill>
              </a:rPr>
              <a:t>Trendy:  </a:t>
            </a:r>
            <a:r>
              <a:rPr lang="cs-CZ" sz="2400" dirty="0">
                <a:solidFill>
                  <a:srgbClr val="008080"/>
                </a:solidFill>
              </a:rPr>
              <a:t>firmy požadují jednoduchost zadávání relevantních dat do systému, úplnost a vyhodnocování, nástup tzv. CRM 2.0, neboli sociálního CRM, mobilní CRM.</a:t>
            </a:r>
          </a:p>
        </p:txBody>
      </p:sp>
      <p:sp>
        <p:nvSpPr>
          <p:cNvPr id="6" name="Obdélník 5"/>
          <p:cNvSpPr/>
          <p:nvPr/>
        </p:nvSpPr>
        <p:spPr>
          <a:xfrm>
            <a:off x="7750618" y="6203867"/>
            <a:ext cx="444138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dirty="0"/>
              <a:t>https://firmy.finance.cz/zpravy/finance/318493-realne-prinosy-crm-v-praxi/</a:t>
            </a:r>
          </a:p>
        </p:txBody>
      </p:sp>
    </p:spTree>
    <p:extLst>
      <p:ext uri="{BB962C8B-B14F-4D97-AF65-F5344CB8AC3E}">
        <p14:creationId xmlns:p14="http://schemas.microsoft.com/office/powerpoint/2010/main" val="191016475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682389" y="586854"/>
            <a:ext cx="9553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>
                <a:solidFill>
                  <a:srgbClr val="008080"/>
                </a:solidFill>
              </a:rPr>
              <a:t>Nasazení CRM ve velkých podnicích a MSP v ČR</a:t>
            </a:r>
          </a:p>
        </p:txBody>
      </p:sp>
      <p:sp>
        <p:nvSpPr>
          <p:cNvPr id="3" name="Obdélník 2"/>
          <p:cNvSpPr/>
          <p:nvPr/>
        </p:nvSpPr>
        <p:spPr>
          <a:xfrm>
            <a:off x="682389" y="1582341"/>
            <a:ext cx="10617958" cy="23083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Velké společnosti </a:t>
            </a:r>
            <a:r>
              <a:rPr lang="cs-CZ" sz="2400" dirty="0">
                <a:solidFill>
                  <a:srgbClr val="008080"/>
                </a:solidFill>
              </a:rPr>
              <a:t>typu bankovních domů či velkých obchodních a distribučních firem:</a:t>
            </a:r>
          </a:p>
          <a:p>
            <a:pPr marL="285750" indent="-285750">
              <a:buFontTx/>
              <a:buChar char="-"/>
            </a:pPr>
            <a:r>
              <a:rPr lang="cs-CZ" sz="2400" dirty="0">
                <a:solidFill>
                  <a:srgbClr val="008080"/>
                </a:solidFill>
              </a:rPr>
              <a:t>rozsáhlé a komplexní systémy CRM provázané na své základní systémy</a:t>
            </a:r>
            <a:endParaRPr lang="cs-CZ" sz="2400" i="1" dirty="0">
              <a:solidFill>
                <a:srgbClr val="008080"/>
              </a:solidFill>
            </a:endParaRPr>
          </a:p>
          <a:p>
            <a:pPr marL="285750" indent="-285750">
              <a:buFontTx/>
              <a:buChar char="-"/>
            </a:pPr>
            <a:r>
              <a:rPr lang="cs-CZ" sz="2400" i="1" dirty="0">
                <a:solidFill>
                  <a:srgbClr val="008080"/>
                </a:solidFill>
              </a:rPr>
              <a:t>„CRM je u nich vnímáno jako obchodní modul, kdy kromě základních agend CRM jsou zahrnuty i agendy typu kampaň management, procesní podpora obchodních strategií anebo například agendy na podporu zvyšování loajality zákazníků.</a:t>
            </a:r>
            <a:endParaRPr lang="cs-CZ" sz="2400" dirty="0">
              <a:solidFill>
                <a:srgbClr val="008080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682389" y="4609153"/>
            <a:ext cx="10617958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sz="2400" b="1" i="1" dirty="0">
                <a:solidFill>
                  <a:srgbClr val="FF0000"/>
                </a:solidFill>
              </a:rPr>
              <a:t>Menší společnosti</a:t>
            </a:r>
            <a:r>
              <a:rPr lang="cs-CZ" sz="2400" b="1" i="1" dirty="0">
                <a:solidFill>
                  <a:srgbClr val="008080"/>
                </a:solidFill>
              </a:rPr>
              <a:t>: </a:t>
            </a:r>
          </a:p>
          <a:p>
            <a:r>
              <a:rPr lang="cs-CZ" sz="2400" i="1" dirty="0">
                <a:solidFill>
                  <a:srgbClr val="008080"/>
                </a:solidFill>
              </a:rPr>
              <a:t>- vystačí se základním CRM systémem, který je schopen evidovat pouze kontakty, obchodní případy a interakce s klienty.“</a:t>
            </a:r>
            <a:r>
              <a:rPr lang="cs-CZ" sz="2400" dirty="0">
                <a:solidFill>
                  <a:srgbClr val="008080"/>
                </a:solidFill>
              </a:rPr>
              <a:t> </a:t>
            </a:r>
          </a:p>
        </p:txBody>
      </p:sp>
      <p:sp>
        <p:nvSpPr>
          <p:cNvPr id="8" name="Obdélník 7"/>
          <p:cNvSpPr/>
          <p:nvPr/>
        </p:nvSpPr>
        <p:spPr>
          <a:xfrm>
            <a:off x="7495873" y="5985503"/>
            <a:ext cx="374403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dirty="0"/>
              <a:t>https://firmy.finance.cz/zpravy/finance/318493-realne-prinosy-crm-v-praxi/</a:t>
            </a:r>
          </a:p>
        </p:txBody>
      </p:sp>
    </p:spTree>
    <p:extLst>
      <p:ext uri="{BB962C8B-B14F-4D97-AF65-F5344CB8AC3E}">
        <p14:creationId xmlns:p14="http://schemas.microsoft.com/office/powerpoint/2010/main" val="2274978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25178" y="514222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1165203"/>
            <a:ext cx="4297080" cy="2283851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/>
          </a:p>
          <a:p>
            <a:pPr algn="l"/>
            <a:endParaRPr lang="cs-CZ" sz="4000" b="1" dirty="0"/>
          </a:p>
          <a:p>
            <a:pPr lvl="0"/>
            <a:r>
              <a:rPr lang="cs-CZ" sz="4000" b="1" cap="all" dirty="0"/>
              <a:t>CRM a jeho podstata, přínosy a bariéry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878822" y="2496012"/>
            <a:ext cx="4247817" cy="21578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800" b="1" dirty="0">
                <a:solidFill>
                  <a:srgbClr val="008080"/>
                </a:solidFill>
                <a:cs typeface="Arial" panose="020B0604020202020204" pitchFamily="34" charset="0"/>
              </a:rPr>
              <a:t>Definice CRM</a:t>
            </a:r>
          </a:p>
          <a:p>
            <a:pPr marL="0" indent="0">
              <a:buNone/>
            </a:pPr>
            <a:r>
              <a:rPr lang="cs-CZ" sz="2800" b="1" dirty="0">
                <a:solidFill>
                  <a:srgbClr val="008080"/>
                </a:solidFill>
                <a:cs typeface="Arial" panose="020B0604020202020204" pitchFamily="34" charset="0"/>
              </a:rPr>
              <a:t>Cíle a úkoly CRM</a:t>
            </a:r>
          </a:p>
          <a:p>
            <a:pPr marL="0" indent="0">
              <a:buNone/>
            </a:pPr>
            <a:r>
              <a:rPr lang="cs-CZ" sz="2800" b="1" dirty="0">
                <a:solidFill>
                  <a:srgbClr val="008080"/>
                </a:solidFill>
                <a:cs typeface="Arial" panose="020B0604020202020204" pitchFamily="34" charset="0"/>
              </a:rPr>
              <a:t>Přínosy CRM</a:t>
            </a:r>
          </a:p>
          <a:p>
            <a:pPr marL="0" indent="0">
              <a:buNone/>
            </a:pPr>
            <a:r>
              <a:rPr lang="cs-CZ" sz="2800" b="1" dirty="0">
                <a:solidFill>
                  <a:srgbClr val="008080"/>
                </a:solidFill>
                <a:cs typeface="Arial" panose="020B0604020202020204" pitchFamily="34" charset="0"/>
              </a:rPr>
              <a:t>Bariéry CRM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860612" y="3872753"/>
            <a:ext cx="3603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chemeClr val="bg1"/>
                </a:solidFill>
              </a:rPr>
              <a:t>Struktura přednášky</a:t>
            </a: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941695" y="586854"/>
            <a:ext cx="86253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>
                <a:solidFill>
                  <a:srgbClr val="008080"/>
                </a:solidFill>
              </a:rPr>
              <a:t>Bariéry CRM 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464024" y="1624553"/>
            <a:ext cx="11054686" cy="510909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odborné literatuře jsou nejčastěji uváděny tyto překážky:</a:t>
            </a:r>
          </a:p>
          <a:p>
            <a:r>
              <a:rPr lang="cs-CZ" sz="2800" dirty="0">
                <a:solidFill>
                  <a:srgbClr val="008080"/>
                </a:solidFill>
              </a:rPr>
              <a:t>●  </a:t>
            </a:r>
            <a:r>
              <a:rPr lang="cs-CZ" sz="2800" b="1" dirty="0">
                <a:solidFill>
                  <a:srgbClr val="FF0000"/>
                </a:solidFill>
              </a:rPr>
              <a:t>vrcholový  management </a:t>
            </a:r>
            <a:r>
              <a:rPr lang="cs-CZ" sz="2800" dirty="0">
                <a:solidFill>
                  <a:srgbClr val="008080"/>
                </a:solidFill>
              </a:rPr>
              <a:t>- brání správnému povědomí nebo samotné implementaci CRM</a:t>
            </a:r>
          </a:p>
          <a:p>
            <a:r>
              <a:rPr lang="cs-CZ" sz="2800" dirty="0">
                <a:solidFill>
                  <a:srgbClr val="008080"/>
                </a:solidFill>
              </a:rPr>
              <a:t>● </a:t>
            </a:r>
            <a:r>
              <a:rPr lang="cs-CZ" sz="2800" b="1" dirty="0">
                <a:solidFill>
                  <a:srgbClr val="FF0000"/>
                </a:solidFill>
              </a:rPr>
              <a:t>náročnost integrace </a:t>
            </a:r>
            <a:r>
              <a:rPr lang="cs-CZ" sz="2800" dirty="0">
                <a:solidFill>
                  <a:srgbClr val="008080"/>
                </a:solidFill>
              </a:rPr>
              <a:t>CRM do jádra marketingových procesů (</a:t>
            </a:r>
            <a:r>
              <a:rPr lang="cs-CZ" sz="2800" dirty="0" err="1">
                <a:solidFill>
                  <a:srgbClr val="008080"/>
                </a:solidFill>
              </a:rPr>
              <a:t>Saini</a:t>
            </a:r>
            <a:r>
              <a:rPr lang="cs-CZ" sz="2800" dirty="0">
                <a:solidFill>
                  <a:srgbClr val="008080"/>
                </a:solidFill>
              </a:rPr>
              <a:t> et al., 2010), koordinace lidí, technologie, investic…, špatná organizace prodeje</a:t>
            </a:r>
          </a:p>
          <a:p>
            <a:r>
              <a:rPr lang="cs-CZ" sz="2800" dirty="0">
                <a:solidFill>
                  <a:srgbClr val="008080"/>
                </a:solidFill>
              </a:rPr>
              <a:t>  nejasné cíle </a:t>
            </a:r>
          </a:p>
          <a:p>
            <a:r>
              <a:rPr lang="cs-CZ" sz="2800" dirty="0">
                <a:solidFill>
                  <a:srgbClr val="008080"/>
                </a:solidFill>
              </a:rPr>
              <a:t>● </a:t>
            </a:r>
            <a:r>
              <a:rPr lang="cs-CZ" sz="2800" b="1" dirty="0">
                <a:solidFill>
                  <a:srgbClr val="FF0000"/>
                </a:solidFill>
              </a:rPr>
              <a:t>neuvědomování si konkrétních výhod </a:t>
            </a:r>
            <a:r>
              <a:rPr lang="cs-CZ" sz="2800" dirty="0">
                <a:solidFill>
                  <a:srgbClr val="008080"/>
                </a:solidFill>
              </a:rPr>
              <a:t>– opomíjení dlouhodobosti</a:t>
            </a:r>
            <a:r>
              <a:rPr lang="cs-CZ" sz="2800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dirty="0" err="1"/>
              <a:t>Liagkouras</a:t>
            </a:r>
            <a:r>
              <a:rPr lang="cs-CZ" dirty="0"/>
              <a:t> et al., 2014). </a:t>
            </a:r>
          </a:p>
          <a:p>
            <a:r>
              <a:rPr lang="cs-CZ" sz="2800" dirty="0">
                <a:solidFill>
                  <a:srgbClr val="008080"/>
                </a:solidFill>
              </a:rPr>
              <a:t>● </a:t>
            </a:r>
            <a:r>
              <a:rPr lang="cs-CZ" sz="2800" b="1" dirty="0">
                <a:solidFill>
                  <a:srgbClr val="FF0000"/>
                </a:solidFill>
              </a:rPr>
              <a:t>omezená znalost CRM </a:t>
            </a:r>
            <a:r>
              <a:rPr lang="cs-CZ" dirty="0" err="1"/>
              <a:t>Liagkouras</a:t>
            </a:r>
            <a:r>
              <a:rPr lang="cs-CZ" dirty="0"/>
              <a:t> et al., 2014</a:t>
            </a:r>
          </a:p>
          <a:p>
            <a:r>
              <a:rPr lang="cs-CZ" sz="2800" dirty="0">
                <a:solidFill>
                  <a:srgbClr val="008080"/>
                </a:solidFill>
              </a:rPr>
              <a:t>● </a:t>
            </a:r>
            <a:r>
              <a:rPr lang="cs-CZ" sz="2800" b="1" dirty="0">
                <a:solidFill>
                  <a:srgbClr val="FF0000"/>
                </a:solidFill>
              </a:rPr>
              <a:t>omezené technologické znalosti, </a:t>
            </a:r>
            <a:r>
              <a:rPr lang="cs-CZ" sz="2800" dirty="0">
                <a:solidFill>
                  <a:srgbClr val="008080"/>
                </a:solidFill>
              </a:rPr>
              <a:t>technologická náročnost</a:t>
            </a:r>
            <a:endParaRPr lang="cs-CZ" sz="2800" dirty="0">
              <a:solidFill>
                <a:srgbClr val="008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800" dirty="0">
                <a:solidFill>
                  <a:srgbClr val="008080"/>
                </a:solidFill>
              </a:rPr>
              <a:t>● </a:t>
            </a:r>
            <a:r>
              <a:rPr lang="cs-CZ" sz="2800" b="1" dirty="0">
                <a:solidFill>
                  <a:srgbClr val="FF0000"/>
                </a:solidFill>
              </a:rPr>
              <a:t>nedostatek finančních zdrojů</a:t>
            </a:r>
            <a:r>
              <a:rPr lang="cs-CZ" sz="2800" dirty="0">
                <a:solidFill>
                  <a:srgbClr val="008080"/>
                </a:solidFill>
              </a:rPr>
              <a:t>.</a:t>
            </a:r>
            <a:r>
              <a:rPr lang="cs-CZ" dirty="0"/>
              <a:t> </a:t>
            </a:r>
            <a:r>
              <a:rPr lang="cs-CZ" dirty="0" err="1"/>
              <a:t>Alshawi</a:t>
            </a:r>
            <a:r>
              <a:rPr lang="cs-CZ" dirty="0"/>
              <a:t> et al., 2011</a:t>
            </a:r>
            <a:endParaRPr lang="cs-CZ" sz="2800" dirty="0">
              <a:solidFill>
                <a:srgbClr val="00808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953324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solidFill>
                  <a:srgbClr val="FF0000"/>
                </a:solidFill>
                <a:latin typeface="+mn-lt"/>
              </a:rPr>
              <a:t>Náročnost zavádění CRM na zdroje, Výzkum OPF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1383" y="96766"/>
            <a:ext cx="1464833" cy="1127893"/>
          </a:xfrm>
          <a:prstGeom prst="rect">
            <a:avLst/>
          </a:prstGeom>
        </p:spPr>
      </p:pic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7971278"/>
              </p:ext>
            </p:extLst>
          </p:nvPr>
        </p:nvGraphicFramePr>
        <p:xfrm>
          <a:off x="354843" y="1493018"/>
          <a:ext cx="10740786" cy="46828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23339">
                  <a:extLst>
                    <a:ext uri="{9D8B030D-6E8A-4147-A177-3AD203B41FA5}">
                      <a16:colId xmlns:a16="http://schemas.microsoft.com/office/drawing/2014/main" val="3472534184"/>
                    </a:ext>
                  </a:extLst>
                </a:gridCol>
                <a:gridCol w="1389841">
                  <a:extLst>
                    <a:ext uri="{9D8B030D-6E8A-4147-A177-3AD203B41FA5}">
                      <a16:colId xmlns:a16="http://schemas.microsoft.com/office/drawing/2014/main" val="1753606787"/>
                    </a:ext>
                  </a:extLst>
                </a:gridCol>
                <a:gridCol w="1555646">
                  <a:extLst>
                    <a:ext uri="{9D8B030D-6E8A-4147-A177-3AD203B41FA5}">
                      <a16:colId xmlns:a16="http://schemas.microsoft.com/office/drawing/2014/main" val="3674567445"/>
                    </a:ext>
                  </a:extLst>
                </a:gridCol>
                <a:gridCol w="1555646">
                  <a:extLst>
                    <a:ext uri="{9D8B030D-6E8A-4147-A177-3AD203B41FA5}">
                      <a16:colId xmlns:a16="http://schemas.microsoft.com/office/drawing/2014/main" val="1152647487"/>
                    </a:ext>
                  </a:extLst>
                </a:gridCol>
                <a:gridCol w="1389841">
                  <a:extLst>
                    <a:ext uri="{9D8B030D-6E8A-4147-A177-3AD203B41FA5}">
                      <a16:colId xmlns:a16="http://schemas.microsoft.com/office/drawing/2014/main" val="19636926"/>
                    </a:ext>
                  </a:extLst>
                </a:gridCol>
                <a:gridCol w="1226473">
                  <a:extLst>
                    <a:ext uri="{9D8B030D-6E8A-4147-A177-3AD203B41FA5}">
                      <a16:colId xmlns:a16="http://schemas.microsoft.com/office/drawing/2014/main" val="2505888260"/>
                    </a:ext>
                  </a:extLst>
                </a:gridCol>
              </a:tblGrid>
              <a:tr h="425711">
                <a:tc rowSpan="2"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Priority - náročnost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Výroba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srovnání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Služby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2488273"/>
                  </a:ext>
                </a:extLst>
              </a:tr>
              <a:tr h="42571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bg1"/>
                          </a:solidFill>
                          <a:effectLst/>
                        </a:rPr>
                        <a:t>průměr</a:t>
                      </a:r>
                      <a:endParaRPr lang="cs-CZ" sz="20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bg1"/>
                          </a:solidFill>
                          <a:effectLst/>
                        </a:rPr>
                        <a:t>pořadí</a:t>
                      </a:r>
                      <a:endParaRPr lang="cs-CZ" sz="20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cs-CZ" sz="20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bg1"/>
                          </a:solidFill>
                          <a:effectLst/>
                        </a:rPr>
                        <a:t>průměr</a:t>
                      </a:r>
                      <a:endParaRPr lang="cs-CZ" sz="20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bg1"/>
                          </a:solidFill>
                          <a:effectLst/>
                        </a:rPr>
                        <a:t>pořadí</a:t>
                      </a:r>
                      <a:endParaRPr lang="cs-CZ" sz="20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1783864"/>
                  </a:ext>
                </a:extLst>
              </a:tr>
              <a:tr h="425711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Finanční zdroje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8080"/>
                          </a:solidFill>
                          <a:effectLst/>
                        </a:rPr>
                        <a:t>3,12</a:t>
                      </a:r>
                      <a:endParaRPr lang="cs-CZ" sz="2000" b="1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8080"/>
                          </a:solidFill>
                          <a:effectLst/>
                        </a:rPr>
                        <a:t>5.</a:t>
                      </a:r>
                      <a:endParaRPr lang="cs-CZ" sz="2000" b="1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8080"/>
                          </a:solidFill>
                          <a:effectLst/>
                        </a:rPr>
                        <a:t>x</a:t>
                      </a:r>
                      <a:endParaRPr lang="cs-CZ" sz="2000" b="1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8080"/>
                          </a:solidFill>
                          <a:effectLst/>
                        </a:rPr>
                        <a:t>3,15</a:t>
                      </a:r>
                      <a:endParaRPr lang="cs-CZ" sz="2000" b="1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8080"/>
                          </a:solidFill>
                          <a:effectLst/>
                        </a:rPr>
                        <a:t>3.</a:t>
                      </a:r>
                      <a:endParaRPr lang="cs-CZ" sz="2000" b="1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136908"/>
                  </a:ext>
                </a:extLst>
              </a:tr>
              <a:tr h="425711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Výběr a školení pracovníků 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8080"/>
                          </a:solidFill>
                          <a:effectLst/>
                        </a:rPr>
                        <a:t>3,43</a:t>
                      </a:r>
                      <a:endParaRPr lang="cs-CZ" sz="2000" b="1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8080"/>
                          </a:solidFill>
                          <a:effectLst/>
                        </a:rPr>
                        <a:t>3.</a:t>
                      </a:r>
                      <a:endParaRPr lang="cs-CZ" sz="2000" b="1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8080"/>
                          </a:solidFill>
                          <a:effectLst/>
                        </a:rPr>
                        <a:t>x</a:t>
                      </a:r>
                      <a:endParaRPr lang="cs-CZ" sz="2000" b="1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8080"/>
                          </a:solidFill>
                          <a:effectLst/>
                        </a:rPr>
                        <a:t>3,69</a:t>
                      </a:r>
                      <a:endParaRPr lang="cs-CZ" sz="2000" b="1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8080"/>
                          </a:solidFill>
                          <a:effectLst/>
                        </a:rPr>
                        <a:t>2.</a:t>
                      </a:r>
                      <a:endParaRPr lang="cs-CZ" sz="2000" b="1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0039782"/>
                  </a:ext>
                </a:extLst>
              </a:tr>
              <a:tr h="425711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Organizace prodeje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8080"/>
                          </a:solidFill>
                          <a:effectLst/>
                        </a:rPr>
                        <a:t>3,40</a:t>
                      </a:r>
                      <a:endParaRPr lang="cs-CZ" sz="2000" b="1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8080"/>
                          </a:solidFill>
                          <a:effectLst/>
                        </a:rPr>
                        <a:t>4.</a:t>
                      </a:r>
                      <a:endParaRPr lang="cs-CZ" sz="2000" b="1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8080"/>
                          </a:solidFill>
                          <a:effectLst/>
                        </a:rPr>
                        <a:t>x</a:t>
                      </a:r>
                      <a:endParaRPr lang="cs-CZ" sz="2000" b="1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8080"/>
                          </a:solidFill>
                          <a:effectLst/>
                        </a:rPr>
                        <a:t>3,04</a:t>
                      </a:r>
                      <a:endParaRPr lang="cs-CZ" sz="2000" b="1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8080"/>
                          </a:solidFill>
                          <a:effectLst/>
                        </a:rPr>
                        <a:t>5.</a:t>
                      </a:r>
                      <a:endParaRPr lang="cs-CZ" sz="2000" b="1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3809642"/>
                  </a:ext>
                </a:extLst>
              </a:tr>
              <a:tr h="425711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SW zabezpečení 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8080"/>
                          </a:solidFill>
                          <a:effectLst/>
                        </a:rPr>
                        <a:t>2,89</a:t>
                      </a:r>
                      <a:endParaRPr lang="cs-CZ" sz="2000" b="1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8080"/>
                          </a:solidFill>
                          <a:effectLst/>
                        </a:rPr>
                        <a:t>8.</a:t>
                      </a:r>
                      <a:endParaRPr lang="cs-CZ" sz="2000" b="1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8080"/>
                          </a:solidFill>
                          <a:effectLst/>
                        </a:rPr>
                        <a:t>x</a:t>
                      </a:r>
                      <a:endParaRPr lang="cs-CZ" sz="2000" b="1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8080"/>
                          </a:solidFill>
                          <a:effectLst/>
                        </a:rPr>
                        <a:t>2,76</a:t>
                      </a:r>
                      <a:endParaRPr lang="cs-CZ" sz="2000" b="1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8080"/>
                          </a:solidFill>
                          <a:effectLst/>
                        </a:rPr>
                        <a:t>7.</a:t>
                      </a:r>
                      <a:endParaRPr lang="cs-CZ" sz="2000" b="1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9030669"/>
                  </a:ext>
                </a:extLst>
              </a:tr>
              <a:tr h="851421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Práce s informacemi a analýzami zákazníků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</a:rPr>
                        <a:t>3,75</a:t>
                      </a: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</a:rPr>
                        <a:t>1.</a:t>
                      </a: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</a:rPr>
                        <a:t>=</a:t>
                      </a: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</a:rPr>
                        <a:t>3,78</a:t>
                      </a: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</a:rPr>
                        <a:t>1.</a:t>
                      </a: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0658541"/>
                  </a:ext>
                </a:extLst>
              </a:tr>
              <a:tr h="425711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Analýza hodnoty produktů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8080"/>
                          </a:solidFill>
                          <a:effectLst/>
                        </a:rPr>
                        <a:t>3,10</a:t>
                      </a:r>
                      <a:endParaRPr lang="cs-CZ" sz="2000" b="1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8080"/>
                          </a:solidFill>
                          <a:effectLst/>
                        </a:rPr>
                        <a:t>6.</a:t>
                      </a:r>
                      <a:endParaRPr lang="cs-CZ" sz="2000" b="1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8080"/>
                          </a:solidFill>
                          <a:effectLst/>
                        </a:rPr>
                        <a:t>=</a:t>
                      </a:r>
                      <a:endParaRPr lang="cs-CZ" sz="2000" b="1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8080"/>
                          </a:solidFill>
                          <a:effectLst/>
                        </a:rPr>
                        <a:t>3,02</a:t>
                      </a:r>
                      <a:endParaRPr lang="cs-CZ" sz="2000" b="1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8080"/>
                          </a:solidFill>
                          <a:effectLst/>
                        </a:rPr>
                        <a:t>6.</a:t>
                      </a:r>
                      <a:endParaRPr lang="cs-CZ" sz="2000" b="1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1019115"/>
                  </a:ext>
                </a:extLst>
              </a:tr>
              <a:tr h="425711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Analýza hodnoty zákazníků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8080"/>
                          </a:solidFill>
                          <a:effectLst/>
                        </a:rPr>
                        <a:t>3,59</a:t>
                      </a:r>
                      <a:endParaRPr lang="cs-CZ" sz="2000" b="1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8080"/>
                          </a:solidFill>
                          <a:effectLst/>
                        </a:rPr>
                        <a:t>2.</a:t>
                      </a:r>
                      <a:endParaRPr lang="cs-CZ" sz="2000" b="1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8080"/>
                          </a:solidFill>
                          <a:effectLst/>
                        </a:rPr>
                        <a:t>x</a:t>
                      </a:r>
                      <a:endParaRPr lang="cs-CZ" sz="2000" b="1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8080"/>
                          </a:solidFill>
                          <a:effectLst/>
                        </a:rPr>
                        <a:t>3,12</a:t>
                      </a:r>
                      <a:endParaRPr lang="cs-CZ" sz="2000" b="1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8080"/>
                          </a:solidFill>
                          <a:effectLst/>
                        </a:rPr>
                        <a:t>4.</a:t>
                      </a:r>
                      <a:endParaRPr lang="cs-CZ" sz="2000" b="1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8630892"/>
                  </a:ext>
                </a:extLst>
              </a:tr>
              <a:tr h="425711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Jiné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8080"/>
                          </a:solidFill>
                          <a:effectLst/>
                        </a:rPr>
                        <a:t>3,00</a:t>
                      </a:r>
                      <a:endParaRPr lang="cs-CZ" sz="2000" b="1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8080"/>
                          </a:solidFill>
                          <a:effectLst/>
                        </a:rPr>
                        <a:t>7.</a:t>
                      </a:r>
                      <a:endParaRPr lang="cs-CZ" sz="2000" b="1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8080"/>
                          </a:solidFill>
                          <a:effectLst/>
                        </a:rPr>
                        <a:t>x</a:t>
                      </a:r>
                      <a:endParaRPr lang="cs-CZ" sz="2000" b="1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8080"/>
                          </a:solidFill>
                          <a:effectLst/>
                        </a:rPr>
                        <a:t>0</a:t>
                      </a:r>
                      <a:endParaRPr lang="cs-CZ" sz="2000" b="1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8080"/>
                          </a:solidFill>
                          <a:effectLst/>
                        </a:rPr>
                        <a:t>0</a:t>
                      </a:r>
                      <a:endParaRPr lang="cs-CZ" sz="2000" b="1" dirty="0">
                        <a:solidFill>
                          <a:srgbClr val="00808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44704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970603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0491" y="200769"/>
            <a:ext cx="8838063" cy="917765"/>
          </a:xfrm>
        </p:spPr>
        <p:txBody>
          <a:bodyPr>
            <a:normAutofit fontScale="90000"/>
          </a:bodyPr>
          <a:lstStyle/>
          <a:p>
            <a:r>
              <a:rPr lang="cs-CZ" sz="3600" dirty="0">
                <a:solidFill>
                  <a:srgbClr val="FF0000"/>
                </a:solidFill>
                <a:latin typeface="+mn-lt"/>
              </a:rPr>
              <a:t>Bariéry CRM – odpor k novým technologiím – případová studie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6675" y="0"/>
            <a:ext cx="1464833" cy="1127893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327546" y="1225689"/>
            <a:ext cx="11644780" cy="5262979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8080"/>
                </a:solidFill>
              </a:rPr>
              <a:t>Bariérou zavádění CRM může být také </a:t>
            </a:r>
            <a:r>
              <a:rPr lang="cs-CZ" sz="2400" b="1" dirty="0">
                <a:solidFill>
                  <a:srgbClr val="FF0000"/>
                </a:solidFill>
              </a:rPr>
              <a:t>odpor zaměstnanců </a:t>
            </a:r>
            <a:r>
              <a:rPr lang="cs-CZ" sz="2400" dirty="0">
                <a:solidFill>
                  <a:srgbClr val="008080"/>
                </a:solidFill>
              </a:rPr>
              <a:t>k novým technologiím. Zaměstnanec pociťuje obavy, že ztratí přehled a kontrolu nad činnostmi. Problematicky někdy zaměstnanci vnímají nutnost sdílení informací, s dalšími zaměstnanci a odděleními. Považují to za </a:t>
            </a:r>
            <a:r>
              <a:rPr lang="cs-CZ" sz="2400" b="1" dirty="0">
                <a:solidFill>
                  <a:srgbClr val="FF0000"/>
                </a:solidFill>
              </a:rPr>
              <a:t>určité omezení svobody. </a:t>
            </a:r>
            <a:r>
              <a:rPr lang="cs-CZ" sz="2400" dirty="0">
                <a:solidFill>
                  <a:srgbClr val="008080"/>
                </a:solidFill>
              </a:rPr>
              <a:t>Pokud tento přístup volí více zaměstnanců, pak to může ohrozit celý projekt CRM.</a:t>
            </a:r>
          </a:p>
          <a:p>
            <a:r>
              <a:rPr lang="cs-CZ" sz="2400" dirty="0">
                <a:solidFill>
                  <a:srgbClr val="008080"/>
                </a:solidFill>
              </a:rPr>
              <a:t>Vědci také přišli na to, že když zaměstnanec se domnívá, že jeho svoboda je určitým způsobem ohrožena, pak v něm vznikne tzv. </a:t>
            </a:r>
            <a:r>
              <a:rPr lang="cs-CZ" sz="2400" b="1" dirty="0">
                <a:solidFill>
                  <a:srgbClr val="FF0000"/>
                </a:solidFill>
              </a:rPr>
              <a:t>psychické sebezapření  či motivační napětí.</a:t>
            </a:r>
            <a:r>
              <a:rPr lang="cs-CZ" sz="2400" dirty="0">
                <a:solidFill>
                  <a:srgbClr val="008080"/>
                </a:solidFill>
              </a:rPr>
              <a:t> Zaměstnanec se tak začne mobilizovat a snaží se původní svobodu získat. Pokud se mu to nepodaří, pak se u něho projeví beznaděj, která se může projevit v destruktivním působením na pracovní aktivity zaměstnance. </a:t>
            </a:r>
          </a:p>
          <a:p>
            <a:r>
              <a:rPr lang="cs-CZ" sz="2400" dirty="0">
                <a:solidFill>
                  <a:srgbClr val="008080"/>
                </a:solidFill>
              </a:rPr>
              <a:t>Odpor zaměstnance může růst. Jak se tomu bránit? Je třeba rozeznat odpor včas a eliminovat ho. Základem je </a:t>
            </a:r>
            <a:r>
              <a:rPr lang="cs-CZ" sz="2400" b="1" dirty="0">
                <a:solidFill>
                  <a:srgbClr val="FF0000"/>
                </a:solidFill>
              </a:rPr>
              <a:t>diskuze, vysvětlování a řešení problémů</a:t>
            </a:r>
            <a:r>
              <a:rPr lang="cs-CZ" sz="2400" dirty="0">
                <a:solidFill>
                  <a:srgbClr val="008080"/>
                </a:solidFill>
              </a:rPr>
              <a:t>, aby se zamezilo eskalaci. Je nutné vzbudit mezi zaměstnanci </a:t>
            </a:r>
            <a:r>
              <a:rPr lang="cs-CZ" sz="2400" b="1" dirty="0">
                <a:solidFill>
                  <a:srgbClr val="FF0000"/>
                </a:solidFill>
              </a:rPr>
              <a:t>důvěru v systém CRM, </a:t>
            </a:r>
            <a:r>
              <a:rPr lang="cs-CZ" sz="2400" dirty="0">
                <a:solidFill>
                  <a:srgbClr val="008080"/>
                </a:solidFill>
              </a:rPr>
              <a:t>protože hlavně oni s ním budou pracovat. </a:t>
            </a:r>
            <a:endParaRPr lang="cs-CZ" sz="2400" dirty="0"/>
          </a:p>
        </p:txBody>
      </p:sp>
      <p:sp>
        <p:nvSpPr>
          <p:cNvPr id="5" name="Obdélník 4"/>
          <p:cNvSpPr/>
          <p:nvPr/>
        </p:nvSpPr>
        <p:spPr>
          <a:xfrm>
            <a:off x="2884868" y="6119336"/>
            <a:ext cx="58763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http://www.crmportal.cz/redakcni/prekazky-pri-zavadeni-crm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285107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941695" y="586854"/>
            <a:ext cx="89802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>
                <a:solidFill>
                  <a:srgbClr val="008080"/>
                </a:solidFill>
              </a:rPr>
              <a:t>Evoluční změny CRM v současnosti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581006" y="1402080"/>
            <a:ext cx="10964999" cy="529375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cs-CZ" sz="3200" dirty="0">
                <a:solidFill>
                  <a:srgbClr val="008080"/>
                </a:solidFill>
              </a:rPr>
              <a:t>podniky budou </a:t>
            </a:r>
            <a:r>
              <a:rPr lang="cs-CZ" sz="3200" dirty="0">
                <a:solidFill>
                  <a:srgbClr val="FF0000"/>
                </a:solidFill>
              </a:rPr>
              <a:t>zrychlovat</a:t>
            </a:r>
            <a:r>
              <a:rPr lang="cs-CZ" sz="3200" dirty="0">
                <a:solidFill>
                  <a:srgbClr val="008080"/>
                </a:solidFill>
              </a:rPr>
              <a:t> zpracování dotazů a okamžitě řešit problémy </a:t>
            </a:r>
          </a:p>
          <a:p>
            <a:pPr marL="457200" indent="-457200">
              <a:buFontTx/>
              <a:buChar char="-"/>
            </a:pPr>
            <a:r>
              <a:rPr lang="cs-CZ" sz="3200" dirty="0">
                <a:solidFill>
                  <a:srgbClr val="008080"/>
                </a:solidFill>
              </a:rPr>
              <a:t>budou usilovat o získání </a:t>
            </a:r>
            <a:r>
              <a:rPr lang="cs-CZ" sz="3200" dirty="0">
                <a:solidFill>
                  <a:srgbClr val="FF0000"/>
                </a:solidFill>
              </a:rPr>
              <a:t>detailních znalostí </a:t>
            </a:r>
            <a:r>
              <a:rPr lang="cs-CZ" sz="3200" dirty="0">
                <a:solidFill>
                  <a:srgbClr val="008080"/>
                </a:solidFill>
              </a:rPr>
              <a:t>o zákaznících</a:t>
            </a:r>
          </a:p>
          <a:p>
            <a:pPr marL="457200" indent="-457200">
              <a:buFontTx/>
              <a:buChar char="-"/>
            </a:pPr>
            <a:r>
              <a:rPr lang="cs-CZ" sz="3200" dirty="0">
                <a:solidFill>
                  <a:srgbClr val="008080"/>
                </a:solidFill>
              </a:rPr>
              <a:t>budou zde pro své zákazníky, budou se jim </a:t>
            </a:r>
            <a:r>
              <a:rPr lang="cs-CZ" sz="3200" dirty="0">
                <a:solidFill>
                  <a:srgbClr val="FF0000"/>
                </a:solidFill>
              </a:rPr>
              <a:t>přizpůsobovat</a:t>
            </a:r>
            <a:r>
              <a:rPr lang="cs-CZ" sz="3200" dirty="0">
                <a:solidFill>
                  <a:srgbClr val="008080"/>
                </a:solidFill>
              </a:rPr>
              <a:t> a okamžitě pomáhat </a:t>
            </a:r>
          </a:p>
          <a:p>
            <a:pPr marL="457200" indent="-457200">
              <a:buFontTx/>
              <a:buChar char="-"/>
            </a:pPr>
            <a:r>
              <a:rPr lang="cs-CZ" sz="3200" dirty="0">
                <a:solidFill>
                  <a:srgbClr val="008080"/>
                </a:solidFill>
              </a:rPr>
              <a:t>zákazník bude očekávat </a:t>
            </a:r>
            <a:r>
              <a:rPr lang="cs-CZ" sz="3200" dirty="0">
                <a:solidFill>
                  <a:srgbClr val="FF0000"/>
                </a:solidFill>
              </a:rPr>
              <a:t>pohotovost firem </a:t>
            </a:r>
            <a:r>
              <a:rPr lang="cs-CZ" sz="3200" dirty="0">
                <a:solidFill>
                  <a:srgbClr val="008080"/>
                </a:solidFill>
              </a:rPr>
              <a:t>plných 24 hodin denně, 7 dní v týdnu </a:t>
            </a:r>
          </a:p>
          <a:p>
            <a:pPr marL="457200" indent="-457200">
              <a:buFontTx/>
              <a:buChar char="-"/>
            </a:pPr>
            <a:r>
              <a:rPr lang="cs-CZ" sz="3200" dirty="0">
                <a:solidFill>
                  <a:srgbClr val="008080"/>
                </a:solidFill>
              </a:rPr>
              <a:t>forma prodeje by měla být komplexní (multichannel, omnichannel), </a:t>
            </a:r>
            <a:r>
              <a:rPr lang="cs-CZ" sz="3200" dirty="0">
                <a:solidFill>
                  <a:srgbClr val="FF0000"/>
                </a:solidFill>
              </a:rPr>
              <a:t>více kanálový marketing</a:t>
            </a:r>
          </a:p>
          <a:p>
            <a:pPr marL="457200" indent="-457200">
              <a:buFontTx/>
              <a:buChar char="-"/>
            </a:pPr>
            <a:r>
              <a:rPr lang="cs-CZ" sz="3200" dirty="0">
                <a:solidFill>
                  <a:srgbClr val="008080"/>
                </a:solidFill>
              </a:rPr>
              <a:t>důležité bude, aby zákazník měl pocit </a:t>
            </a:r>
            <a:r>
              <a:rPr lang="cs-CZ" sz="3200" dirty="0">
                <a:solidFill>
                  <a:srgbClr val="FF0000"/>
                </a:solidFill>
              </a:rPr>
              <a:t>individuální péče</a:t>
            </a:r>
            <a:r>
              <a:rPr lang="cs-CZ" sz="3200" dirty="0">
                <a:solidFill>
                  <a:srgbClr val="008080"/>
                </a:solidFill>
              </a:rPr>
              <a:t>.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569318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827234" y="576523"/>
            <a:ext cx="30716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přednášky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753931" y="1605697"/>
            <a:ext cx="9630732" cy="403187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  <a:cs typeface="Arial" panose="020B0604020202020204" pitchFamily="34" charset="0"/>
              </a:rPr>
              <a:t>Definice CRM </a:t>
            </a:r>
            <a:r>
              <a:rPr lang="cs-CZ" sz="3200" b="1" dirty="0">
                <a:solidFill>
                  <a:srgbClr val="002060"/>
                </a:solidFill>
                <a:cs typeface="Arial" panose="020B0604020202020204" pitchFamily="34" charset="0"/>
              </a:rPr>
              <a:t>– </a:t>
            </a:r>
            <a:r>
              <a:rPr lang="cs-CZ" sz="3200" b="1" dirty="0">
                <a:solidFill>
                  <a:srgbClr val="008080"/>
                </a:solidFill>
                <a:cs typeface="Arial" panose="020B0604020202020204" pitchFamily="34" charset="0"/>
              </a:rPr>
              <a:t>od užšího pojetí (technologie) k širšímu (komplexní strategie)</a:t>
            </a:r>
          </a:p>
          <a:p>
            <a:r>
              <a:rPr lang="cs-CZ" sz="3200" b="1" dirty="0">
                <a:solidFill>
                  <a:srgbClr val="FF0000"/>
                </a:solidFill>
                <a:cs typeface="Arial" panose="020B0604020202020204" pitchFamily="34" charset="0"/>
              </a:rPr>
              <a:t>Typologie CRM- </a:t>
            </a:r>
            <a:r>
              <a:rPr lang="cs-CZ" sz="3200" b="1" dirty="0">
                <a:solidFill>
                  <a:srgbClr val="008080"/>
                </a:solidFill>
                <a:cs typeface="Arial" panose="020B0604020202020204" pitchFamily="34" charset="0"/>
              </a:rPr>
              <a:t>dílčí pojetí CRM, D-CRM, E-CRM, L-CRM, K-CRM, PRM, S-CRM, V- CRM,</a:t>
            </a:r>
          </a:p>
          <a:p>
            <a:r>
              <a:rPr lang="cs-CZ" sz="3200" b="1" dirty="0">
                <a:solidFill>
                  <a:srgbClr val="FF0000"/>
                </a:solidFill>
                <a:cs typeface="Arial" panose="020B0604020202020204" pitchFamily="34" charset="0"/>
              </a:rPr>
              <a:t>Přínosy CRM </a:t>
            </a:r>
            <a:r>
              <a:rPr lang="cs-CZ" sz="3200" b="1" dirty="0">
                <a:solidFill>
                  <a:srgbClr val="008080"/>
                </a:solidFill>
                <a:cs typeface="Arial" panose="020B0604020202020204" pitchFamily="34" charset="0"/>
              </a:rPr>
              <a:t>– přínosy pro podnik, přínosy pro zákazníka, technologické přínosy, měření výsledků CRM,</a:t>
            </a:r>
          </a:p>
          <a:p>
            <a:r>
              <a:rPr lang="cs-CZ" sz="3200" b="1" dirty="0">
                <a:solidFill>
                  <a:srgbClr val="FF0000"/>
                </a:solidFill>
                <a:cs typeface="Arial" panose="020B0604020202020204" pitchFamily="34" charset="0"/>
              </a:rPr>
              <a:t>Bariéry CRM </a:t>
            </a:r>
            <a:r>
              <a:rPr lang="cs-CZ" sz="3200" b="1" dirty="0">
                <a:solidFill>
                  <a:srgbClr val="008080"/>
                </a:solidFill>
                <a:cs typeface="Arial" panose="020B0604020202020204" pitchFamily="34" charset="0"/>
              </a:rPr>
              <a:t>– bariéry při zavádění, bariéry při provozu CRM, charakter bariér, </a:t>
            </a:r>
            <a:r>
              <a:rPr lang="cs-CZ" sz="3200" b="1">
                <a:solidFill>
                  <a:srgbClr val="008080"/>
                </a:solidFill>
                <a:cs typeface="Arial" panose="020B0604020202020204" pitchFamily="34" charset="0"/>
              </a:rPr>
              <a:t>priority nároků.</a:t>
            </a:r>
            <a:endParaRPr lang="cs-CZ" sz="3200" b="1" dirty="0">
              <a:solidFill>
                <a:srgbClr val="008080"/>
              </a:solidFill>
              <a:cs typeface="Arial" panose="020B0604020202020204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440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5262349" cy="1325563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008080"/>
                </a:solidFill>
                <a:latin typeface="+mn-lt"/>
              </a:rPr>
              <a:t>Řízení vztahů se zákazníky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838200" y="1564243"/>
            <a:ext cx="10776045" cy="430887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cs-CZ" sz="3200" b="1" dirty="0">
                <a:solidFill>
                  <a:srgbClr val="FF0000"/>
                </a:solidFill>
              </a:rPr>
              <a:t>Počátky vztahů se zákazníky: </a:t>
            </a:r>
          </a:p>
          <a:p>
            <a:pPr marL="457200" indent="-457200" algn="just">
              <a:buFontTx/>
              <a:buChar char="-"/>
            </a:pPr>
            <a:r>
              <a:rPr lang="cs-CZ" sz="3200" dirty="0">
                <a:solidFill>
                  <a:srgbClr val="008080"/>
                </a:solidFill>
              </a:rPr>
              <a:t>doba před průmyslovou revolucí, řemeslníci prodávali své výrobky, znali svoje zákazníky v okolí a jejich potřeby, často je znali osobně </a:t>
            </a:r>
          </a:p>
          <a:p>
            <a:pPr marL="457200" indent="-457200" algn="just">
              <a:buFontTx/>
              <a:buChar char="-"/>
            </a:pPr>
            <a:r>
              <a:rPr lang="cs-CZ" sz="3200" dirty="0">
                <a:solidFill>
                  <a:srgbClr val="008080"/>
                </a:solidFill>
              </a:rPr>
              <a:t>informace o zákaznících si pečlivě uchovávali v paměti, či jednoduchým způsobem evidovali</a:t>
            </a:r>
          </a:p>
          <a:p>
            <a:pPr marL="457200" indent="-457200" algn="just">
              <a:buFontTx/>
              <a:buChar char="-"/>
            </a:pPr>
            <a:r>
              <a:rPr lang="cs-CZ" sz="3200" dirty="0">
                <a:solidFill>
                  <a:srgbClr val="008080"/>
                </a:solidFill>
              </a:rPr>
              <a:t>při předávání řemesla  docházelo k předávání  zkušeností i informací o zákaznících z otce na syna. 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86983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346743" cy="1325563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008080"/>
                </a:solidFill>
              </a:rPr>
              <a:t>Počátky řízení vztahů se zákazníky?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pic>
        <p:nvPicPr>
          <p:cNvPr id="1026" name="Picture 2" descr="VektorovÃ© kreslenÃ­ modrÃ© postav potÅesenÃ­ rukou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5272" y="2497539"/>
            <a:ext cx="2694484" cy="3464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</p:pic>
      <p:sp>
        <p:nvSpPr>
          <p:cNvPr id="4" name="Oválný bublinový popisek 3"/>
          <p:cNvSpPr/>
          <p:nvPr/>
        </p:nvSpPr>
        <p:spPr>
          <a:xfrm>
            <a:off x="7318804" y="1131947"/>
            <a:ext cx="3125337" cy="1924334"/>
          </a:xfrm>
          <a:prstGeom prst="wedgeEllipseCallout">
            <a:avLst>
              <a:gd name="adj1" fmla="val -47471"/>
              <a:gd name="adj2" fmla="val 63918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solidFill>
                  <a:srgbClr val="008080"/>
                </a:solidFill>
              </a:rPr>
              <a:t>Syn přejímá řemeslo a informace o zákaznících</a:t>
            </a:r>
          </a:p>
        </p:txBody>
      </p:sp>
      <p:sp>
        <p:nvSpPr>
          <p:cNvPr id="9" name="Oválný bublinový popisek 8"/>
          <p:cNvSpPr/>
          <p:nvPr/>
        </p:nvSpPr>
        <p:spPr>
          <a:xfrm>
            <a:off x="520887" y="1690688"/>
            <a:ext cx="3125337" cy="1924334"/>
          </a:xfrm>
          <a:prstGeom prst="wedgeEllipseCallout">
            <a:avLst>
              <a:gd name="adj1" fmla="val 63010"/>
              <a:gd name="adj2" fmla="val 35549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solidFill>
                  <a:srgbClr val="008080"/>
                </a:solidFill>
              </a:rPr>
              <a:t>Otec předává řemeslo a informace o zákaznících</a:t>
            </a:r>
          </a:p>
        </p:txBody>
      </p:sp>
    </p:spTree>
    <p:extLst>
      <p:ext uri="{BB962C8B-B14F-4D97-AF65-F5344CB8AC3E}">
        <p14:creationId xmlns:p14="http://schemas.microsoft.com/office/powerpoint/2010/main" val="24165500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5262349" cy="1325563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008080"/>
                </a:solidFill>
                <a:latin typeface="+mn-lt"/>
              </a:rPr>
              <a:t>Řízení vztahů se zákazníky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521855" y="1686113"/>
            <a:ext cx="11450471" cy="3016210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just"/>
            <a:r>
              <a:rPr lang="cs-CZ" sz="3200" b="1" dirty="0">
                <a:solidFill>
                  <a:srgbClr val="FF0000"/>
                </a:solidFill>
              </a:rPr>
              <a:t>Baťa za první republiky: </a:t>
            </a:r>
          </a:p>
          <a:p>
            <a:pPr marL="457200" indent="-457200">
              <a:buFontTx/>
              <a:buChar char="-"/>
            </a:pPr>
            <a:r>
              <a:rPr lang="cs-CZ" sz="2800" dirty="0">
                <a:solidFill>
                  <a:srgbClr val="008080"/>
                </a:solidFill>
              </a:rPr>
              <a:t>firma Baťa se snažila monitorovat potřeby svých zákazníků</a:t>
            </a:r>
          </a:p>
          <a:p>
            <a:pPr marL="457200" indent="-457200">
              <a:buFontTx/>
              <a:buChar char="-"/>
            </a:pPr>
            <a:r>
              <a:rPr lang="cs-CZ" sz="2800" dirty="0">
                <a:solidFill>
                  <a:srgbClr val="008080"/>
                </a:solidFill>
              </a:rPr>
              <a:t>v  době poklesu poptávky vycházeli prodejci z prodejen do jejich okolí  a navštěvovali domácnosti</a:t>
            </a:r>
          </a:p>
          <a:p>
            <a:pPr marL="457200" indent="-457200">
              <a:buFontTx/>
              <a:buChar char="-"/>
            </a:pPr>
            <a:r>
              <a:rPr lang="cs-CZ" sz="2800" dirty="0">
                <a:solidFill>
                  <a:srgbClr val="008080"/>
                </a:solidFill>
              </a:rPr>
              <a:t>v domácnostech zjišťovali počty členů, jejich pohlaví, věk, aby mohli odhadnout, jakým směrem se bude ubírat koupěschopná poptávka.  </a:t>
            </a:r>
          </a:p>
          <a:p>
            <a:pPr algn="just"/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3313" y="5159500"/>
            <a:ext cx="3835022" cy="1888640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7477606" y="770607"/>
            <a:ext cx="216918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000" dirty="0"/>
              <a:t>https://pxhere.com/cs/photo/851439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1505" y="5013674"/>
            <a:ext cx="3111689" cy="1844326"/>
          </a:xfrm>
          <a:prstGeom prst="rect">
            <a:avLst/>
          </a:prstGeom>
        </p:spPr>
      </p:pic>
      <p:sp>
        <p:nvSpPr>
          <p:cNvPr id="8" name="Obdélník 7"/>
          <p:cNvSpPr/>
          <p:nvPr/>
        </p:nvSpPr>
        <p:spPr>
          <a:xfrm>
            <a:off x="7489632" y="1255979"/>
            <a:ext cx="2103461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000" dirty="0"/>
              <a:t>https://cs.m.wikipedia.org/wiki/Baťa</a:t>
            </a:r>
          </a:p>
        </p:txBody>
      </p:sp>
    </p:spTree>
    <p:extLst>
      <p:ext uri="{BB962C8B-B14F-4D97-AF65-F5344CB8AC3E}">
        <p14:creationId xmlns:p14="http://schemas.microsoft.com/office/powerpoint/2010/main" val="3680125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5262349" cy="1325563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008080"/>
                </a:solidFill>
                <a:latin typeface="+mn-lt"/>
              </a:rPr>
              <a:t>Řízení vztahů se zákazníky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568037" y="1586576"/>
            <a:ext cx="10573775" cy="4308872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</a:rPr>
              <a:t>Současná situace</a:t>
            </a:r>
            <a:r>
              <a:rPr lang="cs-CZ" sz="3200" dirty="0">
                <a:solidFill>
                  <a:srgbClr val="008080"/>
                </a:solidFill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cs-CZ" sz="3200" dirty="0">
                <a:solidFill>
                  <a:srgbClr val="008080"/>
                </a:solidFill>
              </a:rPr>
              <a:t>trhy se zvětšily i zájmové oblasti podniků</a:t>
            </a:r>
          </a:p>
          <a:p>
            <a:pPr marL="285750" indent="-285750">
              <a:buFontTx/>
              <a:buChar char="-"/>
            </a:pPr>
            <a:r>
              <a:rPr lang="cs-CZ" sz="3200" dirty="0">
                <a:solidFill>
                  <a:srgbClr val="008080"/>
                </a:solidFill>
              </a:rPr>
              <a:t>řízením vztahů se zákazníky se zabývají podniky všech velikostních kategorií z různých odvětví národního hospodářství  </a:t>
            </a:r>
          </a:p>
          <a:p>
            <a:pPr marL="285750" indent="-285750">
              <a:buFontTx/>
              <a:buChar char="-"/>
            </a:pPr>
            <a:r>
              <a:rPr lang="cs-CZ" sz="3200" dirty="0">
                <a:solidFill>
                  <a:srgbClr val="008080"/>
                </a:solidFill>
              </a:rPr>
              <a:t>povědomí o řízení vztahů se zákazníky (CRM) je však v podnicích na různé úrovni </a:t>
            </a:r>
          </a:p>
          <a:p>
            <a:pPr marL="285750" indent="-285750">
              <a:buFontTx/>
              <a:buChar char="-"/>
            </a:pPr>
            <a:r>
              <a:rPr lang="cs-CZ" sz="3200" dirty="0">
                <a:solidFill>
                  <a:srgbClr val="008080"/>
                </a:solidFill>
              </a:rPr>
              <a:t>řízení vztahů se zákazníky vyžaduje promyšlenou strategii.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72266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solidFill>
                  <a:srgbClr val="FF0000"/>
                </a:solidFill>
                <a:latin typeface="+mn-lt"/>
              </a:rPr>
              <a:t>Znalost CRM - Výzkum v roce 2010</a:t>
            </a:r>
          </a:p>
        </p:txBody>
      </p:sp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736981" y="1992574"/>
          <a:ext cx="9553430" cy="30161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47600">
                  <a:extLst>
                    <a:ext uri="{9D8B030D-6E8A-4147-A177-3AD203B41FA5}">
                      <a16:colId xmlns:a16="http://schemas.microsoft.com/office/drawing/2014/main" val="1627456172"/>
                    </a:ext>
                  </a:extLst>
                </a:gridCol>
                <a:gridCol w="1321166">
                  <a:extLst>
                    <a:ext uri="{9D8B030D-6E8A-4147-A177-3AD203B41FA5}">
                      <a16:colId xmlns:a16="http://schemas.microsoft.com/office/drawing/2014/main" val="1662789183"/>
                    </a:ext>
                  </a:extLst>
                </a:gridCol>
                <a:gridCol w="1321166">
                  <a:extLst>
                    <a:ext uri="{9D8B030D-6E8A-4147-A177-3AD203B41FA5}">
                      <a16:colId xmlns:a16="http://schemas.microsoft.com/office/drawing/2014/main" val="2646089655"/>
                    </a:ext>
                  </a:extLst>
                </a:gridCol>
                <a:gridCol w="1321166">
                  <a:extLst>
                    <a:ext uri="{9D8B030D-6E8A-4147-A177-3AD203B41FA5}">
                      <a16:colId xmlns:a16="http://schemas.microsoft.com/office/drawing/2014/main" val="1823504080"/>
                    </a:ext>
                  </a:extLst>
                </a:gridCol>
                <a:gridCol w="1321166">
                  <a:extLst>
                    <a:ext uri="{9D8B030D-6E8A-4147-A177-3AD203B41FA5}">
                      <a16:colId xmlns:a16="http://schemas.microsoft.com/office/drawing/2014/main" val="1311400763"/>
                    </a:ext>
                  </a:extLst>
                </a:gridCol>
                <a:gridCol w="1321166">
                  <a:extLst>
                    <a:ext uri="{9D8B030D-6E8A-4147-A177-3AD203B41FA5}">
                      <a16:colId xmlns:a16="http://schemas.microsoft.com/office/drawing/2014/main" val="3627059379"/>
                    </a:ext>
                  </a:extLst>
                </a:gridCol>
              </a:tblGrid>
              <a:tr h="502692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Velikost podniku</a:t>
                      </a:r>
                      <a:endParaRPr lang="cs-CZ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solidFill>
                      <a:srgbClr val="00808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Podniky celkem</a:t>
                      </a:r>
                      <a:endParaRPr lang="cs-CZ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solidFill>
                      <a:srgbClr val="00808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Absolutní četnost</a:t>
                      </a:r>
                      <a:endParaRPr lang="cs-CZ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solidFill>
                      <a:srgbClr val="008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Relativní četnost </a:t>
                      </a:r>
                      <a:endParaRPr lang="cs-CZ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solidFill>
                      <a:srgbClr val="008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1474933"/>
                  </a:ext>
                </a:extLst>
              </a:tr>
              <a:tr h="50269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Ano</a:t>
                      </a:r>
                      <a:endParaRPr lang="cs-CZ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Ne</a:t>
                      </a:r>
                      <a:endParaRPr lang="cs-CZ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Ano</a:t>
                      </a:r>
                      <a:endParaRPr lang="cs-CZ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Ne</a:t>
                      </a:r>
                      <a:endParaRPr lang="cs-CZ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4860617"/>
                  </a:ext>
                </a:extLst>
              </a:tr>
              <a:tr h="502692">
                <a:tc>
                  <a:txBody>
                    <a:bodyPr/>
                    <a:lstStyle/>
                    <a:p>
                      <a:pPr marR="25400" algn="just"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Mikro podniky</a:t>
                      </a:r>
                      <a:endParaRPr lang="cs-CZ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78</a:t>
                      </a:r>
                      <a:endParaRPr lang="cs-CZ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14</a:t>
                      </a:r>
                      <a:endParaRPr lang="cs-CZ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64</a:t>
                      </a:r>
                      <a:endParaRPr lang="cs-CZ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18</a:t>
                      </a:r>
                      <a:endParaRPr lang="cs-CZ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82</a:t>
                      </a:r>
                      <a:endParaRPr lang="cs-CZ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1985371"/>
                  </a:ext>
                </a:extLst>
              </a:tr>
              <a:tr h="502692">
                <a:tc>
                  <a:txBody>
                    <a:bodyPr/>
                    <a:lstStyle/>
                    <a:p>
                      <a:pPr marR="25400" algn="just"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Malé podniky</a:t>
                      </a:r>
                      <a:endParaRPr lang="cs-CZ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54</a:t>
                      </a:r>
                      <a:endParaRPr lang="cs-CZ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23</a:t>
                      </a:r>
                      <a:endParaRPr lang="cs-CZ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31</a:t>
                      </a:r>
                      <a:endParaRPr lang="cs-CZ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46</a:t>
                      </a:r>
                      <a:endParaRPr lang="cs-CZ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54</a:t>
                      </a:r>
                      <a:endParaRPr lang="cs-CZ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5386254"/>
                  </a:ext>
                </a:extLst>
              </a:tr>
              <a:tr h="502692">
                <a:tc>
                  <a:txBody>
                    <a:bodyPr/>
                    <a:lstStyle/>
                    <a:p>
                      <a:pPr marR="25400" algn="just"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Střední podniky</a:t>
                      </a:r>
                      <a:endParaRPr lang="cs-CZ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9</a:t>
                      </a:r>
                      <a:endParaRPr lang="cs-CZ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3</a:t>
                      </a:r>
                      <a:endParaRPr lang="cs-CZ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6</a:t>
                      </a:r>
                      <a:endParaRPr lang="cs-CZ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33</a:t>
                      </a:r>
                      <a:endParaRPr lang="cs-CZ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67</a:t>
                      </a:r>
                      <a:endParaRPr lang="cs-CZ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2957943"/>
                  </a:ext>
                </a:extLst>
              </a:tr>
              <a:tr h="502692">
                <a:tc>
                  <a:txBody>
                    <a:bodyPr/>
                    <a:lstStyle/>
                    <a:p>
                      <a:pPr marR="25400" algn="just"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Velké podniky</a:t>
                      </a:r>
                      <a:endParaRPr lang="cs-CZ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4</a:t>
                      </a:r>
                      <a:endParaRPr lang="cs-CZ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4</a:t>
                      </a:r>
                      <a:endParaRPr lang="cs-CZ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0</a:t>
                      </a:r>
                      <a:endParaRPr lang="cs-CZ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100</a:t>
                      </a:r>
                      <a:endParaRPr lang="cs-CZ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0</a:t>
                      </a:r>
                      <a:endParaRPr lang="cs-CZ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79328"/>
                  </a:ext>
                </a:extLst>
              </a:tr>
            </a:tbl>
          </a:graphicData>
        </a:graphic>
      </p:graphicFrame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96413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315734" cy="1325563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cs-CZ" sz="3600" b="1" kern="0" dirty="0">
                <a:solidFill>
                  <a:srgbClr val="FF0000"/>
                </a:solidFill>
                <a:latin typeface="+mn-lt"/>
              </a:rPr>
              <a:t>Povědomí o CRM </a:t>
            </a:r>
            <a:r>
              <a:rPr lang="cs-CZ" sz="36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- výzkum českých firem-MSP, 2015, OPF</a:t>
            </a:r>
            <a:endParaRPr lang="en-GB" sz="3600" b="1" kern="0" dirty="0">
              <a:solidFill>
                <a:srgbClr val="FF0000"/>
              </a:solidFill>
              <a:latin typeface="+mn-lt"/>
              <a:cs typeface="Times New Roman" panose="02020603050405020304" pitchFamily="18" charset="0"/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6565644"/>
              </p:ext>
            </p:extLst>
          </p:nvPr>
        </p:nvGraphicFramePr>
        <p:xfrm>
          <a:off x="729018" y="1690688"/>
          <a:ext cx="9970825" cy="45583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734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3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523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002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3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56445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cs-CZ" sz="2800" dirty="0">
                        <a:solidFill>
                          <a:srgbClr val="FFFF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rgbClr val="008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Absolutní četnost</a:t>
                      </a:r>
                      <a:endParaRPr lang="cs-CZ" sz="2800" dirty="0">
                        <a:solidFill>
                          <a:srgbClr val="FFFF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Relativní četnost</a:t>
                      </a:r>
                      <a:endParaRPr lang="cs-CZ" sz="2800" dirty="0">
                        <a:solidFill>
                          <a:srgbClr val="FFFF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rgbClr val="008080"/>
                    </a:solidFill>
                  </a:tcPr>
                </a:tc>
                <a:tc rowSpan="6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cs-CZ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0389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Výsledky </a:t>
                      </a:r>
                      <a:endParaRPr lang="cs-CZ" sz="2800" dirty="0">
                        <a:solidFill>
                          <a:srgbClr val="FFFF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b="1" dirty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Ano</a:t>
                      </a:r>
                      <a:endParaRPr lang="cs-CZ" sz="2800" b="1" dirty="0">
                        <a:solidFill>
                          <a:srgbClr val="FFFF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537</a:t>
                      </a:r>
                      <a:endParaRPr lang="cs-CZ" sz="28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73,0</a:t>
                      </a:r>
                      <a:endParaRPr lang="cs-CZ" sz="28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00808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038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b="1" dirty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Ne</a:t>
                      </a:r>
                      <a:endParaRPr lang="cs-CZ" sz="2800" b="1" dirty="0">
                        <a:solidFill>
                          <a:srgbClr val="FFFF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195</a:t>
                      </a:r>
                      <a:endParaRPr lang="cs-CZ" sz="28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26,5</a:t>
                      </a:r>
                      <a:endParaRPr lang="cs-CZ" sz="28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00808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038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b="1" dirty="0" err="1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Total</a:t>
                      </a:r>
                      <a:endParaRPr lang="cs-CZ" sz="2800" b="1" dirty="0">
                        <a:solidFill>
                          <a:srgbClr val="FFFF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732</a:t>
                      </a:r>
                      <a:endParaRPr lang="cs-CZ" sz="28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99,5</a:t>
                      </a:r>
                      <a:endParaRPr lang="cs-CZ" sz="28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00808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03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Absence </a:t>
                      </a:r>
                      <a:endParaRPr lang="cs-CZ" sz="2800" dirty="0">
                        <a:solidFill>
                          <a:srgbClr val="FFFF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2800" b="1" dirty="0">
                        <a:solidFill>
                          <a:srgbClr val="FFFF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cs-CZ" sz="28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0,5</a:t>
                      </a:r>
                      <a:endParaRPr lang="cs-CZ" sz="28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008080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0389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b="1" dirty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Suma</a:t>
                      </a:r>
                      <a:endParaRPr lang="cs-CZ" sz="2800" b="1" dirty="0">
                        <a:solidFill>
                          <a:srgbClr val="FFFF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008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b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736</a:t>
                      </a:r>
                      <a:endParaRPr lang="cs-CZ" sz="28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100,0</a:t>
                      </a:r>
                      <a:endParaRPr lang="cs-CZ" sz="28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008080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53459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1790</TotalTime>
  <Words>2590</Words>
  <Application>Microsoft Office PowerPoint</Application>
  <PresentationFormat>Širokoúhlá obrazovka</PresentationFormat>
  <Paragraphs>498</Paragraphs>
  <Slides>34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40" baseType="lpstr">
      <vt:lpstr>Arial</vt:lpstr>
      <vt:lpstr>Calibri</vt:lpstr>
      <vt:lpstr>Calibri Light</vt:lpstr>
      <vt:lpstr>Symbol</vt:lpstr>
      <vt:lpstr>Times New Roman</vt:lpstr>
      <vt:lpstr>Motiv Office</vt:lpstr>
      <vt:lpstr>Název prezentace</vt:lpstr>
      <vt:lpstr>Prezentace aplikace PowerPoint</vt:lpstr>
      <vt:lpstr>Prezentace aplikace PowerPoint</vt:lpstr>
      <vt:lpstr>Řízení vztahů se zákazníky</vt:lpstr>
      <vt:lpstr>Počátky řízení vztahů se zákazníky?</vt:lpstr>
      <vt:lpstr>Řízení vztahů se zákazníky</vt:lpstr>
      <vt:lpstr>Řízení vztahů se zákazníky</vt:lpstr>
      <vt:lpstr>Znalost CRM - Výzkum v roce 2010</vt:lpstr>
      <vt:lpstr>Povědomí o CRM - výzkum českých firem-MSP, 2015, OPF</vt:lpstr>
      <vt:lpstr>Znalost CRM - Výzkum MSP v roce 2018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PRM - řízení vztahů s partnery</vt:lpstr>
      <vt:lpstr>PRM – případová studie</vt:lpstr>
      <vt:lpstr>PRM – případová studie Přímý distribuční kanál Nepřímý distribuční kanál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Reálné přínosy CRM v praxi – případová studie</vt:lpstr>
      <vt:lpstr>Prezentace aplikace PowerPoint</vt:lpstr>
      <vt:lpstr>Prezentace aplikace PowerPoint</vt:lpstr>
      <vt:lpstr>Náročnost zavádění CRM na zdroje, Výzkum OPF</vt:lpstr>
      <vt:lpstr>Bariéry CRM – odpor k novým technologiím – případová studie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sta0006</cp:lastModifiedBy>
  <cp:revision>172</cp:revision>
  <dcterms:created xsi:type="dcterms:W3CDTF">2016-11-25T20:36:16Z</dcterms:created>
  <dcterms:modified xsi:type="dcterms:W3CDTF">2023-10-01T17:07:33Z</dcterms:modified>
</cp:coreProperties>
</file>