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91" r:id="rId2"/>
    <p:sldId id="258" r:id="rId3"/>
    <p:sldId id="263" r:id="rId4"/>
    <p:sldId id="286" r:id="rId5"/>
    <p:sldId id="293" r:id="rId6"/>
    <p:sldId id="294" r:id="rId7"/>
    <p:sldId id="296" r:id="rId8"/>
    <p:sldId id="295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11" r:id="rId17"/>
    <p:sldId id="321" r:id="rId18"/>
    <p:sldId id="305" r:id="rId19"/>
    <p:sldId id="306" r:id="rId20"/>
    <p:sldId id="307" r:id="rId21"/>
    <p:sldId id="308" r:id="rId22"/>
    <p:sldId id="309" r:id="rId23"/>
    <p:sldId id="310" r:id="rId24"/>
    <p:sldId id="312" r:id="rId25"/>
    <p:sldId id="313" r:id="rId26"/>
    <p:sldId id="314" r:id="rId27"/>
    <p:sldId id="322" r:id="rId28"/>
    <p:sldId id="316" r:id="rId29"/>
    <p:sldId id="317" r:id="rId30"/>
    <p:sldId id="318" r:id="rId31"/>
    <p:sldId id="319" r:id="rId32"/>
    <p:sldId id="287" r:id="rId3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FFFF66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7774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commons.wikimedia.org/wiki/File:LIDL_prodejna_-_maso.jpg" TargetMode="External"/><Relationship Id="rId5" Type="http://schemas.openxmlformats.org/officeDocument/2006/relationships/image" Target="../media/image8.jpeg"/><Relationship Id="rId4" Type="http://schemas.openxmlformats.org/officeDocument/2006/relationships/hyperlink" Target="https://cs.wikipedia.org/wiki/Lidl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437" y="5253203"/>
            <a:ext cx="1248139" cy="97354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527382" y="3154411"/>
            <a:ext cx="8939369" cy="3072341"/>
          </a:xfrm>
          <a:prstGeom prst="rect">
            <a:avLst/>
          </a:prstGeom>
          <a:solidFill>
            <a:srgbClr val="00808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Vztahový marketing a CRM</a:t>
            </a:r>
          </a:p>
          <a:p>
            <a:pPr algn="ctr"/>
            <a:endParaRPr lang="cs-CZ" sz="2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Ing. Halina Starzyczná, Ph.D.</a:t>
            </a:r>
          </a:p>
          <a:p>
            <a:pPr algn="ctr"/>
            <a:r>
              <a:rPr lang="cs-CZ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Radka Bauerová, Ph.D.</a:t>
            </a:r>
          </a:p>
          <a:p>
            <a:pPr algn="ctr"/>
            <a:endParaRPr lang="cs-CZ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933451"/>
            <a:ext cx="6815667" cy="287866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719403" y="2085202"/>
          <a:ext cx="8640960" cy="5808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2555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5618405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90407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Název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Rozvoj vzdělávání na Slezské univerzitě v Opavě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9040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Registrační číslo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04018" y="3769097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765" y="333771"/>
            <a:ext cx="7340600" cy="162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04018" y="6076264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806680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6231340" cy="1325563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Hodnocení vlastností výrobků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3845" y="177421"/>
            <a:ext cx="1464833" cy="1127893"/>
          </a:xfrm>
          <a:prstGeom prst="rect">
            <a:avLst/>
          </a:prstGeom>
        </p:spPr>
      </p:pic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125333"/>
              </p:ext>
            </p:extLst>
          </p:nvPr>
        </p:nvGraphicFramePr>
        <p:xfrm>
          <a:off x="838200" y="2169995"/>
          <a:ext cx="7807051" cy="39294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3601">
                  <a:extLst>
                    <a:ext uri="{9D8B030D-6E8A-4147-A177-3AD203B41FA5}">
                      <a16:colId xmlns:a16="http://schemas.microsoft.com/office/drawing/2014/main" val="1014326764"/>
                    </a:ext>
                  </a:extLst>
                </a:gridCol>
                <a:gridCol w="1913882">
                  <a:extLst>
                    <a:ext uri="{9D8B030D-6E8A-4147-A177-3AD203B41FA5}">
                      <a16:colId xmlns:a16="http://schemas.microsoft.com/office/drawing/2014/main" val="1243602152"/>
                    </a:ext>
                  </a:extLst>
                </a:gridCol>
                <a:gridCol w="1914784">
                  <a:extLst>
                    <a:ext uri="{9D8B030D-6E8A-4147-A177-3AD203B41FA5}">
                      <a16:colId xmlns:a16="http://schemas.microsoft.com/office/drawing/2014/main" val="3565328557"/>
                    </a:ext>
                  </a:extLst>
                </a:gridCol>
                <a:gridCol w="1914784">
                  <a:extLst>
                    <a:ext uri="{9D8B030D-6E8A-4147-A177-3AD203B41FA5}">
                      <a16:colId xmlns:a16="http://schemas.microsoft.com/office/drawing/2014/main" val="1043557488"/>
                    </a:ext>
                  </a:extLst>
                </a:gridCol>
              </a:tblGrid>
              <a:tr h="56865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Vlastnosti 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Výrobek A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Výrobek B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Výrobek C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63093"/>
                  </a:ext>
                </a:extLst>
              </a:tr>
              <a:tr h="56865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Funkce 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 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 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 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084410"/>
                  </a:ext>
                </a:extLst>
              </a:tr>
              <a:tr h="56865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Výkon 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 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 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 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017761"/>
                  </a:ext>
                </a:extLst>
              </a:tr>
              <a:tr h="56865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Design 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 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 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 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615489"/>
                  </a:ext>
                </a:extLst>
              </a:tr>
              <a:tr h="56865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Cena 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 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 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 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426896"/>
                  </a:ext>
                </a:extLst>
              </a:tr>
              <a:tr h="56865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……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 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 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3200" dirty="0">
                          <a:effectLst/>
                        </a:rPr>
                        <a:t> </a:t>
                      </a:r>
                      <a:endParaRPr lang="cs-CZ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9918337"/>
                  </a:ext>
                </a:extLst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838200" y="1305314"/>
            <a:ext cx="56581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8080"/>
                </a:solidFill>
              </a:rPr>
              <a:t>Rozhodovací analýza</a:t>
            </a:r>
          </a:p>
        </p:txBody>
      </p:sp>
    </p:spTree>
    <p:extLst>
      <p:ext uri="{BB962C8B-B14F-4D97-AF65-F5344CB8AC3E}">
        <p14:creationId xmlns:p14="http://schemas.microsoft.com/office/powerpoint/2010/main" val="281109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3181" y="-67217"/>
            <a:ext cx="8674290" cy="1325563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Atributy hodnoty pro zákazníka na B2C trhu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0197" y="31619"/>
            <a:ext cx="1464833" cy="1127893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246971" y="884412"/>
            <a:ext cx="8176594" cy="56938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180340" algn="just"/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●  týká se spotřebitelů v maloobchodě, hodnota se týká:</a:t>
            </a:r>
          </a:p>
          <a:p>
            <a:pPr indent="180340" algn="just"/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●● hlavně </a:t>
            </a:r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produktu </a:t>
            </a: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(obchodního sortimentu) a všech ostatních nástrojů marketingového  mixu </a:t>
            </a:r>
          </a:p>
          <a:p>
            <a:pPr indent="180340" algn="just"/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●● </a:t>
            </a:r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ceny</a:t>
            </a: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i úrovně </a:t>
            </a:r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komunikace </a:t>
            </a:r>
          </a:p>
          <a:p>
            <a:pPr indent="180340" algn="just"/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●● </a:t>
            </a:r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typu prodejny</a:t>
            </a: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kde nakupuje (samoobsluha, pultová prodejna,,, supermarket, hypermarket…e shop)</a:t>
            </a:r>
          </a:p>
          <a:p>
            <a:pPr indent="180340" algn="just"/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●● zákazníka oslovuje exteriér prodejny i interiér a celková nákupní atmosféra, webová stránka) </a:t>
            </a:r>
          </a:p>
          <a:p>
            <a:pPr indent="180340" algn="just"/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●● </a:t>
            </a: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prodejního procesu</a:t>
            </a: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lidí: obsluhy, pokladní, pracovníků v informačních  centrech … objednávkový systém)</a:t>
            </a:r>
          </a:p>
          <a:p>
            <a:pPr indent="180340" algn="just"/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● </a:t>
            </a: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dostupnost prodejny </a:t>
            </a: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 její lokalizace.</a:t>
            </a:r>
            <a:endParaRPr lang="cs-CZ" sz="2800" dirty="0">
              <a:solidFill>
                <a:srgbClr val="00808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1A22E47-D804-4FD0-99BD-EFDC18A13B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159397" y="1319216"/>
            <a:ext cx="2641599" cy="2196685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BF800248-C063-44C3-A775-3BA24C6F664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8940800" y="4065953"/>
            <a:ext cx="3004229" cy="1891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5419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428630" cy="737961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Atributy hodnoty pro zákazníka na B2B trhu (partnerské společnosti)</a:t>
            </a:r>
            <a:endParaRPr lang="cs-CZ" sz="3600" b="1" dirty="0">
              <a:latin typeface="+mn-lt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2587" y="44022"/>
            <a:ext cx="1464833" cy="1127893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65545" y="1171915"/>
            <a:ext cx="10657114" cy="555953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Co se týká trhu B2B, tam se objevují další atributy, což je dáno charakterem partnerů, kteří spolu jednají.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● </a:t>
            </a:r>
            <a:r>
              <a:rPr lang="cs-CZ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produkt, </a:t>
            </a:r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případně značka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● </a:t>
            </a:r>
            <a:r>
              <a:rPr lang="cs-CZ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hodnota samotného vztahu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● </a:t>
            </a:r>
            <a:r>
              <a:rPr lang="cs-CZ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požitek z obchodního jednání</a:t>
            </a:r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či image podniku.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Nákladová stránka se týká také cen, ztrát, obětí. Svoji roli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hraje </a:t>
            </a:r>
            <a:r>
              <a:rPr lang="cs-CZ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důvěra</a:t>
            </a:r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(viz PRM).</a:t>
            </a:r>
            <a:endParaRPr lang="cs-CZ" sz="3200" dirty="0">
              <a:solidFill>
                <a:srgbClr val="00808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642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086600" cy="1325563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Hodnota zákazníka pro podnik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2587" y="0"/>
            <a:ext cx="1464833" cy="1127893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2261590" y="1491069"/>
            <a:ext cx="5283200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solidFill>
                  <a:srgbClr val="FF0000"/>
                </a:solidFill>
              </a:rPr>
              <a:t>Kdo je ziskovým zákazníkem? </a:t>
            </a:r>
          </a:p>
        </p:txBody>
      </p:sp>
      <p:sp>
        <p:nvSpPr>
          <p:cNvPr id="5" name="Obdélník 4"/>
          <p:cNvSpPr/>
          <p:nvPr/>
        </p:nvSpPr>
        <p:spPr>
          <a:xfrm>
            <a:off x="618838" y="2461002"/>
            <a:ext cx="8285017" cy="40318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Jedinec, domácnost, nebo organizace, </a:t>
            </a:r>
          </a:p>
          <a:p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která v průběhu času zajišťuje tok </a:t>
            </a:r>
            <a:r>
              <a:rPr lang="cs-CZ" sz="3200" b="1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příjmů o požadovanou částku, která je vyšší než kolik představuje součet nákladů na oslovení zákazníka, jeho získání a obsluhu za stejnou </a:t>
            </a:r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dobu.  Podniky </a:t>
            </a:r>
            <a:r>
              <a:rPr lang="cs-CZ" sz="3200" b="1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zpracovávají</a:t>
            </a:r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analýzy ziskovosti, které napomáhají rozdělit zákazníky na ziskové a neziskové. </a:t>
            </a:r>
            <a:endParaRPr lang="cs-CZ" sz="3200" dirty="0">
              <a:solidFill>
                <a:srgbClr val="00808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16A635F-5254-478A-9E3B-E71A579055AC}"/>
              </a:ext>
            </a:extLst>
          </p:cNvPr>
          <p:cNvSpPr txBox="1"/>
          <p:nvPr/>
        </p:nvSpPr>
        <p:spPr>
          <a:xfrm>
            <a:off x="9351241" y="2429440"/>
            <a:ext cx="2549236" cy="830997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Příjmy za zboží </a:t>
            </a:r>
          </a:p>
          <a:p>
            <a:r>
              <a:rPr lang="cs-CZ" sz="2400" dirty="0">
                <a:solidFill>
                  <a:srgbClr val="FF0000"/>
                </a:solidFill>
              </a:rPr>
              <a:t>˃ náklady </a:t>
            </a:r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BDBB52A6-2D2E-4A69-87A8-DA0B3418E0B8}"/>
              </a:ext>
            </a:extLst>
          </p:cNvPr>
          <p:cNvCxnSpPr/>
          <p:nvPr/>
        </p:nvCxnSpPr>
        <p:spPr>
          <a:xfrm flipH="1">
            <a:off x="5467927" y="3201788"/>
            <a:ext cx="3805382" cy="89592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Segmentace zákazníků">
            <a:extLst>
              <a:ext uri="{FF2B5EF4-FFF2-40B4-BE49-F238E27FC236}">
                <a16:creationId xmlns:a16="http://schemas.microsoft.com/office/drawing/2014/main" id="{1B2FA211-30B7-4822-B856-E7B6EE6F0A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5377" y="3739572"/>
            <a:ext cx="27051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00D93F22-321D-44A9-A277-D5DD59162C95}"/>
              </a:ext>
            </a:extLst>
          </p:cNvPr>
          <p:cNvCxnSpPr>
            <a:cxnSpLocks/>
          </p:cNvCxnSpPr>
          <p:nvPr/>
        </p:nvCxnSpPr>
        <p:spPr>
          <a:xfrm flipV="1">
            <a:off x="7241309" y="5809673"/>
            <a:ext cx="2660073" cy="277091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35708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5722257" cy="984704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Kdo je ziskovým zákazníkem?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2587" y="0"/>
            <a:ext cx="1464833" cy="1127893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671945" y="1127893"/>
            <a:ext cx="8259619" cy="5509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● nejziskovějším zákazníkem </a:t>
            </a:r>
            <a:r>
              <a:rPr lang="cs-CZ" sz="3200" b="1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nemusí být ti největší</a:t>
            </a:r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kteří obvykle vyžadují  příliš mnoho služeb a vysoké slevy</a:t>
            </a:r>
          </a:p>
          <a:p>
            <a:endParaRPr lang="cs-CZ" sz="3200" dirty="0">
              <a:solidFill>
                <a:srgbClr val="00808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● </a:t>
            </a:r>
            <a:r>
              <a:rPr lang="cs-CZ" sz="3200" b="1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nejmenší zákazníci </a:t>
            </a:r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naopak platí za zboží plné ceny a žádají si minimum služeb. Náklady na spolupráci s nimi ale jejich ziskovost snižují </a:t>
            </a:r>
          </a:p>
          <a:p>
            <a:endParaRPr lang="cs-CZ" sz="3200" dirty="0">
              <a:solidFill>
                <a:srgbClr val="00808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● </a:t>
            </a:r>
            <a:r>
              <a:rPr lang="cs-CZ" sz="3200" dirty="0" err="1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Kotler</a:t>
            </a:r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také upozorňuje, že podnik může zvýšit svou ziskovost, pokud se zbaví svých </a:t>
            </a:r>
            <a:r>
              <a:rPr lang="cs-CZ" sz="3200" b="1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nejhorších zákazníků</a:t>
            </a:r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cs-CZ" sz="3200" dirty="0">
              <a:solidFill>
                <a:srgbClr val="008080"/>
              </a:solidFill>
            </a:endParaRPr>
          </a:p>
        </p:txBody>
      </p:sp>
      <p:pic>
        <p:nvPicPr>
          <p:cNvPr id="1026" name="Picture 2" descr="Není zisk jako zisk a zvláště při podnikání jako s. r. o. je důležité mít v  této záležitosti jasno | Daňový portál">
            <a:extLst>
              <a:ext uri="{FF2B5EF4-FFF2-40B4-BE49-F238E27FC236}">
                <a16:creationId xmlns:a16="http://schemas.microsoft.com/office/drawing/2014/main" id="{8D4A6AC2-2A3E-48EA-8AE2-832D134C5E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6224" y="2900362"/>
            <a:ext cx="275272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4" descr="Zisk, hodnota a naplňování lidských potřeb">
            <a:extLst>
              <a:ext uri="{FF2B5EF4-FFF2-40B4-BE49-F238E27FC236}">
                <a16:creationId xmlns:a16="http://schemas.microsoft.com/office/drawing/2014/main" id="{0C0A3755-70FB-494F-AC44-D9B7558CA91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AutoShape 6" descr="Zisk, hodnota a naplňování lidských potřeb">
            <a:extLst>
              <a:ext uri="{FF2B5EF4-FFF2-40B4-BE49-F238E27FC236}">
                <a16:creationId xmlns:a16="http://schemas.microsoft.com/office/drawing/2014/main" id="{7A6E6DEA-6364-4F60-986E-B01E53FA961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454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6564086" cy="897618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3 přístupy odhadu hodnoty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0"/>
            <a:ext cx="1464833" cy="1127893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147782" y="1626657"/>
            <a:ext cx="11504325" cy="456458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●</a:t>
            </a:r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analýza odhadů jednoduchých proměnných </a:t>
            </a: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(objem tržeb, objem </a:t>
            </a:r>
          </a:p>
          <a:p>
            <a:pPr indent="450215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a vývoj počtu zákazníků),</a:t>
            </a:r>
          </a:p>
          <a:p>
            <a:pPr indent="450215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● </a:t>
            </a:r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finanční analýza tržeb a s tím spojených nákladů</a:t>
            </a:r>
          </a:p>
          <a:p>
            <a:pPr indent="450215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(posouzení ziskovosti)</a:t>
            </a: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indent="450215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● </a:t>
            </a:r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statistická analýza</a:t>
            </a: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která vychází z předchozích dvou</a:t>
            </a:r>
          </a:p>
          <a:p>
            <a:pPr indent="450215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analýz  a využívá model </a:t>
            </a:r>
            <a:r>
              <a:rPr lang="cs-CZ" sz="2800" b="1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celoživotní hodnoty zákazníka</a:t>
            </a: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84608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0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803149" y="195486"/>
            <a:ext cx="66737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008080"/>
                </a:solidFill>
              </a:rPr>
              <a:t>Celoživotní hodnota zákazníka</a:t>
            </a:r>
          </a:p>
        </p:txBody>
      </p:sp>
      <p:sp>
        <p:nvSpPr>
          <p:cNvPr id="5" name="Obdélník 4"/>
          <p:cNvSpPr/>
          <p:nvPr/>
        </p:nvSpPr>
        <p:spPr>
          <a:xfrm>
            <a:off x="219674" y="837329"/>
            <a:ext cx="9681708" cy="51550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</a:pP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● podniky mají zájem na tom, aby jejich zákazníci byli dlouhodobě ziskoví </a:t>
            </a:r>
          </a:p>
          <a:p>
            <a:pPr indent="180340" algn="just">
              <a:lnSpc>
                <a:spcPct val="115000"/>
              </a:lnSpc>
            </a:pP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● v této souvislosti se hovoří o tzv. </a:t>
            </a: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konceptu „celoživotní hodnoty zákazníka.“ </a:t>
            </a: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CLV </a:t>
            </a: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cs-CZ" sz="2400" dirty="0" err="1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Customer</a:t>
            </a: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lifetime</a:t>
            </a: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Value</a:t>
            </a: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 indent="180340" algn="just">
              <a:lnSpc>
                <a:spcPct val="115000"/>
              </a:lnSpc>
            </a:pP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● není jednoduché kalkulovat CLV, protože někdy nejde jen o kontinuální dlouhodobý pohled na zákazníka,  často firmy vynakládají i krátkodobé marketingové aktivity, které jsou vynakládány operativně dle konkrétní situace na trhu, jež také pomáhají vybudovat se zákazníkem dobrý a věrný vztah.</a:t>
            </a:r>
          </a:p>
          <a:p>
            <a:pPr indent="180340" algn="just">
              <a:lnSpc>
                <a:spcPct val="115000"/>
              </a:lnSpc>
            </a:pP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Existují také různé vzorce celoživotní hodnoty dle různých autorů.</a:t>
            </a:r>
          </a:p>
          <a:p>
            <a:pPr indent="180340" algn="just">
              <a:lnSpc>
                <a:spcPct val="115000"/>
              </a:lnSpc>
            </a:pP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Tato teorie CLV vychází z předpokladu, že </a:t>
            </a:r>
            <a:r>
              <a:rPr lang="cs-CZ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zákazník je pro společnost aktivem </a:t>
            </a: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čili zdrojem budoucích efektů. Proto by mělo být toto aktivum hodnoceno principiálně stejně jako </a:t>
            </a:r>
            <a:r>
              <a:rPr lang="cs-CZ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složky majetku.</a:t>
            </a:r>
          </a:p>
        </p:txBody>
      </p:sp>
      <p:pic>
        <p:nvPicPr>
          <p:cNvPr id="7" name="Picture 2" descr="Bloomberg: Nová britská premiérka chystá pomoc firmám za 40 miliard liber">
            <a:extLst>
              <a:ext uri="{FF2B5EF4-FFF2-40B4-BE49-F238E27FC236}">
                <a16:creationId xmlns:a16="http://schemas.microsoft.com/office/drawing/2014/main" id="{9700CE97-3F9A-4D8E-8AB5-0C1F957A5D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6872" y="1235825"/>
            <a:ext cx="1895453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21207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0345" y="2697990"/>
            <a:ext cx="11252200" cy="762768"/>
          </a:xfrm>
          <a:solidFill>
            <a:srgbClr val="FFFF66"/>
          </a:solidFill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Příspěvkové rozpětí</a:t>
            </a:r>
            <a:r>
              <a:rPr lang="cs-CZ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od </a:t>
            </a: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zákazníka</a:t>
            </a:r>
            <a:r>
              <a:rPr lang="cs-CZ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se v tomto případě rovnají rozdílu tržeb a nákladů vynaložených na produkci pro </a:t>
            </a:r>
            <a:r>
              <a:rPr 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zákazníka</a:t>
            </a:r>
            <a:r>
              <a:rPr lang="cs-CZ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a nákladů vynaložených na prodej</a:t>
            </a:r>
            <a:endParaRPr lang="cs-CZ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2587" y="0"/>
            <a:ext cx="1464833" cy="112789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2"/>
              <p:cNvSpPr txBox="1"/>
              <p:nvPr/>
            </p:nvSpPr>
            <p:spPr>
              <a:xfrm>
                <a:off x="662709" y="3597464"/>
                <a:ext cx="5055870" cy="93512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indent="180340" algn="just">
                  <a:spcBef>
                    <a:spcPts val="425"/>
                  </a:spcBef>
                  <a:spcAft>
                    <a:spcPts val="0"/>
                  </a:spcAft>
                </a:pPr>
                <a:r>
                  <a:rPr lang="cs-CZ" sz="3600" kern="1200" dirty="0">
                    <a:solidFill>
                      <a:srgbClr val="00808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CLV=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cs-CZ" sz="3600" i="1" kern="1200">
                            <a:solidFill>
                              <a:srgbClr val="00808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cs-CZ" sz="3600" i="1" kern="1200">
                            <a:solidFill>
                              <a:srgbClr val="00808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𝑡</m:t>
                        </m:r>
                        <m:r>
                          <a:rPr lang="cs-CZ" sz="3600" i="1" kern="1200">
                            <a:solidFill>
                              <a:srgbClr val="00808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=1    </m:t>
                        </m:r>
                        <m:r>
                          <a:rPr lang="cs-CZ" sz="3600" i="1" kern="1200">
                            <a:solidFill>
                              <a:srgbClr val="00808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𝑚</m:t>
                        </m:r>
                      </m:sub>
                      <m:sup>
                        <m:r>
                          <a:rPr lang="cs-CZ" sz="3600" i="1" kern="1200">
                            <a:solidFill>
                              <a:srgbClr val="00808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∞</m:t>
                        </m:r>
                      </m:sup>
                      <m:e>
                        <m:f>
                          <m:fPr>
                            <m:ctrlPr>
                              <a:rPr lang="cs-CZ" sz="3600" i="1" kern="1200">
                                <a:solidFill>
                                  <a:srgbClr val="00808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cs-CZ" sz="3600" kern="1200">
                                <a:solidFill>
                                  <a:srgbClr val="008080"/>
                                </a:solidFill>
                                <a:effectLst/>
                                <a:latin typeface="Times New Roman" panose="02020603050405020304" pitchFamily="18" charset="0"/>
                                <a:ea typeface="Times New Roman" panose="02020603050405020304" pitchFamily="18" charset="0"/>
                              </a:rPr>
                              <m:t>r</m:t>
                            </m:r>
                          </m:num>
                          <m:den>
                            <m:d>
                              <m:dPr>
                                <m:ctrlPr>
                                  <a:rPr lang="cs-CZ" sz="3600" i="1" kern="1200">
                                    <a:solidFill>
                                      <a:srgbClr val="00808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sz="3600" i="1" kern="1200">
                                    <a:solidFill>
                                      <a:srgbClr val="00808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1+</m:t>
                                </m:r>
                                <m:r>
                                  <a:rPr lang="cs-CZ" sz="3600" i="1" kern="1200">
                                    <a:solidFill>
                                      <a:srgbClr val="00808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𝑖</m:t>
                                </m:r>
                                <m:r>
                                  <a:rPr lang="cs-CZ" sz="3600" i="1" kern="1200">
                                    <a:solidFill>
                                      <a:srgbClr val="00808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cs-CZ" sz="3600" i="1" kern="1200">
                                    <a:solidFill>
                                      <a:srgbClr val="00808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𝑟</m:t>
                                </m:r>
                              </m:e>
                            </m:d>
                            <m:r>
                              <a:rPr lang="cs-CZ" sz="3600" i="1" kern="1200">
                                <a:solidFill>
                                  <a:srgbClr val="00808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 </m:t>
                            </m:r>
                          </m:den>
                        </m:f>
                        <m:r>
                          <a:rPr lang="cs-CZ" sz="3600" i="1" kern="1200">
                            <a:solidFill>
                              <a:srgbClr val="00808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 </m:t>
                        </m:r>
                      </m:e>
                    </m:nary>
                  </m:oMath>
                </a14:m>
                <a:endParaRPr lang="cs-CZ" sz="3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709" y="3597464"/>
                <a:ext cx="5055870" cy="935128"/>
              </a:xfrm>
              <a:prstGeom prst="rect">
                <a:avLst/>
              </a:prstGeom>
              <a:blipFill>
                <a:blip r:embed="rId3"/>
                <a:stretch>
                  <a:fillRect l="-121" b="-32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délník 5"/>
          <p:cNvSpPr/>
          <p:nvPr/>
        </p:nvSpPr>
        <p:spPr>
          <a:xfrm>
            <a:off x="496974" y="4932759"/>
            <a:ext cx="11198052" cy="1757212"/>
          </a:xfrm>
          <a:prstGeom prst="rect">
            <a:avLst/>
          </a:prstGeom>
          <a:ln>
            <a:solidFill>
              <a:srgbClr val="008080"/>
            </a:solidFill>
          </a:ln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 = marže (cena minus náklady)</a:t>
            </a:r>
          </a:p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  = diskontní míra nebo náklady kapitálu firmy</a:t>
            </a:r>
          </a:p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   = pravděpodobnost opakovaných nákupů zákazníka nebo jeho trvající aktivity, míra</a:t>
            </a:r>
          </a:p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retence (výpočty viz analytická část CRM)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F2B9FF2-38B5-4974-9F66-78E7403F242E}"/>
              </a:ext>
            </a:extLst>
          </p:cNvPr>
          <p:cNvSpPr txBox="1"/>
          <p:nvPr/>
        </p:nvSpPr>
        <p:spPr>
          <a:xfrm>
            <a:off x="6317673" y="3880362"/>
            <a:ext cx="3472872" cy="646331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Vzorec dle Kotlera s časovou hodnotou peněz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E7E734A8-0021-4D2E-8BB5-2A8C231E5099}"/>
              </a:ext>
            </a:extLst>
          </p:cNvPr>
          <p:cNvSpPr txBox="1"/>
          <p:nvPr/>
        </p:nvSpPr>
        <p:spPr>
          <a:xfrm>
            <a:off x="662709" y="491628"/>
            <a:ext cx="7527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8080"/>
                </a:solidFill>
              </a:rPr>
              <a:t>Odhady celoživotní hodnoty zákazníka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2C29CF8C-77EF-4BC8-971A-F857A9219C32}"/>
              </a:ext>
            </a:extLst>
          </p:cNvPr>
          <p:cNvSpPr/>
          <p:nvPr/>
        </p:nvSpPr>
        <p:spPr>
          <a:xfrm>
            <a:off x="1714560" y="1455056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,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78C4055-AEBF-4EA5-9E71-82778A69FF98}"/>
              </a:ext>
            </a:extLst>
          </p:cNvPr>
          <p:cNvSpPr txBox="1"/>
          <p:nvPr/>
        </p:nvSpPr>
        <p:spPr>
          <a:xfrm>
            <a:off x="662709" y="996903"/>
            <a:ext cx="9879878" cy="1569660"/>
          </a:xfrm>
          <a:prstGeom prst="rect">
            <a:avLst/>
          </a:prstGeom>
          <a:noFill/>
          <a:ln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forma:</a:t>
            </a:r>
            <a:r>
              <a:rPr lang="cs-CZ" sz="2400" dirty="0">
                <a:solidFill>
                  <a:srgbClr val="008080"/>
                </a:solidFill>
              </a:rPr>
              <a:t>   </a:t>
            </a:r>
            <a:r>
              <a:rPr lang="cs-CZ" sz="2400" b="1" dirty="0">
                <a:solidFill>
                  <a:srgbClr val="008080"/>
                </a:solidFill>
                <a:highlight>
                  <a:srgbClr val="00FF00"/>
                </a:highlight>
              </a:rPr>
              <a:t>𝐶𝐿𝑉 = 𝑚 ∗ 𝐿 − 𝐴𝐶</a:t>
            </a:r>
          </a:p>
          <a:p>
            <a:r>
              <a:rPr lang="cs-CZ" sz="2400" dirty="0">
                <a:solidFill>
                  <a:srgbClr val="008080"/>
                </a:solidFill>
              </a:rPr>
              <a:t>m = příspěvkové rozpětí od zákazníka v daném roce nebo jiném čas. období,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L  = očekávaná kupní životnost zákazníka (v letech),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AC = náklady vynaložené na získání zákazníka. (</a:t>
            </a:r>
            <a:r>
              <a:rPr lang="cs-CZ" sz="2400" dirty="0" err="1">
                <a:solidFill>
                  <a:srgbClr val="008080"/>
                </a:solidFill>
              </a:rPr>
              <a:t>Steenburgh</a:t>
            </a:r>
            <a:r>
              <a:rPr lang="cs-CZ" sz="2400" dirty="0">
                <a:solidFill>
                  <a:srgbClr val="008080"/>
                </a:solidFill>
              </a:rPr>
              <a:t> &amp; </a:t>
            </a:r>
            <a:r>
              <a:rPr lang="cs-CZ" sz="2400" dirty="0" err="1">
                <a:solidFill>
                  <a:srgbClr val="008080"/>
                </a:solidFill>
              </a:rPr>
              <a:t>Avery</a:t>
            </a:r>
            <a:r>
              <a:rPr lang="cs-CZ" sz="2400" dirty="0">
                <a:solidFill>
                  <a:srgbClr val="008080"/>
                </a:solidFill>
              </a:rPr>
              <a:t>, 2011)</a:t>
            </a:r>
            <a:endParaRPr lang="cs-CZ" sz="2400" b="1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168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12200" cy="1325563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Složky hodnoty zákazníka  - širší pojetí</a:t>
            </a:r>
          </a:p>
        </p:txBody>
      </p:sp>
      <p:sp>
        <p:nvSpPr>
          <p:cNvPr id="3" name="Textové pole 14351"/>
          <p:cNvSpPr txBox="1">
            <a:spLocks noChangeArrowheads="1"/>
          </p:cNvSpPr>
          <p:nvPr/>
        </p:nvSpPr>
        <p:spPr bwMode="auto">
          <a:xfrm>
            <a:off x="508001" y="1616443"/>
            <a:ext cx="5072674" cy="46445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rgbClr val="00808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indent="180340" algn="ctr">
              <a:spcAft>
                <a:spcPts val="0"/>
              </a:spcAft>
            </a:pPr>
            <a:r>
              <a:rPr lang="cs-CZ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Hrubé příjmy</a:t>
            </a:r>
          </a:p>
          <a:p>
            <a:pPr indent="180340" algn="ctr">
              <a:spcAft>
                <a:spcPts val="0"/>
              </a:spcAft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tržby</a:t>
            </a:r>
            <a:endParaRPr lang="cs-CZ" sz="2400" dirty="0">
              <a:solidFill>
                <a:srgbClr val="00808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ctr">
              <a:spcAft>
                <a:spcPts val="0"/>
              </a:spcAft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cs-CZ" sz="2400" b="1" dirty="0">
                <a:solidFill>
                  <a:srgbClr val="00808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odnota referencí zákazníků</a:t>
            </a:r>
            <a:endParaRPr lang="cs-CZ" sz="2400" dirty="0">
              <a:solidFill>
                <a:srgbClr val="00808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ctr">
              <a:spcAft>
                <a:spcPts val="0"/>
              </a:spcAft>
            </a:pPr>
            <a:r>
              <a:rPr lang="cs-CZ" sz="2400" b="1" dirty="0">
                <a:solidFill>
                  <a:srgbClr val="00808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2400" dirty="0">
              <a:solidFill>
                <a:srgbClr val="00808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ctr">
              <a:spcAft>
                <a:spcPts val="0"/>
              </a:spcAft>
            </a:pPr>
            <a:r>
              <a:rPr lang="cs-CZ" sz="2400" b="1" dirty="0">
                <a:solidFill>
                  <a:srgbClr val="00808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hodnota informovanosti zákazníků </a:t>
            </a:r>
            <a:endParaRPr lang="cs-CZ" sz="2400" dirty="0">
              <a:solidFill>
                <a:srgbClr val="00808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ctr">
              <a:spcAft>
                <a:spcPts val="0"/>
              </a:spcAft>
            </a:pPr>
            <a:r>
              <a:rPr lang="cs-CZ" sz="2400" b="1" dirty="0">
                <a:solidFill>
                  <a:srgbClr val="00808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2400" dirty="0">
              <a:solidFill>
                <a:srgbClr val="00808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ctr">
              <a:spcAft>
                <a:spcPts val="0"/>
              </a:spcAft>
            </a:pPr>
            <a:r>
              <a:rPr lang="cs-CZ" sz="2400" b="1" dirty="0">
                <a:solidFill>
                  <a:srgbClr val="00808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hodnota věrnosti zákazníků </a:t>
            </a:r>
            <a:endParaRPr lang="cs-CZ" sz="2400" dirty="0">
              <a:solidFill>
                <a:srgbClr val="00808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ctr">
              <a:spcAft>
                <a:spcPts val="0"/>
              </a:spcAft>
            </a:pPr>
            <a:r>
              <a:rPr lang="cs-CZ" sz="2400" b="1" dirty="0">
                <a:solidFill>
                  <a:srgbClr val="00808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2400" dirty="0">
              <a:solidFill>
                <a:srgbClr val="00808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ctr">
              <a:spcAft>
                <a:spcPts val="0"/>
              </a:spcAft>
            </a:pPr>
            <a:r>
              <a:rPr lang="cs-CZ" sz="2400" b="1" dirty="0">
                <a:solidFill>
                  <a:srgbClr val="00808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schopnost přijímat nové produkty</a:t>
            </a:r>
            <a:endParaRPr lang="cs-CZ" sz="2400" dirty="0">
              <a:solidFill>
                <a:srgbClr val="00808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ctr">
              <a:spcAft>
                <a:spcPts val="0"/>
              </a:spcAft>
            </a:pPr>
            <a:r>
              <a:rPr lang="cs-CZ" sz="2400" b="1" dirty="0">
                <a:solidFill>
                  <a:srgbClr val="00808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2400" dirty="0">
              <a:solidFill>
                <a:srgbClr val="00808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ctr">
              <a:spcAft>
                <a:spcPts val="0"/>
              </a:spcAft>
            </a:pPr>
            <a:r>
              <a:rPr lang="cs-CZ" sz="2400" b="1" dirty="0">
                <a:solidFill>
                  <a:srgbClr val="00808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hodnota image </a:t>
            </a:r>
            <a:endParaRPr lang="cs-CZ" sz="2400" dirty="0">
              <a:solidFill>
                <a:srgbClr val="00808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ctr">
              <a:lnSpc>
                <a:spcPct val="115000"/>
              </a:lnSpc>
              <a:spcBef>
                <a:spcPts val="425"/>
              </a:spcBef>
              <a:spcAft>
                <a:spcPts val="0"/>
              </a:spcAft>
            </a:pPr>
            <a:r>
              <a:rPr lang="cs-CZ" sz="2400" b="1" dirty="0">
                <a:solidFill>
                  <a:srgbClr val="00808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hodnota platební morálky.</a:t>
            </a:r>
            <a:endParaRPr lang="cs-CZ" sz="2400" dirty="0">
              <a:solidFill>
                <a:srgbClr val="00808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l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ové pole 14351"/>
          <p:cNvSpPr txBox="1">
            <a:spLocks noChangeArrowheads="1"/>
          </p:cNvSpPr>
          <p:nvPr/>
        </p:nvSpPr>
        <p:spPr bwMode="auto">
          <a:xfrm>
            <a:off x="6792685" y="1626464"/>
            <a:ext cx="5050972" cy="45421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rgbClr val="00808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indent="183515" algn="ctr">
              <a:spcBef>
                <a:spcPts val="425"/>
              </a:spcBef>
              <a:spcAft>
                <a:spcPts val="0"/>
              </a:spcAft>
            </a:pPr>
            <a:r>
              <a:rPr lang="cs-CZ" sz="2400" b="1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Celkové náklady </a:t>
            </a:r>
            <a:endParaRPr lang="cs-CZ" sz="24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indent="183515" algn="ctr">
              <a:spcBef>
                <a:spcPts val="425"/>
              </a:spcBef>
              <a:spcAft>
                <a:spcPts val="0"/>
              </a:spcAft>
            </a:pPr>
            <a:r>
              <a:rPr lang="cs-CZ" sz="2400" b="1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na zákazníka</a:t>
            </a:r>
            <a:endParaRPr lang="cs-CZ" sz="24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indent="183515" algn="ctr">
              <a:spcBef>
                <a:spcPts val="425"/>
              </a:spcBef>
              <a:spcAft>
                <a:spcPts val="0"/>
              </a:spcAft>
            </a:pPr>
            <a:r>
              <a:rPr lang="cs-CZ" sz="2400" b="1" dirty="0">
                <a:solidFill>
                  <a:srgbClr val="008080"/>
                </a:solidFill>
                <a:effectLst/>
                <a:ea typeface="Calibri" panose="020F0502020204030204" pitchFamily="34" charset="0"/>
              </a:rPr>
              <a:t>akviziční náklady</a:t>
            </a:r>
            <a:endParaRPr lang="cs-CZ" sz="2400" dirty="0">
              <a:solidFill>
                <a:srgbClr val="008080"/>
              </a:solidFill>
              <a:effectLst/>
              <a:ea typeface="Times New Roman" panose="02020603050405020304" pitchFamily="18" charset="0"/>
            </a:endParaRPr>
          </a:p>
          <a:p>
            <a:pPr indent="183515" algn="ctr">
              <a:spcBef>
                <a:spcPts val="425"/>
              </a:spcBef>
              <a:spcAft>
                <a:spcPts val="0"/>
              </a:spcAft>
            </a:pPr>
            <a:r>
              <a:rPr lang="cs-CZ" sz="2400" b="1" dirty="0">
                <a:solidFill>
                  <a:srgbClr val="008080"/>
                </a:solidFill>
                <a:effectLst/>
                <a:ea typeface="Calibri" panose="020F0502020204030204" pitchFamily="34" charset="0"/>
              </a:rPr>
              <a:t>výrobní a prodejní náklady</a:t>
            </a:r>
            <a:endParaRPr lang="cs-CZ" sz="2400" dirty="0">
              <a:solidFill>
                <a:srgbClr val="008080"/>
              </a:solidFill>
              <a:effectLst/>
              <a:ea typeface="Times New Roman" panose="02020603050405020304" pitchFamily="18" charset="0"/>
            </a:endParaRPr>
          </a:p>
          <a:p>
            <a:pPr indent="183515" algn="ctr">
              <a:spcBef>
                <a:spcPts val="425"/>
              </a:spcBef>
              <a:spcAft>
                <a:spcPts val="0"/>
              </a:spcAft>
            </a:pPr>
            <a:r>
              <a:rPr lang="cs-CZ" sz="2400" b="1" dirty="0">
                <a:solidFill>
                  <a:srgbClr val="008080"/>
                </a:solidFill>
                <a:effectLst/>
                <a:ea typeface="Calibri" panose="020F0502020204030204" pitchFamily="34" charset="0"/>
              </a:rPr>
              <a:t>náklady na obsluhu</a:t>
            </a:r>
            <a:endParaRPr lang="cs-CZ" sz="2400" dirty="0">
              <a:solidFill>
                <a:srgbClr val="008080"/>
              </a:solidFill>
              <a:effectLst/>
              <a:ea typeface="Times New Roman" panose="02020603050405020304" pitchFamily="18" charset="0"/>
            </a:endParaRPr>
          </a:p>
          <a:p>
            <a:pPr indent="183515" algn="ctr">
              <a:spcBef>
                <a:spcPts val="425"/>
              </a:spcBef>
              <a:spcAft>
                <a:spcPts val="0"/>
              </a:spcAft>
            </a:pPr>
            <a:r>
              <a:rPr lang="cs-CZ" sz="2400" b="1" dirty="0">
                <a:solidFill>
                  <a:srgbClr val="008080"/>
                </a:solidFill>
                <a:effectLst/>
                <a:ea typeface="Calibri" panose="020F0502020204030204" pitchFamily="34" charset="0"/>
              </a:rPr>
              <a:t>marketingové náklady na udržení, rozvoj, obnovení a znovu získání zákazníků,</a:t>
            </a:r>
            <a:endParaRPr lang="cs-CZ" sz="2400" dirty="0">
              <a:solidFill>
                <a:srgbClr val="008080"/>
              </a:solidFill>
              <a:effectLst/>
              <a:ea typeface="Times New Roman" panose="02020603050405020304" pitchFamily="18" charset="0"/>
            </a:endParaRPr>
          </a:p>
          <a:p>
            <a:pPr indent="183515" algn="ctr">
              <a:spcBef>
                <a:spcPts val="425"/>
              </a:spcBef>
              <a:spcAft>
                <a:spcPts val="0"/>
              </a:spcAft>
            </a:pPr>
            <a:r>
              <a:rPr lang="cs-CZ" sz="2400" b="1" dirty="0">
                <a:solidFill>
                  <a:srgbClr val="008080"/>
                </a:solidFill>
                <a:effectLst/>
                <a:ea typeface="Calibri" panose="020F0502020204030204" pitchFamily="34" charset="0"/>
              </a:rPr>
              <a:t>administrativní  náklady na ukončení vztahu</a:t>
            </a:r>
            <a:endParaRPr lang="cs-CZ" sz="2400" dirty="0">
              <a:solidFill>
                <a:srgbClr val="008080"/>
              </a:solidFill>
              <a:effectLst/>
              <a:ea typeface="Times New Roman" panose="02020603050405020304" pitchFamily="18" charset="0"/>
            </a:endParaRPr>
          </a:p>
          <a:p>
            <a:pPr indent="180340" algn="l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2400" dirty="0">
                <a:solidFill>
                  <a:srgbClr val="00808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5" name="Ohnutý pruh 14352"/>
          <p:cNvSpPr>
            <a:spLocks/>
          </p:cNvSpPr>
          <p:nvPr/>
        </p:nvSpPr>
        <p:spPr bwMode="auto">
          <a:xfrm>
            <a:off x="5705985" y="1373873"/>
            <a:ext cx="961390" cy="485140"/>
          </a:xfrm>
          <a:custGeom>
            <a:avLst/>
            <a:gdLst>
              <a:gd name="T0" fmla="*/ 0 w 962025"/>
              <a:gd name="T1" fmla="*/ 242888 h 485775"/>
              <a:gd name="T2" fmla="*/ 481013 w 962025"/>
              <a:gd name="T3" fmla="*/ 0 h 485775"/>
              <a:gd name="T4" fmla="*/ 962026 w 962025"/>
              <a:gd name="T5" fmla="*/ 242888 h 485775"/>
              <a:gd name="T6" fmla="*/ 840581 w 962025"/>
              <a:gd name="T7" fmla="*/ 242888 h 485775"/>
              <a:gd name="T8" fmla="*/ 481012 w 962025"/>
              <a:gd name="T9" fmla="*/ 121444 h 485775"/>
              <a:gd name="T10" fmla="*/ 121443 w 962025"/>
              <a:gd name="T11" fmla="*/ 242888 h 485775"/>
              <a:gd name="T12" fmla="*/ 0 w 962025"/>
              <a:gd name="T13" fmla="*/ 242888 h 48577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62025" h="485775">
                <a:moveTo>
                  <a:pt x="0" y="242888"/>
                </a:moveTo>
                <a:cubicBezTo>
                  <a:pt x="0" y="108745"/>
                  <a:pt x="215357" y="0"/>
                  <a:pt x="481013" y="0"/>
                </a:cubicBezTo>
                <a:cubicBezTo>
                  <a:pt x="746669" y="0"/>
                  <a:pt x="962026" y="108745"/>
                  <a:pt x="962026" y="242888"/>
                </a:cubicBezTo>
                <a:lnTo>
                  <a:pt x="840581" y="242888"/>
                </a:lnTo>
                <a:cubicBezTo>
                  <a:pt x="840581" y="175816"/>
                  <a:pt x="679596" y="121444"/>
                  <a:pt x="481012" y="121444"/>
                </a:cubicBezTo>
                <a:cubicBezTo>
                  <a:pt x="282428" y="121444"/>
                  <a:pt x="121443" y="175816"/>
                  <a:pt x="121443" y="242888"/>
                </a:cubicBezTo>
                <a:lnTo>
                  <a:pt x="0" y="242888"/>
                </a:lnTo>
                <a:close/>
              </a:path>
            </a:pathLst>
          </a:custGeom>
          <a:solidFill>
            <a:srgbClr val="008080"/>
          </a:solidFill>
          <a:ln w="25400">
            <a:solidFill>
              <a:srgbClr val="008080"/>
            </a:solidFill>
            <a:round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2587" y="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6132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8610600" cy="762768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Složky hodnoty zákazníka – hrubé příjmy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2586" y="-198821"/>
            <a:ext cx="1464833" cy="1127893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319314" y="1127893"/>
            <a:ext cx="11582400" cy="56630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● </a:t>
            </a:r>
            <a:r>
              <a:rPr lang="cs-CZ" sz="2800" b="1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hodnota referencí zákazníka</a:t>
            </a: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cs-CZ" sz="2800" b="1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dalším subjektům</a:t>
            </a: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každý </a:t>
            </a:r>
            <a:r>
              <a:rPr lang="cs-CZ" sz="2800" b="1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zákazník, </a:t>
            </a: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je-li </a:t>
            </a:r>
            <a:r>
              <a:rPr lang="cs-CZ" sz="2800" b="1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spokojen</a:t>
            </a: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může výrobky firmy </a:t>
            </a:r>
            <a:r>
              <a:rPr lang="cs-CZ" sz="2800" b="1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doporučovat</a:t>
            </a: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svým známým, např. na trhu B2C podniky dokonce motivují své zákazníky, aby jim nalezli nové zákazníky s příslibem odměny (to může ale platit i na B2B trhu),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● </a:t>
            </a:r>
            <a:r>
              <a:rPr lang="cs-CZ" sz="2800" b="1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hodnota informovanosti zákazníků</a:t>
            </a: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–informovaný zákazník informuje další zákazníky, je </a:t>
            </a:r>
            <a:r>
              <a:rPr lang="cs-CZ" sz="2800" b="1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nositelem těchto informací</a:t>
            </a: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Můžeme použít i výraz „</a:t>
            </a: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chodící reklama</a:t>
            </a: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.“ Může být také zdrojem dalších doporučení a vlivu na věrnost zákazníků.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800" dirty="0">
                <a:solidFill>
                  <a:srgbClr val="008080"/>
                </a:solidFill>
              </a:rPr>
              <a:t>● </a:t>
            </a:r>
            <a:r>
              <a:rPr lang="cs-CZ" sz="2800" b="1" dirty="0">
                <a:solidFill>
                  <a:srgbClr val="008080"/>
                </a:solidFill>
              </a:rPr>
              <a:t>hodnota věrnosti zákazníků </a:t>
            </a:r>
            <a:r>
              <a:rPr lang="cs-CZ" sz="2800" dirty="0">
                <a:solidFill>
                  <a:srgbClr val="008080"/>
                </a:solidFill>
              </a:rPr>
              <a:t>– do jaké míry je zákazník ochoten zůstat naším zákazníkem. Věrný zákazník je </a:t>
            </a:r>
            <a:r>
              <a:rPr lang="cs-CZ" sz="2800" b="1" dirty="0">
                <a:solidFill>
                  <a:srgbClr val="008080"/>
                </a:solidFill>
              </a:rPr>
              <a:t>loajální</a:t>
            </a:r>
            <a:r>
              <a:rPr lang="cs-CZ" sz="2800" dirty="0">
                <a:solidFill>
                  <a:srgbClr val="008080"/>
                </a:solidFill>
              </a:rPr>
              <a:t> zákazník k firmě i značce. </a:t>
            </a:r>
            <a:endParaRPr lang="cs-CZ" sz="2800" dirty="0">
              <a:solidFill>
                <a:srgbClr val="00808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54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pPr lvl="0"/>
            <a:endParaRPr lang="cs-CZ" sz="4000" b="1" cap="all" dirty="0"/>
          </a:p>
          <a:p>
            <a:pPr lvl="0"/>
            <a:endParaRPr lang="cs-CZ" sz="4000" b="1" cap="all" dirty="0"/>
          </a:p>
          <a:p>
            <a:pPr lvl="0"/>
            <a:r>
              <a:rPr lang="cs-CZ" sz="4000" b="1" cap="all" dirty="0"/>
              <a:t>CRM  a hodnota </a:t>
            </a:r>
          </a:p>
          <a:p>
            <a:pPr lvl="0"/>
            <a:r>
              <a:rPr lang="cs-CZ" sz="4000" b="1" cap="all" dirty="0"/>
              <a:t>v marketingu, loajalita zákazníků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2562775"/>
            <a:ext cx="4806091" cy="19413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Cílem přednášky je pochopit dvojí pojetí hodnoty v marketingu a v CRM a loajalitu a spokojenost zákazníků</a:t>
            </a: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8175171" cy="762768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Složky hodnoty zákazníka – hrubé příjmy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2587" y="0"/>
            <a:ext cx="1464833" cy="1127893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838200" y="1513256"/>
            <a:ext cx="10758714" cy="495520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● </a:t>
            </a: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schopnost přijímat nové produkty</a:t>
            </a: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na </a:t>
            </a: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B2B</a:t>
            </a: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trhu se to může projevit pozitivně při spolupráci na </a:t>
            </a: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výzkumu a vývoji produktů </a:t>
            </a: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dvou partnerských podniků, na </a:t>
            </a: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B2C</a:t>
            </a: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trhu je to možnost využít informace od spotřebitelů při </a:t>
            </a: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testování nových výrobků</a:t>
            </a: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● </a:t>
            </a: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hodnota image</a:t>
            </a: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je využívána na </a:t>
            </a: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B2B </a:t>
            </a: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trhu,  je li o podniku pozitivní povědomí  má to vliv i na </a:t>
            </a: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vyjednávací pozici </a:t>
            </a: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 trhu, image zákazníka má svoji hodnotu i na </a:t>
            </a: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B2C</a:t>
            </a: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trhu při nákupu ve </a:t>
            </a: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specializovaných prodejnách, značkových prodejnách, </a:t>
            </a: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kde personál zná často své zákazníky, i v menších prodejnách či provozovnách služeb ve městech či na venkově,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● </a:t>
            </a: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hodnota platební morálky zákazníka – </a:t>
            </a: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 důležitá zejména na </a:t>
            </a: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B2B trhu</a:t>
            </a:r>
            <a:r>
              <a:rPr lang="cs-CZ" sz="24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neboť ovlivňuje i finanční situaci podniku (druhotná platební neschopnost).</a:t>
            </a: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2400" dirty="0">
              <a:solidFill>
                <a:srgbClr val="00808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158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Složky hodnoty zákazníka – celkové náklady </a:t>
            </a:r>
            <a:br>
              <a:rPr lang="cs-CZ" sz="3600" b="1" dirty="0">
                <a:solidFill>
                  <a:srgbClr val="008080"/>
                </a:solidFill>
                <a:latin typeface="+mn-lt"/>
              </a:rPr>
            </a:br>
            <a:r>
              <a:rPr lang="cs-CZ" sz="3600" b="1" dirty="0">
                <a:solidFill>
                  <a:srgbClr val="008080"/>
                </a:solidFill>
                <a:latin typeface="+mn-lt"/>
              </a:rPr>
              <a:t>na zákazníka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2587" y="0"/>
            <a:ext cx="1464833" cy="1127893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435427" y="2055813"/>
            <a:ext cx="10697029" cy="37794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solidFill>
                  <a:srgbClr val="00808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● </a:t>
            </a:r>
            <a:r>
              <a:rPr lang="cs-CZ" sz="2400" b="1" dirty="0">
                <a:solidFill>
                  <a:srgbClr val="008080"/>
                </a:solidFill>
              </a:rPr>
              <a:t>akviziční náklady </a:t>
            </a:r>
            <a:r>
              <a:rPr lang="cs-CZ" sz="2400" dirty="0">
                <a:solidFill>
                  <a:srgbClr val="008080"/>
                </a:solidFill>
              </a:rPr>
              <a:t>– jsou náklady na  získání zákazníka, výše nákladů je závislá na </a:t>
            </a:r>
            <a:r>
              <a:rPr lang="cs-CZ" sz="2400" b="1" dirty="0">
                <a:solidFill>
                  <a:srgbClr val="00808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akviziční</a:t>
            </a:r>
            <a:r>
              <a:rPr lang="cs-CZ" sz="2400" dirty="0">
                <a:solidFill>
                  <a:srgbClr val="00808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>
                <a:solidFill>
                  <a:srgbClr val="00808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strategii</a:t>
            </a:r>
            <a:r>
              <a:rPr lang="cs-CZ" sz="2400" dirty="0">
                <a:solidFill>
                  <a:srgbClr val="00808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to znamená, zda se bude jednat o masový marketing nebo přímý,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solidFill>
                  <a:srgbClr val="00808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● </a:t>
            </a:r>
            <a:r>
              <a:rPr lang="cs-CZ" sz="2400" b="1" dirty="0">
                <a:solidFill>
                  <a:srgbClr val="00808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výrobní a prodejní náklady </a:t>
            </a:r>
            <a:r>
              <a:rPr lang="cs-CZ" sz="2400" dirty="0">
                <a:solidFill>
                  <a:srgbClr val="00808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– náklady výroby a všechny náklady spojené </a:t>
            </a:r>
            <a:r>
              <a:rPr lang="cs-CZ" sz="2400" b="1" dirty="0">
                <a:solidFill>
                  <a:srgbClr val="00808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 obsluhou </a:t>
            </a:r>
            <a:r>
              <a:rPr lang="cs-CZ" sz="2400" dirty="0">
                <a:solidFill>
                  <a:srgbClr val="00808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zákazníka včetně nákladů na vyřízení objednávky, skladování a dopravu,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solidFill>
                  <a:srgbClr val="00808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● </a:t>
            </a:r>
            <a:r>
              <a:rPr lang="cs-CZ" sz="2400" b="1" dirty="0">
                <a:solidFill>
                  <a:srgbClr val="00808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marketingové náklady </a:t>
            </a:r>
            <a:r>
              <a:rPr lang="cs-CZ" sz="2400" dirty="0">
                <a:solidFill>
                  <a:srgbClr val="00808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na udržení, rozvoj, obnovení vztahu, znovu získání zákazníka – jedná se např. náklady na prevenci odchodu zákazníka,</a:t>
            </a:r>
          </a:p>
          <a:p>
            <a:pPr>
              <a:spcAft>
                <a:spcPts val="0"/>
              </a:spcAft>
            </a:pPr>
            <a:r>
              <a:rPr lang="cs-CZ" sz="2400" dirty="0">
                <a:solidFill>
                  <a:srgbClr val="00808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● </a:t>
            </a:r>
            <a:r>
              <a:rPr lang="cs-CZ" sz="2400" b="1" dirty="0">
                <a:solidFill>
                  <a:srgbClr val="008080"/>
                </a:solidFill>
                <a:ea typeface="Calibri" panose="020F0502020204030204" pitchFamily="34" charset="0"/>
              </a:rPr>
              <a:t>administrativní náklady </a:t>
            </a:r>
            <a:r>
              <a:rPr lang="cs-CZ" sz="2400" dirty="0">
                <a:solidFill>
                  <a:srgbClr val="008080"/>
                </a:solidFill>
                <a:ea typeface="Calibri" panose="020F0502020204030204" pitchFamily="34" charset="0"/>
              </a:rPr>
              <a:t>na ukončení vztahu.</a:t>
            </a:r>
            <a:r>
              <a:rPr lang="cs-CZ" sz="2400" dirty="0">
                <a:solidFill>
                  <a:srgbClr val="00808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2400" dirty="0">
              <a:solidFill>
                <a:srgbClr val="008080"/>
              </a:solidFill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6208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7568821" cy="762768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Využití hodnoty zákazníka podnikem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2587" y="0"/>
            <a:ext cx="1464833" cy="1127893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727364" y="1382166"/>
            <a:ext cx="7568821" cy="48013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008080"/>
                </a:solidFill>
              </a:rPr>
              <a:t>●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b="1" dirty="0">
                <a:solidFill>
                  <a:srgbClr val="FF0000"/>
                </a:solidFill>
              </a:rPr>
              <a:t>segmentace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>
                <a:solidFill>
                  <a:srgbClr val="008080"/>
                </a:solidFill>
              </a:rPr>
              <a:t>umožňuje zjistit významné zákazníky.</a:t>
            </a:r>
          </a:p>
          <a:p>
            <a:r>
              <a:rPr lang="cs-CZ" sz="3200" dirty="0">
                <a:solidFill>
                  <a:srgbClr val="008080"/>
                </a:solidFill>
              </a:rPr>
              <a:t>● </a:t>
            </a:r>
            <a:r>
              <a:rPr lang="cs-CZ" sz="3200" b="1" dirty="0">
                <a:solidFill>
                  <a:srgbClr val="FF0000"/>
                </a:solidFill>
              </a:rPr>
              <a:t>diferencované přístupy </a:t>
            </a:r>
            <a:r>
              <a:rPr lang="cs-CZ" sz="3200" dirty="0">
                <a:solidFill>
                  <a:srgbClr val="008080"/>
                </a:solidFill>
              </a:rPr>
              <a:t>k zákazníkům ke stanovení potenciálu zákazníka</a:t>
            </a:r>
          </a:p>
          <a:p>
            <a:r>
              <a:rPr lang="cs-CZ" sz="3200" dirty="0">
                <a:solidFill>
                  <a:srgbClr val="008080"/>
                </a:solidFill>
              </a:rPr>
              <a:t>● </a:t>
            </a:r>
            <a:r>
              <a:rPr lang="cs-CZ" sz="3200" b="1" dirty="0">
                <a:solidFill>
                  <a:srgbClr val="FF0000"/>
                </a:solidFill>
              </a:rPr>
              <a:t>odhalení ztrátových zákazníků </a:t>
            </a:r>
            <a:r>
              <a:rPr lang="cs-CZ" sz="3200" dirty="0">
                <a:solidFill>
                  <a:srgbClr val="008080"/>
                </a:solidFill>
              </a:rPr>
              <a:t>vytváří portfolio zákazníků dle přínosů v čase</a:t>
            </a:r>
          </a:p>
          <a:p>
            <a:r>
              <a:rPr lang="cs-CZ" sz="3200" dirty="0">
                <a:solidFill>
                  <a:srgbClr val="008080"/>
                </a:solidFill>
              </a:rPr>
              <a:t>● podle rozdělení zákazníků do cílových skupin a segmentů je tvořen i celý </a:t>
            </a:r>
            <a:r>
              <a:rPr lang="cs-CZ" sz="3200" b="1" dirty="0">
                <a:solidFill>
                  <a:srgbClr val="FF0000"/>
                </a:solidFill>
              </a:rPr>
              <a:t>marketingový mix</a:t>
            </a:r>
            <a:r>
              <a:rPr lang="cs-CZ" sz="3200" dirty="0">
                <a:solidFill>
                  <a:srgbClr val="FF0000"/>
                </a:solidFill>
              </a:rPr>
              <a:t>.</a:t>
            </a:r>
          </a:p>
          <a:p>
            <a:endParaRPr lang="cs-CZ" dirty="0"/>
          </a:p>
        </p:txBody>
      </p:sp>
      <p:pic>
        <p:nvPicPr>
          <p:cNvPr id="4104" name="Picture 8" descr="Co Je Cílený Marketing &amp; Proč Je Stále Používanější">
            <a:extLst>
              <a:ext uri="{FF2B5EF4-FFF2-40B4-BE49-F238E27FC236}">
                <a16:creationId xmlns:a16="http://schemas.microsoft.com/office/drawing/2014/main" id="{E5F39925-19CB-4FA1-88DD-8DAB4B9C54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8769" y="1382166"/>
            <a:ext cx="3498651" cy="2785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4331503C-D89F-41DD-AA60-9226DF584026}"/>
              </a:ext>
            </a:extLst>
          </p:cNvPr>
          <p:cNvSpPr txBox="1"/>
          <p:nvPr/>
        </p:nvSpPr>
        <p:spPr>
          <a:xfrm>
            <a:off x="8580582" y="4673600"/>
            <a:ext cx="3315854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Marketingový mix (4P, 7P…) pro cílovou skupinu červených, žlutých, zelených a oranžových zákazníků. </a:t>
            </a:r>
          </a:p>
        </p:txBody>
      </p:sp>
    </p:spTree>
    <p:extLst>
      <p:ext uri="{BB962C8B-B14F-4D97-AF65-F5344CB8AC3E}">
        <p14:creationId xmlns:p14="http://schemas.microsoft.com/office/powerpoint/2010/main" val="9418131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0572" y="340109"/>
            <a:ext cx="8117114" cy="447674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+mn-lt"/>
              </a:rPr>
              <a:t>Využití hodnoty zákazníka v praxi českých MSP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877751"/>
              </p:ext>
            </p:extLst>
          </p:nvPr>
        </p:nvGraphicFramePr>
        <p:xfrm>
          <a:off x="580572" y="972456"/>
          <a:ext cx="9506858" cy="54898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10850">
                  <a:extLst>
                    <a:ext uri="{9D8B030D-6E8A-4147-A177-3AD203B41FA5}">
                      <a16:colId xmlns:a16="http://schemas.microsoft.com/office/drawing/2014/main" val="1652641508"/>
                    </a:ext>
                  </a:extLst>
                </a:gridCol>
                <a:gridCol w="1998004">
                  <a:extLst>
                    <a:ext uri="{9D8B030D-6E8A-4147-A177-3AD203B41FA5}">
                      <a16:colId xmlns:a16="http://schemas.microsoft.com/office/drawing/2014/main" val="1869613994"/>
                    </a:ext>
                  </a:extLst>
                </a:gridCol>
                <a:gridCol w="1998004">
                  <a:extLst>
                    <a:ext uri="{9D8B030D-6E8A-4147-A177-3AD203B41FA5}">
                      <a16:colId xmlns:a16="http://schemas.microsoft.com/office/drawing/2014/main" val="2860453508"/>
                    </a:ext>
                  </a:extLst>
                </a:gridCol>
              </a:tblGrid>
              <a:tr h="970554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Způsoby využití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Absolutní četnost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Relativní </a:t>
                      </a:r>
                    </a:p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četnost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244156"/>
                  </a:ext>
                </a:extLst>
              </a:tr>
              <a:tr h="821696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Při segmentaci zákazníků (rozdělení do skupin podle ziskovosti)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109</a:t>
                      </a:r>
                      <a:endParaRPr lang="cs-CZ" sz="24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14,8</a:t>
                      </a:r>
                      <a:endParaRPr lang="cs-CZ" sz="24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109480"/>
                  </a:ext>
                </a:extLst>
              </a:tr>
              <a:tr h="821696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Při diferenciaci produktů pro konkrétní skupiny zákazníků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257</a:t>
                      </a:r>
                      <a:endParaRPr lang="cs-CZ" sz="24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34,9</a:t>
                      </a:r>
                      <a:endParaRPr lang="cs-CZ" sz="24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087926"/>
                  </a:ext>
                </a:extLst>
              </a:tr>
              <a:tr h="821696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Při stanovení cen pro individuální zákazníky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365</a:t>
                      </a:r>
                      <a:endParaRPr lang="cs-CZ" sz="24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FF0000"/>
                          </a:solidFill>
                          <a:effectLst/>
                        </a:rPr>
                        <a:t>49,6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892295"/>
                  </a:ext>
                </a:extLst>
              </a:tr>
              <a:tr h="821696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Při návrhu distribučních kanálů (cesty k zákazníkům)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123</a:t>
                      </a:r>
                      <a:endParaRPr lang="cs-CZ" sz="24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16,7</a:t>
                      </a:r>
                      <a:endParaRPr lang="cs-CZ" sz="24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16005"/>
                  </a:ext>
                </a:extLst>
              </a:tr>
              <a:tr h="821696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Při udržování loajality zákazníků (poprodejní aktivity)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292</a:t>
                      </a:r>
                      <a:endParaRPr lang="cs-CZ" sz="24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39,7</a:t>
                      </a:r>
                      <a:endParaRPr lang="cs-CZ" sz="24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607805"/>
                  </a:ext>
                </a:extLst>
              </a:tr>
              <a:tr h="410848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Při výpočtu investic pro zákazníky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50</a:t>
                      </a:r>
                      <a:endParaRPr lang="cs-CZ" sz="24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6,8</a:t>
                      </a:r>
                      <a:endParaRPr lang="cs-CZ" sz="24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610067"/>
                  </a:ext>
                </a:extLst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2587" y="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8999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733616"/>
            <a:ext cx="5431809" cy="590218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Spokojenost zákazníka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2587" y="0"/>
            <a:ext cx="1464833" cy="1127893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742666" y="2385201"/>
            <a:ext cx="7215117" cy="25545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3200" dirty="0">
                <a:solidFill>
                  <a:srgbClr val="008080"/>
                </a:solidFill>
                <a:ea typeface="Calibri" panose="020F0502020204030204" pitchFamily="34" charset="0"/>
              </a:rPr>
              <a:t>Spokojenost nebo nespokojenost je v obecném pojetí </a:t>
            </a:r>
            <a:r>
              <a:rPr lang="cs-CZ" sz="3200" dirty="0">
                <a:solidFill>
                  <a:srgbClr val="FF0000"/>
                </a:solidFill>
                <a:ea typeface="Calibri" panose="020F0502020204030204" pitchFamily="34" charset="0"/>
              </a:rPr>
              <a:t>pocitem potěšení </a:t>
            </a:r>
            <a:r>
              <a:rPr lang="cs-CZ" sz="3200" dirty="0">
                <a:solidFill>
                  <a:srgbClr val="008080"/>
                </a:solidFill>
                <a:ea typeface="Calibri" panose="020F0502020204030204" pitchFamily="34" charset="0"/>
              </a:rPr>
              <a:t>nebo </a:t>
            </a:r>
            <a:r>
              <a:rPr lang="cs-CZ" sz="3200" dirty="0">
                <a:solidFill>
                  <a:srgbClr val="FF0000"/>
                </a:solidFill>
                <a:ea typeface="Calibri" panose="020F0502020204030204" pitchFamily="34" charset="0"/>
              </a:rPr>
              <a:t>zklamání </a:t>
            </a:r>
            <a:r>
              <a:rPr lang="cs-CZ" sz="3200" dirty="0">
                <a:solidFill>
                  <a:srgbClr val="008080"/>
                </a:solidFill>
                <a:ea typeface="Calibri" panose="020F0502020204030204" pitchFamily="34" charset="0"/>
              </a:rPr>
              <a:t>jedince vycházejícím z porovnání skutečného výkonu (nebo výsledku) výrobku s jeho očekáváním</a:t>
            </a:r>
            <a:r>
              <a:rPr lang="cs-CZ" sz="3200" dirty="0">
                <a:ea typeface="Calibri" panose="020F0502020204030204" pitchFamily="34" charset="0"/>
              </a:rPr>
              <a:t>. </a:t>
            </a:r>
            <a:endParaRPr lang="cs-CZ" sz="32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8782" y="1533213"/>
            <a:ext cx="3548418" cy="25862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</p:pic>
      <p:sp>
        <p:nvSpPr>
          <p:cNvPr id="9" name="Obdélník 8"/>
          <p:cNvSpPr/>
          <p:nvPr/>
        </p:nvSpPr>
        <p:spPr>
          <a:xfrm>
            <a:off x="8698172" y="4739691"/>
            <a:ext cx="31890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https://pixabay.com/</a:t>
            </a:r>
            <a:r>
              <a:rPr lang="cs-CZ" sz="1000" dirty="0" err="1"/>
              <a:t>cs</a:t>
            </a:r>
            <a:r>
              <a:rPr lang="cs-CZ" sz="1000" dirty="0"/>
              <a:t>/veselý-obličej-žlutá-šťastný-úsměv-163510/</a:t>
            </a:r>
          </a:p>
        </p:txBody>
      </p:sp>
    </p:spTree>
    <p:extLst>
      <p:ext uri="{BB962C8B-B14F-4D97-AF65-F5344CB8AC3E}">
        <p14:creationId xmlns:p14="http://schemas.microsoft.com/office/powerpoint/2010/main" val="17556747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7382" y="182562"/>
            <a:ext cx="6108510" cy="762768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Spokojenost zákazníka - typy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443754"/>
              </p:ext>
            </p:extLst>
          </p:nvPr>
        </p:nvGraphicFramePr>
        <p:xfrm>
          <a:off x="376125" y="1313820"/>
          <a:ext cx="10653218" cy="50668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77009">
                  <a:extLst>
                    <a:ext uri="{9D8B030D-6E8A-4147-A177-3AD203B41FA5}">
                      <a16:colId xmlns:a16="http://schemas.microsoft.com/office/drawing/2014/main" val="3370876732"/>
                    </a:ext>
                  </a:extLst>
                </a:gridCol>
                <a:gridCol w="7276209">
                  <a:extLst>
                    <a:ext uri="{9D8B030D-6E8A-4147-A177-3AD203B41FA5}">
                      <a16:colId xmlns:a16="http://schemas.microsoft.com/office/drawing/2014/main" val="56485457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Typ spokojenosti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Opatření  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5258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Spokojenost se zbožím 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Vhodný 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  <a:effectLst/>
                        </a:rPr>
                        <a:t>nákupní marketing </a:t>
                      </a: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– tvorba nabídky zboží (kvalitní, cenově přístupné zboží v požadované šířce a hloubce),</a:t>
                      </a:r>
                      <a:r>
                        <a:rPr lang="cs-CZ" sz="2400" baseline="0" dirty="0">
                          <a:solidFill>
                            <a:srgbClr val="008080"/>
                          </a:solidFill>
                          <a:effectLst/>
                        </a:rPr>
                        <a:t> n</a:t>
                      </a: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adstandardní ochrana zboží – např. smluvní záruky </a:t>
                      </a:r>
                      <a:endParaRPr lang="cs-CZ" sz="24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6507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Spokojenost s obsluhou 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Vhodný 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  <a:effectLst/>
                        </a:rPr>
                        <a:t>interní marketing </a:t>
                      </a: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– vyškolený, ochotný, vstřícný a příjemný personál, celkový přístup firmy k zákazníkům</a:t>
                      </a:r>
                      <a:endParaRPr lang="cs-CZ" sz="24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7213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Spokojenost s prodejním prostředím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Vhodné řešení 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  <a:effectLst/>
                        </a:rPr>
                        <a:t>interiéru prodejny</a:t>
                      </a:r>
                      <a:r>
                        <a:rPr lang="cs-CZ" sz="2400" b="1" dirty="0">
                          <a:solidFill>
                            <a:srgbClr val="008080"/>
                          </a:solidFill>
                          <a:effectLst/>
                        </a:rPr>
                        <a:t>, 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  <a:effectLst/>
                        </a:rPr>
                        <a:t>řešení interiéru </a:t>
                      </a: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a nákupní atmosféra, uspořádání zboží na prodejní ploše, merchandising (funkční a estetická webová stránka)</a:t>
                      </a:r>
                      <a:endParaRPr lang="cs-CZ" sz="24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298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Spokojenost s vyřizováním reklamací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Dodržování platné legislativy </a:t>
                      </a:r>
                    </a:p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 </a:t>
                      </a:r>
                      <a:endParaRPr lang="cs-CZ" sz="24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704868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348038" y="20907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2587" y="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3122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6829245" cy="672654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Sledování spokojenosti zákazníka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2587" y="0"/>
            <a:ext cx="1464833" cy="1127893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242" y="2047165"/>
            <a:ext cx="3607558" cy="2790966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7947098" y="6058862"/>
            <a:ext cx="340670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000" dirty="0"/>
              <a:t>https://pixabay.com/</a:t>
            </a:r>
            <a:r>
              <a:rPr lang="cs-CZ" sz="1000" dirty="0" err="1"/>
              <a:t>cs</a:t>
            </a:r>
            <a:r>
              <a:rPr lang="cs-CZ" sz="1000" dirty="0"/>
              <a:t>/květ-kreslení-fantazie-skica-1689865/</a:t>
            </a:r>
          </a:p>
        </p:txBody>
      </p:sp>
      <p:sp>
        <p:nvSpPr>
          <p:cNvPr id="3" name="Obdélník 2"/>
          <p:cNvSpPr/>
          <p:nvPr/>
        </p:nvSpPr>
        <p:spPr>
          <a:xfrm>
            <a:off x="563945" y="1194436"/>
            <a:ext cx="6995615" cy="49211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Podniky</a:t>
            </a: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řada podniků, monitoruje spokojenost zákazníků, řada dělá monitoring spokojenosti nepravidelně a některé vůbec ne, při řízení kvality některé ISO normy vyžadují monitoring spokojenosti zákazníků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Specializované agentury</a:t>
            </a: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pracují na zakázku podniků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Nezávislé organizace</a:t>
            </a: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zabývající se ochranou spotřebitelů (např. </a:t>
            </a:r>
            <a:r>
              <a:rPr lang="cs-CZ" sz="2400" b="1" dirty="0" err="1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dtest</a:t>
            </a: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Sdružení ochrany spotřebitelů apod.)</a:t>
            </a:r>
          </a:p>
        </p:txBody>
      </p:sp>
    </p:spTree>
    <p:extLst>
      <p:ext uri="{BB962C8B-B14F-4D97-AF65-F5344CB8AC3E}">
        <p14:creationId xmlns:p14="http://schemas.microsoft.com/office/powerpoint/2010/main" val="40640893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800833" cy="1325563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Techniky měření spokojenosti zákazníků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50273" y="1698683"/>
            <a:ext cx="8407400" cy="46782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2800" b="1" dirty="0">
                <a:solidFill>
                  <a:srgbClr val="FF0000"/>
                </a:solidFill>
              </a:rPr>
              <a:t>Pravidelné dotazování zákazníků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>
                <a:solidFill>
                  <a:srgbClr val="008080"/>
                </a:solidFill>
              </a:rPr>
              <a:t>– podniky se dotazují na </a:t>
            </a:r>
            <a:r>
              <a:rPr lang="cs-CZ" sz="2800" b="1" dirty="0">
                <a:solidFill>
                  <a:srgbClr val="008080"/>
                </a:solidFill>
              </a:rPr>
              <a:t>postoje zákazníků </a:t>
            </a:r>
            <a:r>
              <a:rPr lang="cs-CZ" sz="2800" dirty="0">
                <a:solidFill>
                  <a:srgbClr val="008080"/>
                </a:solidFill>
              </a:rPr>
              <a:t>k nabízeným výrobkům a službám a na všechno, co souvisí s opakovanými nákupy. Mohou tak činit jak na trhu B2B, tak na trhu B2C (dotazníkové šetření, panelové diskuze…ankety)</a:t>
            </a:r>
          </a:p>
          <a:p>
            <a:pPr lvl="0"/>
            <a:endParaRPr lang="cs-CZ" sz="2800" b="1" dirty="0">
              <a:solidFill>
                <a:srgbClr val="008080"/>
              </a:solidFill>
            </a:endParaRPr>
          </a:p>
          <a:p>
            <a:pPr lvl="0"/>
            <a:r>
              <a:rPr lang="cs-CZ" sz="2800" b="1" dirty="0">
                <a:solidFill>
                  <a:srgbClr val="FF0000"/>
                </a:solidFill>
              </a:rPr>
              <a:t>Realizace  „</a:t>
            </a:r>
            <a:r>
              <a:rPr lang="cs-CZ" sz="2800" b="1" dirty="0" err="1">
                <a:solidFill>
                  <a:srgbClr val="FF0000"/>
                </a:solidFill>
              </a:rPr>
              <a:t>mysteryshoping</a:t>
            </a:r>
            <a:r>
              <a:rPr lang="cs-CZ" sz="2800" b="1" dirty="0">
                <a:solidFill>
                  <a:srgbClr val="FF0000"/>
                </a:solidFill>
              </a:rPr>
              <a:t>“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>
                <a:solidFill>
                  <a:srgbClr val="008080"/>
                </a:solidFill>
              </a:rPr>
              <a:t>– </a:t>
            </a:r>
            <a:r>
              <a:rPr lang="cs-CZ" sz="2800" b="1" dirty="0">
                <a:solidFill>
                  <a:srgbClr val="008080"/>
                </a:solidFill>
              </a:rPr>
              <a:t>zástupci podniků </a:t>
            </a:r>
            <a:r>
              <a:rPr lang="cs-CZ" sz="2800" dirty="0">
                <a:solidFill>
                  <a:srgbClr val="008080"/>
                </a:solidFill>
              </a:rPr>
              <a:t>realizují utajené nákupy, aby získali informace o silných a slabých stánkách prodeje. Manažeři tak mohou např. navštívit vlastní prodejny i konkurenční a srovnávat (na trhu B2C). </a:t>
            </a:r>
          </a:p>
          <a:p>
            <a:endParaRPr lang="cs-CZ" dirty="0">
              <a:solidFill>
                <a:srgbClr val="00808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2587" y="0"/>
            <a:ext cx="1464833" cy="1127893"/>
          </a:xfrm>
          <a:prstGeom prst="rect">
            <a:avLst/>
          </a:prstGeom>
        </p:spPr>
      </p:pic>
      <p:pic>
        <p:nvPicPr>
          <p:cNvPr id="5122" name="Picture 2" descr="PROFI Mystery shopping za 1 089 Kč | Stovkomat">
            <a:extLst>
              <a:ext uri="{FF2B5EF4-FFF2-40B4-BE49-F238E27FC236}">
                <a16:creationId xmlns:a16="http://schemas.microsoft.com/office/drawing/2014/main" id="{436FECD5-722B-404F-8C97-3E5F2548D7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0266" y="4454814"/>
            <a:ext cx="2562225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Lekce 8 - Cílové skupiny a analýza zákazníků v UX">
            <a:extLst>
              <a:ext uri="{FF2B5EF4-FFF2-40B4-BE49-F238E27FC236}">
                <a16:creationId xmlns:a16="http://schemas.microsoft.com/office/drawing/2014/main" id="{B0A55E43-8ABA-4F80-9178-2616DF3B08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8365" y="1838469"/>
            <a:ext cx="2486026" cy="2280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38765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4511722" cy="1067890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Loajalita zákazníka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2587" y="0"/>
            <a:ext cx="1464833" cy="1127893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672186" y="2057282"/>
            <a:ext cx="6966287" cy="34447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Věrnost neboli loajalita je vedle spokojenosti se zakoupeným zbožím a poskytnutými službami spojena s určitým očekáváním, které je propojeno s působením na citovou stránku  zákazníka (Mulačová, Mulač et al, 2013).</a:t>
            </a:r>
          </a:p>
        </p:txBody>
      </p:sp>
      <p:pic>
        <p:nvPicPr>
          <p:cNvPr id="6146" name="Picture 2" descr="Jak získat zákaznickou loajalitu a věrnost - Cloudfresh">
            <a:extLst>
              <a:ext uri="{FF2B5EF4-FFF2-40B4-BE49-F238E27FC236}">
                <a16:creationId xmlns:a16="http://schemas.microsoft.com/office/drawing/2014/main" id="{178EFE4F-A4EE-450F-B642-13D8B3961A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4995" y="182880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8FCC3181-CC68-4FA6-A7DE-A8689C520E14}"/>
              </a:ext>
            </a:extLst>
          </p:cNvPr>
          <p:cNvSpPr txBox="1"/>
          <p:nvPr/>
        </p:nvSpPr>
        <p:spPr>
          <a:xfrm>
            <a:off x="7897090" y="3640380"/>
            <a:ext cx="2266805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Behaviorální loajalita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127258A-BF90-49E2-98A3-6B3512E25FAC}"/>
              </a:ext>
            </a:extLst>
          </p:cNvPr>
          <p:cNvSpPr txBox="1"/>
          <p:nvPr/>
        </p:nvSpPr>
        <p:spPr>
          <a:xfrm>
            <a:off x="9740615" y="4784633"/>
            <a:ext cx="2266805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Postojová loajalita</a:t>
            </a:r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5CECED4F-0F12-4E39-A306-4FB9DF4085EC}"/>
              </a:ext>
            </a:extLst>
          </p:cNvPr>
          <p:cNvCxnSpPr/>
          <p:nvPr/>
        </p:nvCxnSpPr>
        <p:spPr>
          <a:xfrm flipH="1">
            <a:off x="8645236" y="2628900"/>
            <a:ext cx="385256" cy="10114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DFE8BD99-7044-4EBE-927E-84DD740003AF}"/>
              </a:ext>
            </a:extLst>
          </p:cNvPr>
          <p:cNvCxnSpPr/>
          <p:nvPr/>
        </p:nvCxnSpPr>
        <p:spPr>
          <a:xfrm>
            <a:off x="11009745" y="2628900"/>
            <a:ext cx="265258" cy="20077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54936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Výpočet indexu loajality zákazníka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2587" y="0"/>
            <a:ext cx="1464833" cy="1127893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4987" y="152400"/>
            <a:ext cx="1464833" cy="1127893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7" y="304800"/>
            <a:ext cx="1464833" cy="1127893"/>
          </a:xfrm>
          <a:prstGeom prst="rect">
            <a:avLst/>
          </a:prstGeom>
        </p:spPr>
      </p:pic>
      <p:sp>
        <p:nvSpPr>
          <p:cNvPr id="6" name="TextovéPole 2"/>
          <p:cNvSpPr txBox="1"/>
          <p:nvPr/>
        </p:nvSpPr>
        <p:spPr>
          <a:xfrm>
            <a:off x="964034" y="1903413"/>
            <a:ext cx="4686140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indent="180340" algn="just">
              <a:spcBef>
                <a:spcPts val="425"/>
              </a:spcBef>
              <a:spcAft>
                <a:spcPts val="0"/>
              </a:spcAft>
            </a:pPr>
            <a:r>
              <a:rPr lang="cs-CZ" sz="3200" kern="1200">
                <a:solidFill>
                  <a:srgbClr val="008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ILZ = ISZ *IUZ *ISDZ</a:t>
            </a:r>
            <a:endParaRPr lang="cs-CZ" sz="3200">
              <a:solidFill>
                <a:srgbClr val="00808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964034" y="3308023"/>
            <a:ext cx="9121663" cy="2677656"/>
          </a:xfrm>
          <a:prstGeom prst="rect">
            <a:avLst/>
          </a:prstGeom>
          <a:ln w="57150">
            <a:solidFill>
              <a:srgbClr val="008080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400" b="1" dirty="0">
                <a:solidFill>
                  <a:srgbClr val="00808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ISZ </a:t>
            </a:r>
            <a:r>
              <a:rPr lang="cs-CZ" sz="2400" dirty="0">
                <a:solidFill>
                  <a:srgbClr val="00808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– 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index spokojenosti zákazníka  </a:t>
            </a:r>
            <a:r>
              <a:rPr lang="cs-CZ" sz="2400" dirty="0">
                <a:solidFill>
                  <a:srgbClr val="00808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(procento spokojenosti, např. 50 % )</a:t>
            </a:r>
          </a:p>
          <a:p>
            <a:pPr>
              <a:spcAft>
                <a:spcPts val="0"/>
              </a:spcAft>
            </a:pPr>
            <a:r>
              <a:rPr lang="cs-CZ" sz="2400" b="1" dirty="0">
                <a:solidFill>
                  <a:srgbClr val="00808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IUZ</a:t>
            </a:r>
            <a:r>
              <a:rPr lang="cs-CZ" sz="2400" dirty="0">
                <a:solidFill>
                  <a:srgbClr val="00808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– 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index udržení zákazníka </a:t>
            </a:r>
            <a:r>
              <a:rPr lang="cs-CZ" sz="2400" dirty="0">
                <a:solidFill>
                  <a:srgbClr val="00808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(míra setrvání zákazníka 90 % - 0,9) </a:t>
            </a:r>
          </a:p>
          <a:p>
            <a:pPr>
              <a:spcAft>
                <a:spcPts val="0"/>
              </a:spcAft>
            </a:pPr>
            <a:r>
              <a:rPr lang="cs-CZ" sz="2400" b="1" dirty="0">
                <a:solidFill>
                  <a:srgbClr val="00808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ISDZ</a:t>
            </a:r>
            <a:r>
              <a:rPr lang="cs-CZ" sz="2400" dirty="0">
                <a:solidFill>
                  <a:srgbClr val="00808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– 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index doporučení produktu</a:t>
            </a:r>
            <a:r>
              <a:rPr lang="cs-CZ" sz="2400" dirty="0">
                <a:solidFill>
                  <a:srgbClr val="00808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jiným zákazníkům (10 % - 0,1).</a:t>
            </a:r>
          </a:p>
          <a:p>
            <a:pPr>
              <a:spcAft>
                <a:spcPts val="0"/>
              </a:spcAft>
            </a:pPr>
            <a:r>
              <a:rPr lang="cs-CZ" sz="2400" dirty="0">
                <a:solidFill>
                  <a:srgbClr val="00808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342900" lvl="0" indent="-342900">
              <a:spcAft>
                <a:spcPts val="0"/>
              </a:spcAft>
              <a:buClr>
                <a:srgbClr val="000000"/>
              </a:buClr>
              <a:buSzPts val="1000"/>
              <a:buFont typeface="Verdana" panose="020B0604030504040204" pitchFamily="34" charset="0"/>
              <a:buChar char="-"/>
            </a:pPr>
            <a:r>
              <a:rPr lang="cs-CZ" sz="2400" dirty="0">
                <a:solidFill>
                  <a:srgbClr val="008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50x0,9x0,1 = 4,5% (nízká úroveň loajality ovlivněná především nízkou úrovní k ochotě doporučovat výrobek dalším zákazníkům </a:t>
            </a:r>
            <a:r>
              <a:rPr lang="cs-CZ" sz="2400" b="1" dirty="0">
                <a:solidFill>
                  <a:srgbClr val="008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solidFill>
                  <a:srgbClr val="008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(Lošťáková et al, 2009).</a:t>
            </a:r>
          </a:p>
        </p:txBody>
      </p:sp>
    </p:spTree>
    <p:extLst>
      <p:ext uri="{BB962C8B-B14F-4D97-AF65-F5344CB8AC3E}">
        <p14:creationId xmlns:p14="http://schemas.microsoft.com/office/powerpoint/2010/main" val="268698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cs-CZ" sz="4000" b="1" cap="all" dirty="0"/>
              <a:t>CRM  a hodnota </a:t>
            </a:r>
          </a:p>
          <a:p>
            <a:pPr lvl="0"/>
            <a:r>
              <a:rPr lang="cs-CZ" sz="4000" b="1" cap="all" dirty="0"/>
              <a:t>v marketingu, loajalita zákazníků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906118" y="2274425"/>
            <a:ext cx="5425270" cy="31966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Pojetí hodnoty v marketingu a CRM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Hodnota pro zákazníka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Hodnota zákazníka pro podnik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Loajalita zákazníka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Spokojenost zákazníka, její hodnocení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Míra setrvání zákazníků u podniku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Retence zákazníků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125872" cy="890469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Míra setrvání zákazníka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2587" y="0"/>
            <a:ext cx="1464833" cy="1127893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1023582" y="1458044"/>
            <a:ext cx="8761863" cy="55643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450215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800" b="1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Míra setrvání zákazníka má pozitivní vliv na podnik</a:t>
            </a:r>
            <a:endParaRPr lang="cs-CZ" sz="2800" b="1" dirty="0">
              <a:solidFill>
                <a:srgbClr val="00808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93676" y="3274949"/>
            <a:ext cx="5984543" cy="224676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indent="450215"/>
            <a:r>
              <a:rPr lang="cs-CZ" sz="2800" dirty="0">
                <a:solidFill>
                  <a:srgbClr val="FF0000"/>
                </a:solidFill>
                <a:ea typeface="Calibri" panose="020F0502020204030204" pitchFamily="34" charset="0"/>
              </a:rPr>
              <a:t>Krátkodobý vliv:</a:t>
            </a:r>
          </a:p>
          <a:p>
            <a:pPr indent="450215"/>
            <a:r>
              <a:rPr lang="cs-CZ" sz="2800" dirty="0">
                <a:solidFill>
                  <a:srgbClr val="008080"/>
                </a:solidFill>
                <a:ea typeface="Calibri" panose="020F0502020204030204" pitchFamily="34" charset="0"/>
              </a:rPr>
              <a:t>● růst zisku u věrných zákazníků </a:t>
            </a:r>
          </a:p>
          <a:p>
            <a:pPr indent="450215"/>
            <a:r>
              <a:rPr lang="cs-CZ" sz="2800" dirty="0">
                <a:solidFill>
                  <a:srgbClr val="008080"/>
                </a:solidFill>
                <a:ea typeface="Calibri" panose="020F0502020204030204" pitchFamily="34" charset="0"/>
              </a:rPr>
              <a:t>● pokles ztráty zákazníků  </a:t>
            </a:r>
          </a:p>
          <a:p>
            <a:pPr indent="450215"/>
            <a:r>
              <a:rPr lang="cs-CZ" sz="2800" dirty="0">
                <a:solidFill>
                  <a:srgbClr val="008080"/>
                </a:solidFill>
                <a:ea typeface="Calibri" panose="020F0502020204030204" pitchFamily="34" charset="0"/>
              </a:rPr>
              <a:t>● pokles nákladů na získávání dalších</a:t>
            </a:r>
          </a:p>
          <a:p>
            <a:pPr indent="450215"/>
            <a:r>
              <a:rPr lang="cs-CZ" sz="2800" dirty="0">
                <a:solidFill>
                  <a:srgbClr val="008080"/>
                </a:solidFill>
                <a:ea typeface="Calibri" panose="020F0502020204030204" pitchFamily="34" charset="0"/>
              </a:rPr>
              <a:t>    zákazníků.   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276209" y="3274949"/>
            <a:ext cx="4351684" cy="18158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Dlouhodobý vliv</a:t>
            </a:r>
            <a:r>
              <a:rPr lang="cs-CZ" sz="2800" dirty="0"/>
              <a:t>:</a:t>
            </a:r>
          </a:p>
          <a:p>
            <a:endParaRPr lang="cs-CZ" sz="2800" dirty="0"/>
          </a:p>
          <a:p>
            <a:r>
              <a:rPr lang="cs-CZ" sz="2800" dirty="0">
                <a:solidFill>
                  <a:srgbClr val="008080"/>
                </a:solidFill>
                <a:ea typeface="Calibri" panose="020F0502020204030204" pitchFamily="34" charset="0"/>
              </a:rPr>
              <a:t>● vyšší míra setrvání (v %) </a:t>
            </a:r>
          </a:p>
          <a:p>
            <a:r>
              <a:rPr lang="cs-CZ" sz="2800" dirty="0">
                <a:solidFill>
                  <a:srgbClr val="008080"/>
                </a:solidFill>
                <a:ea typeface="Calibri" panose="020F0502020204030204" pitchFamily="34" charset="0"/>
              </a:rPr>
              <a:t>● prodlužování délky vztahu</a:t>
            </a:r>
            <a:endParaRPr lang="cs-CZ" sz="2800" dirty="0">
              <a:solidFill>
                <a:srgbClr val="008080"/>
              </a:solidFill>
            </a:endParaRPr>
          </a:p>
        </p:txBody>
      </p:sp>
      <p:cxnSp>
        <p:nvCxnSpPr>
          <p:cNvPr id="8" name="Přímá spojnice se šipkou 7"/>
          <p:cNvCxnSpPr/>
          <p:nvPr/>
        </p:nvCxnSpPr>
        <p:spPr>
          <a:xfrm flipH="1">
            <a:off x="2429301" y="2142699"/>
            <a:ext cx="1883392" cy="859808"/>
          </a:xfrm>
          <a:prstGeom prst="straightConnector1">
            <a:avLst/>
          </a:prstGeom>
          <a:ln w="76200"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7276209" y="2248347"/>
            <a:ext cx="1895087" cy="699569"/>
          </a:xfrm>
          <a:prstGeom prst="straightConnector1">
            <a:avLst/>
          </a:prstGeom>
          <a:ln w="76200"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22916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6995615" cy="1040594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Míra setrvání zákazníka - výpočet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2587" y="0"/>
            <a:ext cx="1464833" cy="112789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2"/>
              <p:cNvSpPr txBox="1"/>
              <p:nvPr/>
            </p:nvSpPr>
            <p:spPr>
              <a:xfrm>
                <a:off x="6096000" y="2097810"/>
                <a:ext cx="2891478" cy="892552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indent="180340" algn="just">
                  <a:spcBef>
                    <a:spcPts val="425"/>
                  </a:spcBef>
                  <a:spcAft>
                    <a:spcPts val="0"/>
                  </a:spcAft>
                </a:pPr>
                <a:r>
                  <a:rPr lang="cs-CZ" sz="3600" kern="1200">
                    <a:solidFill>
                      <a:srgbClr val="008080"/>
                    </a:solidFill>
                    <a:effectLst/>
                    <a:ea typeface="Times New Roman" panose="02020603050405020304" pitchFamily="18" charset="0"/>
                  </a:rPr>
                  <a:t>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600" i="1" kern="1200">
                            <a:solidFill>
                              <a:srgbClr val="00808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3600" i="1" kern="1200">
                            <a:solidFill>
                              <a:srgbClr val="00808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cs-CZ" sz="3600" i="1" kern="1200">
                            <a:solidFill>
                              <a:srgbClr val="00808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1−</m:t>
                        </m:r>
                        <m:r>
                          <a:rPr lang="cs-CZ" sz="3600" i="1" kern="1200">
                            <a:solidFill>
                              <a:srgbClr val="00808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𝐶𝑅</m:t>
                        </m:r>
                      </m:den>
                    </m:f>
                  </m:oMath>
                </a14:m>
                <a:r>
                  <a:rPr lang="cs-CZ" sz="3600" kern="1200">
                    <a:solidFill>
                      <a:srgbClr val="008080"/>
                    </a:solidFill>
                    <a:effectLst/>
                    <a:ea typeface="Times New Roman" panose="02020603050405020304" pitchFamily="18" charset="0"/>
                  </a:rPr>
                  <a:t> </a:t>
                </a:r>
                <a:endParaRPr lang="cs-CZ" sz="3600">
                  <a:solidFill>
                    <a:srgbClr val="008080"/>
                  </a:solidFill>
                  <a:effectLst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097810"/>
                <a:ext cx="2891478" cy="892552"/>
              </a:xfrm>
              <a:prstGeom prst="rect">
                <a:avLst/>
              </a:prstGeom>
              <a:blipFill>
                <a:blip r:embed="rId3"/>
                <a:stretch>
                  <a:fillRect b="-1020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7"/>
              <p:cNvSpPr txBox="1"/>
              <p:nvPr/>
            </p:nvSpPr>
            <p:spPr>
              <a:xfrm>
                <a:off x="1444529" y="2097810"/>
                <a:ext cx="2817585" cy="892552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indent="180340" algn="just">
                  <a:spcBef>
                    <a:spcPts val="425"/>
                  </a:spcBef>
                  <a:spcAft>
                    <a:spcPts val="0"/>
                  </a:spcAft>
                </a:pPr>
                <a:r>
                  <a:rPr lang="cs-CZ" sz="3600" i="1" kern="1200">
                    <a:solidFill>
                      <a:srgbClr val="002060"/>
                    </a:solidFill>
                    <a:effectLst/>
                    <a:ea typeface="Times New Roman" panose="02020603050405020304" pitchFamily="18" charset="0"/>
                  </a:rPr>
                  <a:t>CR </a:t>
                </a:r>
                <a:r>
                  <a:rPr lang="cs-CZ" sz="3600" kern="1200">
                    <a:solidFill>
                      <a:srgbClr val="002060"/>
                    </a:solidFill>
                    <a:effectLst/>
                    <a:ea typeface="Times New Roman" panose="02020603050405020304" pitchFamily="18" charset="0"/>
                  </a:rPr>
                  <a:t>= 1 -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600" i="1" kern="120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3600" i="1" kern="120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cs-CZ" sz="3600" i="1" kern="1200">
                            <a:solidFill>
                              <a:srgbClr val="00206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cs-CZ" sz="3600" kern="1200">
                    <a:solidFill>
                      <a:srgbClr val="002060"/>
                    </a:solidFill>
                    <a:effectLst/>
                    <a:ea typeface="Times New Roman" panose="02020603050405020304" pitchFamily="18" charset="0"/>
                  </a:rPr>
                  <a:t> </a:t>
                </a:r>
                <a:endParaRPr lang="cs-CZ" sz="3600">
                  <a:effectLst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4529" y="2097810"/>
                <a:ext cx="2817585" cy="892552"/>
              </a:xfrm>
              <a:prstGeom prst="rect">
                <a:avLst/>
              </a:prstGeom>
              <a:blipFill>
                <a:blip r:embed="rId4"/>
                <a:stretch>
                  <a:fillRect l="-216" b="-1020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délník 5"/>
          <p:cNvSpPr/>
          <p:nvPr/>
        </p:nvSpPr>
        <p:spPr>
          <a:xfrm>
            <a:off x="1444529" y="3739029"/>
            <a:ext cx="7798078" cy="2203680"/>
          </a:xfrm>
          <a:prstGeom prst="rect">
            <a:avLst/>
          </a:prstGeom>
          <a:ln>
            <a:solidFill>
              <a:srgbClr val="008080"/>
            </a:solidFill>
          </a:ln>
        </p:spPr>
        <p:txBody>
          <a:bodyPr wrap="square">
            <a:spAutoFit/>
          </a:bodyPr>
          <a:lstStyle/>
          <a:p>
            <a:pPr indent="450215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b="1" dirty="0">
                <a:solidFill>
                  <a:srgbClr val="008080"/>
                </a:solidFill>
                <a:ea typeface="Calibri" panose="020F0502020204030204" pitchFamily="34" charset="0"/>
              </a:rPr>
              <a:t>CR (IUZ) = </a:t>
            </a:r>
            <a:r>
              <a:rPr lang="cs-CZ" sz="2400" dirty="0">
                <a:solidFill>
                  <a:srgbClr val="008080"/>
                </a:solidFill>
                <a:ea typeface="Calibri" panose="020F0502020204030204" pitchFamily="34" charset="0"/>
              </a:rPr>
              <a:t>míra setrvání zákazníků (v %, vyjadřuje se v indexové podobě), </a:t>
            </a:r>
            <a:r>
              <a:rPr lang="cs-CZ" sz="2400" b="1" dirty="0">
                <a:solidFill>
                  <a:srgbClr val="008080"/>
                </a:solidFill>
                <a:ea typeface="Calibri" panose="020F0502020204030204" pitchFamily="34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cs-CZ" sz="2400" b="1" dirty="0">
                <a:solidFill>
                  <a:srgbClr val="008080"/>
                </a:solidFill>
                <a:ea typeface="Calibri" panose="020F0502020204030204" pitchFamily="34" charset="0"/>
              </a:rPr>
              <a:t>Příklad: je-li míra setrvání zákazníků (CR) 50 % /0,5/, doba setrvání (t) je 2 roky, je-li míra setrvání 80 % /0,8/, doba setrvání je 5 let.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D5C11AB-E247-4A44-9B46-D6340D2B09F5}"/>
              </a:ext>
            </a:extLst>
          </p:cNvPr>
          <p:cNvSpPr txBox="1"/>
          <p:nvPr/>
        </p:nvSpPr>
        <p:spPr>
          <a:xfrm>
            <a:off x="2176319" y="1382433"/>
            <a:ext cx="11914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highlight>
                  <a:srgbClr val="FFFF00"/>
                </a:highlight>
              </a:rPr>
              <a:t>Míra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735DF5D-9FD0-4192-8B89-7EA8B99B9D1E}"/>
              </a:ext>
            </a:extLst>
          </p:cNvPr>
          <p:cNvSpPr txBox="1"/>
          <p:nvPr/>
        </p:nvSpPr>
        <p:spPr>
          <a:xfrm>
            <a:off x="7088910" y="1405720"/>
            <a:ext cx="11914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highlight>
                  <a:srgbClr val="FFFF00"/>
                </a:highlight>
              </a:rPr>
              <a:t>Doba</a:t>
            </a:r>
          </a:p>
        </p:txBody>
      </p:sp>
    </p:spTree>
    <p:extLst>
      <p:ext uri="{BB962C8B-B14F-4D97-AF65-F5344CB8AC3E}">
        <p14:creationId xmlns:p14="http://schemas.microsoft.com/office/powerpoint/2010/main" val="5028451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827234" y="576523"/>
            <a:ext cx="30716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50989" y="1238307"/>
            <a:ext cx="10156504" cy="52629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  <a:t>Pojetí hodnoty v marketingu a CRM</a:t>
            </a:r>
          </a:p>
          <a:p>
            <a: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  <a:t>Hodnota pro </a:t>
            </a:r>
            <a:r>
              <a:rPr lang="cs-CZ" sz="2800" b="1" dirty="0">
                <a:solidFill>
                  <a:srgbClr val="FF0000"/>
                </a:solidFill>
                <a:cs typeface="Arial" panose="020B0604020202020204" pitchFamily="34" charset="0"/>
              </a:rPr>
              <a:t>zákazníka – jak vnímá zákazník hodnotu, které atributy </a:t>
            </a:r>
            <a: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  <a:t>rozhodují</a:t>
            </a:r>
          </a:p>
          <a:p>
            <a:r>
              <a:rPr lang="cs-CZ" sz="2800" b="1" dirty="0">
                <a:solidFill>
                  <a:srgbClr val="FF0000"/>
                </a:solidFill>
                <a:cs typeface="Arial" panose="020B0604020202020204" pitchFamily="34" charset="0"/>
              </a:rPr>
              <a:t>Hodnota zákazníka pro podnik </a:t>
            </a:r>
            <a: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  <a:t>– hrubé příjmy a náklady na zákazníka , celoživotní hodnota a její měření</a:t>
            </a:r>
          </a:p>
          <a:p>
            <a:r>
              <a:rPr lang="cs-CZ" sz="2800" b="1" dirty="0">
                <a:solidFill>
                  <a:srgbClr val="FF0000"/>
                </a:solidFill>
                <a:cs typeface="Arial" panose="020B0604020202020204" pitchFamily="34" charset="0"/>
              </a:rPr>
              <a:t>Využití hodnoty zákazníka podnikem </a:t>
            </a:r>
            <a: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  <a:t>– k segmentaci, k diferenciaci při tvorbě prvků marketingového mixu </a:t>
            </a:r>
          </a:p>
          <a:p>
            <a:r>
              <a:rPr lang="cs-CZ" sz="2800" b="1" dirty="0">
                <a:solidFill>
                  <a:srgbClr val="FF0000"/>
                </a:solidFill>
                <a:cs typeface="Arial" panose="020B0604020202020204" pitchFamily="34" charset="0"/>
              </a:rPr>
              <a:t>Spokojenost zákazníka </a:t>
            </a:r>
            <a: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  <a:t>– definice, její hodnocení podniky, specializovanými agenturami a nezávislými organizacemi,</a:t>
            </a:r>
          </a:p>
          <a:p>
            <a:r>
              <a:rPr lang="cs-CZ" sz="2800" b="1" dirty="0">
                <a:solidFill>
                  <a:srgbClr val="FF0000"/>
                </a:solidFill>
                <a:cs typeface="Arial" panose="020B0604020202020204" pitchFamily="34" charset="0"/>
              </a:rPr>
              <a:t>Loajalita zákazníka </a:t>
            </a:r>
            <a: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  <a:t>-  věrnost a budování dlouhodobého vztahu, </a:t>
            </a:r>
          </a:p>
          <a:p>
            <a:r>
              <a:rPr lang="cs-CZ" sz="2800" b="1" dirty="0">
                <a:solidFill>
                  <a:srgbClr val="FF0000"/>
                </a:solidFill>
                <a:cs typeface="Arial" panose="020B0604020202020204" pitchFamily="34" charset="0"/>
              </a:rPr>
              <a:t>Míra setrvání zákazníků u podniku </a:t>
            </a:r>
            <a: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  <a:t>– vlivy na ni působící, měření míry setrvání.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1296537" y="703189"/>
            <a:ext cx="8743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008080"/>
                </a:solidFill>
              </a:rPr>
              <a:t>Dvojí pojetí hodnoty v CRM i marketingu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350657" y="2380052"/>
            <a:ext cx="4012441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008080"/>
                </a:solidFill>
              </a:rPr>
              <a:t>Hodnota pro zákazníka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7204735" y="1816892"/>
            <a:ext cx="4273032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solidFill>
                  <a:srgbClr val="008080"/>
                </a:solidFill>
              </a:rPr>
              <a:t>Hodnota zákazníka pro podnik</a:t>
            </a:r>
          </a:p>
        </p:txBody>
      </p:sp>
      <p:sp>
        <p:nvSpPr>
          <p:cNvPr id="5" name="Šipka doprava 4"/>
          <p:cNvSpPr/>
          <p:nvPr/>
        </p:nvSpPr>
        <p:spPr>
          <a:xfrm>
            <a:off x="6009141" y="2380051"/>
            <a:ext cx="696036" cy="584775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 descr="Budějovický Budvar (&lt;strong&gt;podnik&lt;/strong&gt;) – Wikipedi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2794" y="3963891"/>
            <a:ext cx="2878394" cy="1661623"/>
          </a:xfrm>
          <a:prstGeom prst="rect">
            <a:avLst/>
          </a:prstGeom>
        </p:spPr>
      </p:pic>
      <p:sp>
        <p:nvSpPr>
          <p:cNvPr id="9" name="Obdélník 8"/>
          <p:cNvSpPr/>
          <p:nvPr/>
        </p:nvSpPr>
        <p:spPr>
          <a:xfrm>
            <a:off x="7541353" y="6228355"/>
            <a:ext cx="39364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https://commons.wikimedia.org/wiki/</a:t>
            </a:r>
            <a:r>
              <a:rPr lang="cs-CZ" sz="1000" dirty="0" err="1"/>
              <a:t>File:Budějovický_Budvar_logo_vector.svg</a:t>
            </a:r>
            <a:endParaRPr lang="cs-CZ" sz="1000" dirty="0"/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7766" y="3071274"/>
            <a:ext cx="1560039" cy="2896746"/>
          </a:xfrm>
          <a:prstGeom prst="rect">
            <a:avLst/>
          </a:prstGeom>
        </p:spPr>
      </p:pic>
      <p:sp>
        <p:nvSpPr>
          <p:cNvPr id="14" name="Obdélník 13"/>
          <p:cNvSpPr/>
          <p:nvPr/>
        </p:nvSpPr>
        <p:spPr>
          <a:xfrm>
            <a:off x="383927" y="6074467"/>
            <a:ext cx="182522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https://pixabay.com/cs/hůl-člověk-chlapec-guy-samec-35185/</a:t>
            </a:r>
          </a:p>
        </p:txBody>
      </p:sp>
      <p:pic>
        <p:nvPicPr>
          <p:cNvPr id="1026" name="Picture 2" descr="BudÄjovickÃ½ Budvar 10Â° 0,5 L plech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832" y="3713083"/>
            <a:ext cx="714375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Obdélník 14"/>
          <p:cNvSpPr/>
          <p:nvPr/>
        </p:nvSpPr>
        <p:spPr>
          <a:xfrm>
            <a:off x="3132327" y="6138695"/>
            <a:ext cx="384411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https://www.zbozi.cz/hledani/?q=bud%C4%9Bjovick%C3%BD%20budvar#utm_source=search.seznam.cz&amp;utm_medium=hint&amp;utm_content=products-opesBB&amp;utm_term=bud%C4%9Bjovick%C3%BD%20budvar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4EE7DD0-6A1F-4DC9-921D-CA9529A53BFE}"/>
              </a:ext>
            </a:extLst>
          </p:cNvPr>
          <p:cNvSpPr txBox="1"/>
          <p:nvPr/>
        </p:nvSpPr>
        <p:spPr>
          <a:xfrm>
            <a:off x="2373745" y="1526572"/>
            <a:ext cx="1966267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FF0000"/>
                </a:solidFill>
              </a:rPr>
              <a:t>Podnik</a:t>
            </a:r>
          </a:p>
        </p:txBody>
      </p:sp>
      <p:sp>
        <p:nvSpPr>
          <p:cNvPr id="11" name="Šipka: doleva 10">
            <a:extLst>
              <a:ext uri="{FF2B5EF4-FFF2-40B4-BE49-F238E27FC236}">
                <a16:creationId xmlns:a16="http://schemas.microsoft.com/office/drawing/2014/main" id="{5BC3006A-0A1A-4F7E-9139-7C36845863DD}"/>
              </a:ext>
            </a:extLst>
          </p:cNvPr>
          <p:cNvSpPr/>
          <p:nvPr/>
        </p:nvSpPr>
        <p:spPr>
          <a:xfrm rot="464701">
            <a:off x="5862655" y="1611338"/>
            <a:ext cx="842521" cy="553998"/>
          </a:xfrm>
          <a:prstGeom prst="leftArrow">
            <a:avLst>
              <a:gd name="adj1" fmla="val 56669"/>
              <a:gd name="adj2" fmla="val 50000"/>
            </a:avLst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144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9056427" cy="1325563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Zajištění hodnoty - jak je tvořena v podniku?</a:t>
            </a:r>
          </a:p>
        </p:txBody>
      </p:sp>
      <p:sp>
        <p:nvSpPr>
          <p:cNvPr id="3" name="Textové pole 14351"/>
          <p:cNvSpPr txBox="1">
            <a:spLocks noChangeArrowheads="1"/>
          </p:cNvSpPr>
          <p:nvPr/>
        </p:nvSpPr>
        <p:spPr bwMode="auto">
          <a:xfrm>
            <a:off x="8692862" y="1501254"/>
            <a:ext cx="3003269" cy="36753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rgbClr val="00808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indent="180340"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2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4789" y="0"/>
            <a:ext cx="1464833" cy="1127893"/>
          </a:xfrm>
          <a:prstGeom prst="rect">
            <a:avLst/>
          </a:prstGeom>
        </p:spPr>
      </p:pic>
      <p:sp>
        <p:nvSpPr>
          <p:cNvPr id="5" name="Textové pole 14351"/>
          <p:cNvSpPr txBox="1">
            <a:spLocks noChangeArrowheads="1"/>
          </p:cNvSpPr>
          <p:nvPr/>
        </p:nvSpPr>
        <p:spPr bwMode="auto">
          <a:xfrm>
            <a:off x="838200" y="1690688"/>
            <a:ext cx="2712730" cy="4743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2">
                <a:lumMod val="100000"/>
                <a:lumOff val="0"/>
              </a:schemeClr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indent="180340" algn="ctr">
              <a:spcBef>
                <a:spcPts val="425"/>
              </a:spcBef>
              <a:spcAft>
                <a:spcPts val="0"/>
              </a:spcAft>
            </a:pPr>
            <a:r>
              <a:rPr lang="cs-CZ" sz="28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Analytické CRM </a:t>
            </a:r>
            <a:endParaRPr lang="cs-CZ" sz="28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indent="180340"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ové pole 14351"/>
          <p:cNvSpPr txBox="1">
            <a:spLocks noChangeArrowheads="1"/>
          </p:cNvSpPr>
          <p:nvPr/>
        </p:nvSpPr>
        <p:spPr bwMode="auto">
          <a:xfrm>
            <a:off x="838200" y="3067706"/>
            <a:ext cx="2712730" cy="4743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2">
                <a:lumMod val="100000"/>
                <a:lumOff val="0"/>
              </a:schemeClr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indent="180340"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Operativní CRM</a:t>
            </a: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ové pole 14351"/>
          <p:cNvSpPr txBox="1">
            <a:spLocks noChangeArrowheads="1"/>
          </p:cNvSpPr>
          <p:nvPr/>
        </p:nvSpPr>
        <p:spPr bwMode="auto">
          <a:xfrm>
            <a:off x="838200" y="4702256"/>
            <a:ext cx="2712730" cy="10434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2">
                <a:lumMod val="100000"/>
                <a:lumOff val="0"/>
              </a:schemeClr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indent="180340"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Kolaborativní</a:t>
            </a: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CRM</a:t>
            </a: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ové pole 14351"/>
          <p:cNvSpPr txBox="1">
            <a:spLocks noChangeArrowheads="1"/>
          </p:cNvSpPr>
          <p:nvPr/>
        </p:nvSpPr>
        <p:spPr bwMode="auto">
          <a:xfrm>
            <a:off x="4793964" y="2817481"/>
            <a:ext cx="3117376" cy="9457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2">
                <a:lumMod val="100000"/>
                <a:lumOff val="0"/>
              </a:schemeClr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indent="180340"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Strategické  CRM</a:t>
            </a: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ové pole 14351"/>
          <p:cNvSpPr txBox="1">
            <a:spLocks noChangeArrowheads="1"/>
          </p:cNvSpPr>
          <p:nvPr/>
        </p:nvSpPr>
        <p:spPr bwMode="auto">
          <a:xfrm>
            <a:off x="8993493" y="1664842"/>
            <a:ext cx="2402006" cy="992761"/>
          </a:xfrm>
          <a:prstGeom prst="rect">
            <a:avLst/>
          </a:prstGeom>
          <a:solidFill>
            <a:schemeClr val="bg1"/>
          </a:solidFill>
          <a:ln w="25400">
            <a:solidFill>
              <a:srgbClr val="00808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indent="180340" algn="ctr">
              <a:lnSpc>
                <a:spcPct val="115000"/>
              </a:lnSpc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Hodnota </a:t>
            </a:r>
          </a:p>
          <a:p>
            <a:pPr indent="180340" algn="ctr">
              <a:lnSpc>
                <a:spcPct val="115000"/>
              </a:lnSpc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 zákazníka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ové pole 14351"/>
          <p:cNvSpPr txBox="1">
            <a:spLocks noChangeArrowheads="1"/>
          </p:cNvSpPr>
          <p:nvPr/>
        </p:nvSpPr>
        <p:spPr bwMode="auto">
          <a:xfrm>
            <a:off x="8993493" y="3603395"/>
            <a:ext cx="2402006" cy="1379290"/>
          </a:xfrm>
          <a:prstGeom prst="rect">
            <a:avLst/>
          </a:prstGeom>
          <a:solidFill>
            <a:schemeClr val="bg1"/>
          </a:solidFill>
          <a:ln w="25400">
            <a:solidFill>
              <a:srgbClr val="00808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indent="180340"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Hodnota  zákazníka pro podnik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Šipka dolů 10"/>
          <p:cNvSpPr/>
          <p:nvPr/>
        </p:nvSpPr>
        <p:spPr>
          <a:xfrm>
            <a:off x="9894627" y="2821191"/>
            <a:ext cx="640162" cy="517736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prava 11"/>
          <p:cNvSpPr/>
          <p:nvPr/>
        </p:nvSpPr>
        <p:spPr>
          <a:xfrm>
            <a:off x="8124680" y="3143072"/>
            <a:ext cx="354842" cy="294609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prava 12"/>
          <p:cNvSpPr/>
          <p:nvPr/>
        </p:nvSpPr>
        <p:spPr>
          <a:xfrm>
            <a:off x="4048361" y="3191622"/>
            <a:ext cx="354842" cy="294609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5" name="Přímá spojnice se šipkou 14"/>
          <p:cNvCxnSpPr/>
          <p:nvPr/>
        </p:nvCxnSpPr>
        <p:spPr>
          <a:xfrm>
            <a:off x="3844688" y="1780556"/>
            <a:ext cx="1150393" cy="716984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V="1">
            <a:off x="3851561" y="4293040"/>
            <a:ext cx="1375532" cy="971167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8184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0543" y="365125"/>
            <a:ext cx="9417783" cy="1325563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Vznik konceptu hodnoty – kdy a co znamená?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4789" y="0"/>
            <a:ext cx="1464833" cy="1127893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520544" y="1677316"/>
            <a:ext cx="10931858" cy="39703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8080"/>
                </a:solidFill>
              </a:rPr>
              <a:t>● vznik cca v </a:t>
            </a:r>
            <a:r>
              <a:rPr lang="cs-CZ" sz="2800" dirty="0">
                <a:solidFill>
                  <a:srgbClr val="FF0000"/>
                </a:solidFill>
              </a:rPr>
              <a:t>90. letech 20. století  </a:t>
            </a:r>
          </a:p>
          <a:p>
            <a:r>
              <a:rPr lang="cs-CZ" sz="2800" dirty="0">
                <a:solidFill>
                  <a:srgbClr val="008080"/>
                </a:solidFill>
              </a:rPr>
              <a:t>● byl spojen s </a:t>
            </a:r>
            <a:r>
              <a:rPr lang="cs-CZ" sz="2800" dirty="0">
                <a:solidFill>
                  <a:srgbClr val="FF0000"/>
                </a:solidFill>
              </a:rPr>
              <a:t>diferencovaným </a:t>
            </a:r>
            <a:r>
              <a:rPr lang="cs-CZ" sz="2800" dirty="0">
                <a:solidFill>
                  <a:srgbClr val="008080"/>
                </a:solidFill>
              </a:rPr>
              <a:t>řízením vztahů se zákazníky</a:t>
            </a:r>
          </a:p>
          <a:p>
            <a:r>
              <a:rPr lang="cs-CZ" sz="2800" dirty="0">
                <a:solidFill>
                  <a:srgbClr val="008080"/>
                </a:solidFill>
              </a:rPr>
              <a:t>● koncept vychází z toho, že:</a:t>
            </a:r>
          </a:p>
          <a:p>
            <a:r>
              <a:rPr lang="cs-CZ" sz="2800" dirty="0">
                <a:solidFill>
                  <a:srgbClr val="008080"/>
                </a:solidFill>
              </a:rPr>
              <a:t>   -  existují </a:t>
            </a:r>
            <a:r>
              <a:rPr lang="cs-CZ" sz="2800" b="1" dirty="0">
                <a:solidFill>
                  <a:srgbClr val="008080"/>
                </a:solidFill>
              </a:rPr>
              <a:t>skupiny zákazníků</a:t>
            </a:r>
            <a:r>
              <a:rPr lang="cs-CZ" sz="2800" dirty="0">
                <a:solidFill>
                  <a:srgbClr val="008080"/>
                </a:solidFill>
              </a:rPr>
              <a:t>, které mají podobné potřeby a těm je třeba</a:t>
            </a:r>
          </a:p>
          <a:p>
            <a:r>
              <a:rPr lang="cs-CZ" sz="2800" dirty="0">
                <a:solidFill>
                  <a:srgbClr val="008080"/>
                </a:solidFill>
              </a:rPr>
              <a:t>      nabídnout odpovídající nabídku. </a:t>
            </a:r>
          </a:p>
          <a:p>
            <a:r>
              <a:rPr lang="cs-CZ" sz="2800" dirty="0">
                <a:solidFill>
                  <a:srgbClr val="008080"/>
                </a:solidFill>
              </a:rPr>
              <a:t>   -  při </a:t>
            </a:r>
            <a:r>
              <a:rPr lang="cs-CZ" sz="2800" b="1" dirty="0">
                <a:solidFill>
                  <a:srgbClr val="008080"/>
                </a:solidFill>
              </a:rPr>
              <a:t>individuálním přístupu </a:t>
            </a:r>
            <a:r>
              <a:rPr lang="cs-CZ" sz="2800" dirty="0">
                <a:solidFill>
                  <a:srgbClr val="008080"/>
                </a:solidFill>
              </a:rPr>
              <a:t>je třeba vytvořit nabídku pro jednotlivého</a:t>
            </a:r>
          </a:p>
          <a:p>
            <a:r>
              <a:rPr lang="cs-CZ" sz="2800" dirty="0">
                <a:solidFill>
                  <a:srgbClr val="008080"/>
                </a:solidFill>
              </a:rPr>
              <a:t>       zákazníka.</a:t>
            </a:r>
          </a:p>
          <a:p>
            <a:r>
              <a:rPr lang="cs-CZ" sz="2800" dirty="0">
                <a:solidFill>
                  <a:srgbClr val="008080"/>
                </a:solidFill>
              </a:rPr>
              <a:t>● jedná se o </a:t>
            </a:r>
            <a:r>
              <a:rPr lang="cs-CZ" sz="2800" b="1" dirty="0">
                <a:solidFill>
                  <a:srgbClr val="008080"/>
                </a:solidFill>
              </a:rPr>
              <a:t>nový přístup </a:t>
            </a:r>
            <a:r>
              <a:rPr lang="cs-CZ" sz="2800" dirty="0">
                <a:solidFill>
                  <a:srgbClr val="008080"/>
                </a:solidFill>
              </a:rPr>
              <a:t>- cílem je efektivní marketingová strategie, která</a:t>
            </a:r>
          </a:p>
          <a:p>
            <a:r>
              <a:rPr lang="cs-CZ" sz="2800" dirty="0">
                <a:solidFill>
                  <a:srgbClr val="008080"/>
                </a:solidFill>
              </a:rPr>
              <a:t>   je soustředěna na spokojenost zákazníka a jeho loajalitu. </a:t>
            </a:r>
          </a:p>
        </p:txBody>
      </p:sp>
    </p:spTree>
    <p:extLst>
      <p:ext uri="{BB962C8B-B14F-4D97-AF65-F5344CB8AC3E}">
        <p14:creationId xmlns:p14="http://schemas.microsoft.com/office/powerpoint/2010/main" val="1690895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432343" cy="1325563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Získaná hodnota pro zákazníka</a:t>
            </a:r>
          </a:p>
        </p:txBody>
      </p:sp>
      <p:sp>
        <p:nvSpPr>
          <p:cNvPr id="3" name="Ohnutý pruh 14352"/>
          <p:cNvSpPr>
            <a:spLocks/>
          </p:cNvSpPr>
          <p:nvPr/>
        </p:nvSpPr>
        <p:spPr bwMode="auto">
          <a:xfrm>
            <a:off x="4317748" y="1695587"/>
            <a:ext cx="2645267" cy="1305337"/>
          </a:xfrm>
          <a:custGeom>
            <a:avLst/>
            <a:gdLst>
              <a:gd name="T0" fmla="*/ 0 w 962025"/>
              <a:gd name="T1" fmla="*/ 242888 h 485775"/>
              <a:gd name="T2" fmla="*/ 481013 w 962025"/>
              <a:gd name="T3" fmla="*/ 0 h 485775"/>
              <a:gd name="T4" fmla="*/ 962026 w 962025"/>
              <a:gd name="T5" fmla="*/ 242888 h 485775"/>
              <a:gd name="T6" fmla="*/ 840581 w 962025"/>
              <a:gd name="T7" fmla="*/ 242888 h 485775"/>
              <a:gd name="T8" fmla="*/ 481012 w 962025"/>
              <a:gd name="T9" fmla="*/ 121444 h 485775"/>
              <a:gd name="T10" fmla="*/ 121443 w 962025"/>
              <a:gd name="T11" fmla="*/ 242888 h 485775"/>
              <a:gd name="T12" fmla="*/ 0 w 962025"/>
              <a:gd name="T13" fmla="*/ 242888 h 48577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62025" h="485775">
                <a:moveTo>
                  <a:pt x="0" y="242888"/>
                </a:moveTo>
                <a:cubicBezTo>
                  <a:pt x="0" y="108745"/>
                  <a:pt x="215357" y="0"/>
                  <a:pt x="481013" y="0"/>
                </a:cubicBezTo>
                <a:cubicBezTo>
                  <a:pt x="746669" y="0"/>
                  <a:pt x="962026" y="108745"/>
                  <a:pt x="962026" y="242888"/>
                </a:cubicBezTo>
                <a:lnTo>
                  <a:pt x="840581" y="242888"/>
                </a:lnTo>
                <a:cubicBezTo>
                  <a:pt x="840581" y="175816"/>
                  <a:pt x="679596" y="121444"/>
                  <a:pt x="481012" y="121444"/>
                </a:cubicBezTo>
                <a:cubicBezTo>
                  <a:pt x="282428" y="121444"/>
                  <a:pt x="121443" y="175816"/>
                  <a:pt x="121443" y="242888"/>
                </a:cubicBezTo>
                <a:lnTo>
                  <a:pt x="0" y="242888"/>
                </a:lnTo>
                <a:close/>
              </a:path>
            </a:pathLst>
          </a:custGeom>
          <a:solidFill>
            <a:srgbClr val="008080"/>
          </a:solidFill>
          <a:ln w="25400">
            <a:solidFill>
              <a:schemeClr val="accent6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3845" y="177421"/>
            <a:ext cx="1464833" cy="1127893"/>
          </a:xfrm>
          <a:prstGeom prst="rect">
            <a:avLst/>
          </a:prstGeom>
        </p:spPr>
      </p:pic>
      <p:sp>
        <p:nvSpPr>
          <p:cNvPr id="5" name="Textové pole 14351"/>
          <p:cNvSpPr txBox="1">
            <a:spLocks noChangeArrowheads="1"/>
          </p:cNvSpPr>
          <p:nvPr/>
        </p:nvSpPr>
        <p:spPr bwMode="auto">
          <a:xfrm>
            <a:off x="511620" y="3000924"/>
            <a:ext cx="3656969" cy="32633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rgbClr val="00808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indent="180340"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28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Celkové přínosy pro zákazníka</a:t>
            </a:r>
            <a:endParaRPr lang="cs-CZ" sz="28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2800" b="1" dirty="0">
                <a:solidFill>
                  <a:srgbClr val="00808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Ekonomické (finanční)</a:t>
            </a:r>
            <a:endParaRPr lang="cs-CZ" sz="2800" dirty="0">
              <a:solidFill>
                <a:srgbClr val="00808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2800" b="1" dirty="0">
                <a:solidFill>
                  <a:srgbClr val="00808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Funkční</a:t>
            </a:r>
            <a:endParaRPr lang="cs-CZ" sz="2800" dirty="0">
              <a:solidFill>
                <a:srgbClr val="00808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2800" b="1" dirty="0">
                <a:solidFill>
                  <a:srgbClr val="00808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Psychologické </a:t>
            </a:r>
            <a:endParaRPr lang="cs-CZ" sz="2800" dirty="0">
              <a:solidFill>
                <a:srgbClr val="00808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l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ctr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ové pole 14351"/>
          <p:cNvSpPr txBox="1">
            <a:spLocks noChangeArrowheads="1"/>
          </p:cNvSpPr>
          <p:nvPr/>
        </p:nvSpPr>
        <p:spPr bwMode="auto">
          <a:xfrm>
            <a:off x="7053494" y="3000924"/>
            <a:ext cx="3440352" cy="32633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rgbClr val="00808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indent="183515" algn="ctr">
              <a:spcBef>
                <a:spcPts val="425"/>
              </a:spcBef>
              <a:spcAft>
                <a:spcPts val="0"/>
              </a:spcAft>
            </a:pPr>
            <a:r>
              <a:rPr lang="cs-CZ" sz="2800" b="1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Celkové náklady </a:t>
            </a:r>
            <a:endParaRPr lang="cs-CZ" sz="2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indent="183515" algn="ctr">
              <a:spcBef>
                <a:spcPts val="425"/>
              </a:spcBef>
              <a:spcAft>
                <a:spcPts val="0"/>
              </a:spcAft>
            </a:pPr>
            <a:r>
              <a:rPr lang="cs-CZ" sz="2800" b="1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pro</a:t>
            </a:r>
            <a:endParaRPr lang="cs-CZ" sz="2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indent="183515" algn="ctr">
              <a:spcBef>
                <a:spcPts val="425"/>
              </a:spcBef>
              <a:spcAft>
                <a:spcPts val="0"/>
              </a:spcAft>
            </a:pPr>
            <a:r>
              <a:rPr lang="cs-CZ" sz="2800" b="1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 zákazníka</a:t>
            </a:r>
            <a:endParaRPr lang="cs-CZ" sz="2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indent="183515" algn="ctr">
              <a:spcBef>
                <a:spcPts val="425"/>
              </a:spcBef>
              <a:spcAft>
                <a:spcPts val="0"/>
              </a:spcAft>
            </a:pPr>
            <a:r>
              <a:rPr lang="cs-CZ" sz="2800" b="1" dirty="0">
                <a:solidFill>
                  <a:srgbClr val="008080"/>
                </a:solidFill>
                <a:effectLst/>
                <a:ea typeface="Times New Roman" panose="02020603050405020304" pitchFamily="18" charset="0"/>
              </a:rPr>
              <a:t>na posuzování, získání, používání a zbavení se tržní nabídky</a:t>
            </a:r>
            <a:endParaRPr lang="cs-CZ" sz="2800" dirty="0">
              <a:solidFill>
                <a:srgbClr val="008080"/>
              </a:solidFill>
              <a:effectLst/>
              <a:ea typeface="Times New Roman" panose="02020603050405020304" pitchFamily="18" charset="0"/>
            </a:endParaRPr>
          </a:p>
          <a:p>
            <a:pPr indent="180340" algn="l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585648" y="2606722"/>
            <a:ext cx="2060812" cy="523220"/>
          </a:xfrm>
          <a:prstGeom prst="rect">
            <a:avLst/>
          </a:prstGeom>
          <a:noFill/>
          <a:ln w="57150">
            <a:solidFill>
              <a:srgbClr val="00808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rgbClr val="008080"/>
                </a:solidFill>
              </a:rPr>
              <a:t>Atributy</a:t>
            </a:r>
          </a:p>
        </p:txBody>
      </p:sp>
    </p:spTree>
    <p:extLst>
      <p:ext uri="{BB962C8B-B14F-4D97-AF65-F5344CB8AC3E}">
        <p14:creationId xmlns:p14="http://schemas.microsoft.com/office/powerpoint/2010/main" val="2522452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658134" cy="1325563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</a:rPr>
              <a:t>Hodnota pro zákazníka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38200" y="1690688"/>
            <a:ext cx="10352964" cy="48013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Získaná hodnota pro zákazníka </a:t>
            </a:r>
            <a:r>
              <a:rPr lang="cs-CZ" sz="3200" dirty="0">
                <a:solidFill>
                  <a:srgbClr val="008080"/>
                </a:solidFill>
              </a:rPr>
              <a:t>– rozdíl mezi celkovou hodnotou pro zákazníka a celkovými náklady marketingové nabídky – tzv. „zisk“ zákazníka.</a:t>
            </a:r>
          </a:p>
          <a:p>
            <a:r>
              <a:rPr lang="cs-CZ" sz="3200" dirty="0">
                <a:solidFill>
                  <a:srgbClr val="FF0000"/>
                </a:solidFill>
              </a:rPr>
              <a:t>Celková hodnota pro zákazníka </a:t>
            </a:r>
            <a:r>
              <a:rPr lang="cs-CZ" sz="3200" dirty="0">
                <a:solidFill>
                  <a:srgbClr val="008080"/>
                </a:solidFill>
              </a:rPr>
              <a:t>– suma hodnoty produktu, služeb, zaměstnanců a image, které kupující z marketingové nabídky získá.</a:t>
            </a:r>
          </a:p>
          <a:p>
            <a:r>
              <a:rPr lang="cs-CZ" sz="3200" dirty="0">
                <a:solidFill>
                  <a:srgbClr val="FF0000"/>
                </a:solidFill>
              </a:rPr>
              <a:t>Celkové náklady pro zákazníka </a:t>
            </a:r>
            <a:r>
              <a:rPr lang="cs-CZ" sz="3200" dirty="0">
                <a:solidFill>
                  <a:srgbClr val="008080"/>
                </a:solidFill>
              </a:rPr>
              <a:t>– suma všech finančních, časových, energetických a psychických nákladů spojených s marketingovou nabídkou (</a:t>
            </a:r>
            <a:r>
              <a:rPr lang="cs-CZ" sz="3200" dirty="0" err="1">
                <a:solidFill>
                  <a:srgbClr val="008080"/>
                </a:solidFill>
              </a:rPr>
              <a:t>Kotler</a:t>
            </a:r>
            <a:r>
              <a:rPr lang="cs-CZ" sz="3200" dirty="0">
                <a:solidFill>
                  <a:srgbClr val="008080"/>
                </a:solidFill>
              </a:rPr>
              <a:t> et al, 2007).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3845" y="177421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926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295866" cy="1325563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Analýza hodnoty pro zákazníka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701723" y="1690688"/>
            <a:ext cx="10830636" cy="48013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342900" lvl="0" indent="-342900">
              <a:buAutoNum type="arabicPeriod"/>
            </a:pPr>
            <a:r>
              <a:rPr lang="cs-CZ" sz="3200" dirty="0">
                <a:solidFill>
                  <a:srgbClr val="008080"/>
                </a:solidFill>
              </a:rPr>
              <a:t>Formulace podstatných </a:t>
            </a:r>
            <a:r>
              <a:rPr lang="cs-CZ" sz="3200" b="1" dirty="0">
                <a:solidFill>
                  <a:srgbClr val="008080"/>
                </a:solidFill>
              </a:rPr>
              <a:t>vlastností výrobků </a:t>
            </a:r>
            <a:r>
              <a:rPr lang="cs-CZ" sz="3200" dirty="0">
                <a:solidFill>
                  <a:srgbClr val="008080"/>
                </a:solidFill>
              </a:rPr>
              <a:t>a služeb, které zákazníci oceňují</a:t>
            </a:r>
          </a:p>
          <a:p>
            <a:pPr lvl="0"/>
            <a:r>
              <a:rPr lang="cs-CZ" sz="3200" dirty="0">
                <a:solidFill>
                  <a:srgbClr val="008080"/>
                </a:solidFill>
              </a:rPr>
              <a:t>2. Realizace </a:t>
            </a:r>
            <a:r>
              <a:rPr lang="cs-CZ" sz="3200" b="1" dirty="0">
                <a:solidFill>
                  <a:srgbClr val="008080"/>
                </a:solidFill>
              </a:rPr>
              <a:t>výzkumu</a:t>
            </a:r>
            <a:r>
              <a:rPr lang="cs-CZ" sz="3200" dirty="0">
                <a:solidFill>
                  <a:srgbClr val="008080"/>
                </a:solidFill>
              </a:rPr>
              <a:t> různých </a:t>
            </a:r>
            <a:r>
              <a:rPr lang="cs-CZ" sz="3200" b="1" dirty="0">
                <a:solidFill>
                  <a:srgbClr val="008080"/>
                </a:solidFill>
              </a:rPr>
              <a:t>vlastností</a:t>
            </a:r>
            <a:r>
              <a:rPr lang="cs-CZ" sz="3200" dirty="0">
                <a:solidFill>
                  <a:srgbClr val="008080"/>
                </a:solidFill>
              </a:rPr>
              <a:t> a přínosů </a:t>
            </a:r>
          </a:p>
          <a:p>
            <a:pPr lvl="0"/>
            <a:endParaRPr lang="cs-CZ" sz="3200" dirty="0">
              <a:solidFill>
                <a:srgbClr val="008080"/>
              </a:solidFill>
            </a:endParaRPr>
          </a:p>
          <a:p>
            <a:pPr lvl="0"/>
            <a:r>
              <a:rPr lang="cs-CZ" sz="3200" dirty="0">
                <a:solidFill>
                  <a:srgbClr val="008080"/>
                </a:solidFill>
              </a:rPr>
              <a:t>3. Vyhodnocení </a:t>
            </a:r>
            <a:r>
              <a:rPr lang="cs-CZ" sz="3200" b="1" dirty="0">
                <a:solidFill>
                  <a:srgbClr val="008080"/>
                </a:solidFill>
              </a:rPr>
              <a:t>výkonu podniku</a:t>
            </a:r>
            <a:r>
              <a:rPr lang="cs-CZ" sz="3200" dirty="0">
                <a:solidFill>
                  <a:srgbClr val="008080"/>
                </a:solidFill>
              </a:rPr>
              <a:t> a jejich </a:t>
            </a:r>
            <a:r>
              <a:rPr lang="cs-CZ" sz="3200" b="1" dirty="0">
                <a:solidFill>
                  <a:srgbClr val="008080"/>
                </a:solidFill>
              </a:rPr>
              <a:t>konkurentů</a:t>
            </a:r>
          </a:p>
          <a:p>
            <a:pPr lvl="0"/>
            <a:endParaRPr lang="cs-CZ" sz="3200" dirty="0">
              <a:solidFill>
                <a:srgbClr val="008080"/>
              </a:solidFill>
            </a:endParaRPr>
          </a:p>
          <a:p>
            <a:pPr lvl="0"/>
            <a:r>
              <a:rPr lang="cs-CZ" sz="3200" dirty="0">
                <a:solidFill>
                  <a:srgbClr val="008080"/>
                </a:solidFill>
              </a:rPr>
              <a:t>4. </a:t>
            </a:r>
            <a:r>
              <a:rPr lang="cs-CZ" sz="3200" b="1" dirty="0">
                <a:solidFill>
                  <a:srgbClr val="008080"/>
                </a:solidFill>
              </a:rPr>
              <a:t>Komparace</a:t>
            </a:r>
            <a:r>
              <a:rPr lang="cs-CZ" sz="3200" dirty="0">
                <a:solidFill>
                  <a:srgbClr val="008080"/>
                </a:solidFill>
              </a:rPr>
              <a:t> výkonu podniku a hlavního konkurenta </a:t>
            </a:r>
            <a:r>
              <a:rPr lang="cs-CZ" sz="3200" b="1" dirty="0">
                <a:solidFill>
                  <a:srgbClr val="008080"/>
                </a:solidFill>
              </a:rPr>
              <a:t>klíčovými</a:t>
            </a:r>
          </a:p>
          <a:p>
            <a:pPr lvl="0"/>
            <a:r>
              <a:rPr lang="cs-CZ" sz="3200" b="1" dirty="0">
                <a:solidFill>
                  <a:srgbClr val="008080"/>
                </a:solidFill>
              </a:rPr>
              <a:t>    zákazníky</a:t>
            </a:r>
            <a:r>
              <a:rPr lang="cs-CZ" sz="3200" dirty="0">
                <a:solidFill>
                  <a:srgbClr val="008080"/>
                </a:solidFill>
              </a:rPr>
              <a:t> (oslovíme je, zeptáme se na jejich postoj)</a:t>
            </a:r>
          </a:p>
          <a:p>
            <a:pPr lvl="0"/>
            <a:r>
              <a:rPr lang="cs-CZ" sz="3200" dirty="0">
                <a:solidFill>
                  <a:srgbClr val="008080"/>
                </a:solidFill>
              </a:rPr>
              <a:t>5. Sledování hodnoty pro zákazníka </a:t>
            </a:r>
            <a:r>
              <a:rPr lang="cs-CZ" sz="3200" b="1" dirty="0">
                <a:solidFill>
                  <a:srgbClr val="008080"/>
                </a:solidFill>
              </a:rPr>
              <a:t>v čase.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3845" y="177421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5997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1390</TotalTime>
  <Words>2351</Words>
  <Application>Microsoft Office PowerPoint</Application>
  <PresentationFormat>Širokoúhlá obrazovka</PresentationFormat>
  <Paragraphs>301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9" baseType="lpstr">
      <vt:lpstr>Arial</vt:lpstr>
      <vt:lpstr>Calibri</vt:lpstr>
      <vt:lpstr>Calibri Light</vt:lpstr>
      <vt:lpstr>Cambria Math</vt:lpstr>
      <vt:lpstr>Times New Roman</vt:lpstr>
      <vt:lpstr>Verdana</vt:lpstr>
      <vt:lpstr>Motiv Office</vt:lpstr>
      <vt:lpstr>Název prezentace</vt:lpstr>
      <vt:lpstr>Prezentace aplikace PowerPoint</vt:lpstr>
      <vt:lpstr>Prezentace aplikace PowerPoint</vt:lpstr>
      <vt:lpstr>Prezentace aplikace PowerPoint</vt:lpstr>
      <vt:lpstr>Zajištění hodnoty - jak je tvořena v podniku?</vt:lpstr>
      <vt:lpstr>Vznik konceptu hodnoty – kdy a co znamená?</vt:lpstr>
      <vt:lpstr>Získaná hodnota pro zákazníka</vt:lpstr>
      <vt:lpstr>Hodnota pro zákazníka</vt:lpstr>
      <vt:lpstr>Analýza hodnoty pro zákazníka</vt:lpstr>
      <vt:lpstr>Hodnocení vlastností výrobků</vt:lpstr>
      <vt:lpstr>Atributy hodnoty pro zákazníka na B2C trhu</vt:lpstr>
      <vt:lpstr>Atributy hodnoty pro zákazníka na B2B trhu (partnerské společnosti)</vt:lpstr>
      <vt:lpstr>Hodnota zákazníka pro podnik</vt:lpstr>
      <vt:lpstr>Kdo je ziskovým zákazníkem?</vt:lpstr>
      <vt:lpstr>3 přístupy odhadu hodnoty</vt:lpstr>
      <vt:lpstr>Prezentace aplikace PowerPoint</vt:lpstr>
      <vt:lpstr>Příspěvkové rozpětí od zákazníka se v tomto případě rovnají rozdílu tržeb a nákladů vynaložených na produkci pro zákazníka a nákladů vynaložených na prodej</vt:lpstr>
      <vt:lpstr>Složky hodnoty zákazníka  - širší pojetí</vt:lpstr>
      <vt:lpstr>Složky hodnoty zákazníka – hrubé příjmy</vt:lpstr>
      <vt:lpstr>Složky hodnoty zákazníka – hrubé příjmy</vt:lpstr>
      <vt:lpstr>Složky hodnoty zákazníka – celkové náklady  na zákazníka</vt:lpstr>
      <vt:lpstr>Využití hodnoty zákazníka podnikem</vt:lpstr>
      <vt:lpstr>Využití hodnoty zákazníka v praxi českých MSP</vt:lpstr>
      <vt:lpstr>Spokojenost zákazníka</vt:lpstr>
      <vt:lpstr>Spokojenost zákazníka - typy</vt:lpstr>
      <vt:lpstr>Sledování spokojenosti zákazníka</vt:lpstr>
      <vt:lpstr>Techniky měření spokojenosti zákazníků</vt:lpstr>
      <vt:lpstr>Loajalita zákazníka</vt:lpstr>
      <vt:lpstr>Výpočet indexu loajality zákazníka</vt:lpstr>
      <vt:lpstr>Míra setrvání zákazníka</vt:lpstr>
      <vt:lpstr>Míra setrvání zákazníka - výpočet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175</cp:revision>
  <dcterms:created xsi:type="dcterms:W3CDTF">2016-11-25T20:36:16Z</dcterms:created>
  <dcterms:modified xsi:type="dcterms:W3CDTF">2023-10-15T09:15:37Z</dcterms:modified>
</cp:coreProperties>
</file>