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1" r:id="rId2"/>
    <p:sldId id="258" r:id="rId3"/>
    <p:sldId id="263" r:id="rId4"/>
    <p:sldId id="286" r:id="rId5"/>
    <p:sldId id="293" r:id="rId6"/>
    <p:sldId id="294" r:id="rId7"/>
    <p:sldId id="296" r:id="rId8"/>
    <p:sldId id="295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11" r:id="rId17"/>
    <p:sldId id="321" r:id="rId18"/>
    <p:sldId id="305" r:id="rId19"/>
    <p:sldId id="306" r:id="rId20"/>
    <p:sldId id="307" r:id="rId21"/>
    <p:sldId id="308" r:id="rId22"/>
    <p:sldId id="309" r:id="rId23"/>
    <p:sldId id="310" r:id="rId24"/>
    <p:sldId id="312" r:id="rId25"/>
    <p:sldId id="313" r:id="rId26"/>
    <p:sldId id="314" r:id="rId27"/>
    <p:sldId id="322" r:id="rId28"/>
    <p:sldId id="316" r:id="rId29"/>
    <p:sldId id="317" r:id="rId30"/>
    <p:sldId id="318" r:id="rId31"/>
    <p:sldId id="319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7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ons.wikimedia.org/wiki/File:LIDL_prodejna_-_maso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cs.wikipedia.org/wiki/Lid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Vztahový marketing a CRM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Starzyczná, Ph.D.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Radka Bauerová,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80668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3134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Hodnocení vlastností výrobků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25333"/>
              </p:ext>
            </p:extLst>
          </p:nvPr>
        </p:nvGraphicFramePr>
        <p:xfrm>
          <a:off x="838200" y="2169995"/>
          <a:ext cx="7807051" cy="392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601">
                  <a:extLst>
                    <a:ext uri="{9D8B030D-6E8A-4147-A177-3AD203B41FA5}">
                      <a16:colId xmlns:a16="http://schemas.microsoft.com/office/drawing/2014/main" val="1014326764"/>
                    </a:ext>
                  </a:extLst>
                </a:gridCol>
                <a:gridCol w="1913882">
                  <a:extLst>
                    <a:ext uri="{9D8B030D-6E8A-4147-A177-3AD203B41FA5}">
                      <a16:colId xmlns:a16="http://schemas.microsoft.com/office/drawing/2014/main" val="1243602152"/>
                    </a:ext>
                  </a:extLst>
                </a:gridCol>
                <a:gridCol w="1914784">
                  <a:extLst>
                    <a:ext uri="{9D8B030D-6E8A-4147-A177-3AD203B41FA5}">
                      <a16:colId xmlns:a16="http://schemas.microsoft.com/office/drawing/2014/main" val="3565328557"/>
                    </a:ext>
                  </a:extLst>
                </a:gridCol>
                <a:gridCol w="1914784">
                  <a:extLst>
                    <a:ext uri="{9D8B030D-6E8A-4147-A177-3AD203B41FA5}">
                      <a16:colId xmlns:a16="http://schemas.microsoft.com/office/drawing/2014/main" val="1043557488"/>
                    </a:ext>
                  </a:extLst>
                </a:gridCol>
              </a:tblGrid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Vlastnosti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B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Výrobek C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3093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Funkce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84410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Výkon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017761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Design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15489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Cena 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26896"/>
                  </a:ext>
                </a:extLst>
              </a:tr>
              <a:tr h="56865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……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1833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38200" y="1305314"/>
            <a:ext cx="5658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Rozhodovací analýza</a:t>
            </a:r>
          </a:p>
        </p:txBody>
      </p:sp>
    </p:spTree>
    <p:extLst>
      <p:ext uri="{BB962C8B-B14F-4D97-AF65-F5344CB8AC3E}">
        <p14:creationId xmlns:p14="http://schemas.microsoft.com/office/powerpoint/2010/main" val="28110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181" y="-67217"/>
            <a:ext cx="86742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Atributy hodnoty pro zákazníka na B2C trhu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197" y="31619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46971" y="884412"/>
            <a:ext cx="8176594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 týká se spotřebitelů v maloobchodě, hodnota se týká: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hlavně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produktu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(obchodního sortimentu) a všech ostatních nástrojů marketingového  mixu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ceny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 úrovně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komunikace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typu prodejny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kde nakupuje (samoobsluha, pultová prodejna,,, supermarket, hypermarket…e shop)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●● zákazníka oslovuje exteriér prodejny i interiér a celková nákupní atmosféra, webová stránka) 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●●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prodejního procesu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lidí: obsluhy, pokladní, pracovníků v informačních  centrech … objednávkový systém)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●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dostupnost prodejny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 její lokalizace.</a:t>
            </a:r>
            <a:endParaRPr lang="cs-CZ" sz="28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A22E47-D804-4FD0-99BD-EFDC18A13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159397" y="1319216"/>
            <a:ext cx="2641599" cy="21966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800248-C063-44C3-A775-3BA24C6F66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940800" y="4065953"/>
            <a:ext cx="3004229" cy="189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4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28630" cy="73796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Atributy hodnoty pro zákazníka na B2B trhu (partnerské společnosti)</a:t>
            </a:r>
            <a:endParaRPr lang="cs-CZ" sz="3600" b="1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44022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5545" y="1171915"/>
            <a:ext cx="10657114" cy="55595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 se týká trhu B2B, tam se objevují další atributy, což je dáno charakterem partnerů, kteří spolu jednají.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produkt,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případně značka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hodnota samotného vztahu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požitek z obchodního jednání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či image podniku.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Nákladová stránka se týká také cen, ztrát, obětí. Svoji roli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hraje </a:t>
            </a:r>
            <a:r>
              <a:rPr lang="cs-CZ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důvěra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(viz PRM).</a:t>
            </a:r>
            <a:endParaRPr lang="cs-CZ" sz="3200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4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86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Hodnota zákazníka pro podnik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261590" y="1491069"/>
            <a:ext cx="5283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Kdo je ziskovým zákazníkem?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18838" y="2461002"/>
            <a:ext cx="8285017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Jedinec, domácnost, nebo organizace, </a:t>
            </a: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která v průběhu času zajišťuje tok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příjmů o požadovanou částku, která je vyšší než kolik představuje součet nákladů na oslovení zákazníka, jeho získání a obsluhu za stejnou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dobu.  Podniky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zpracovávají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analýzy ziskovosti, které napomáhají rozdělit zákazníky na ziskové a neziskové. 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16A635F-5254-478A-9E3B-E71A579055AC}"/>
              </a:ext>
            </a:extLst>
          </p:cNvPr>
          <p:cNvSpPr txBox="1"/>
          <p:nvPr/>
        </p:nvSpPr>
        <p:spPr>
          <a:xfrm>
            <a:off x="9351241" y="2429440"/>
            <a:ext cx="2549236" cy="83099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Příjmy za zboží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˃ náklady 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DBB52A6-2D2E-4A69-87A8-DA0B3418E0B8}"/>
              </a:ext>
            </a:extLst>
          </p:cNvPr>
          <p:cNvCxnSpPr/>
          <p:nvPr/>
        </p:nvCxnSpPr>
        <p:spPr>
          <a:xfrm flipH="1">
            <a:off x="5467927" y="3201788"/>
            <a:ext cx="3805382" cy="8959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Segmentace zákazníků">
            <a:extLst>
              <a:ext uri="{FF2B5EF4-FFF2-40B4-BE49-F238E27FC236}">
                <a16:creationId xmlns:a16="http://schemas.microsoft.com/office/drawing/2014/main" id="{1B2FA211-30B7-4822-B856-E7B6EE6F0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377" y="3739572"/>
            <a:ext cx="27051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0D93F22-321D-44A9-A277-D5DD59162C95}"/>
              </a:ext>
            </a:extLst>
          </p:cNvPr>
          <p:cNvCxnSpPr>
            <a:cxnSpLocks/>
          </p:cNvCxnSpPr>
          <p:nvPr/>
        </p:nvCxnSpPr>
        <p:spPr>
          <a:xfrm flipV="1">
            <a:off x="7241309" y="5809673"/>
            <a:ext cx="2660073" cy="27709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57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722257" cy="9847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Kdo je ziskovým zákazníkem?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71945" y="1127893"/>
            <a:ext cx="8259619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nejziskovějším zákazníkem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nemusí být ti největší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kteří obvykle vyžadují  příliš mnoho služeb a vysoké slevy</a:t>
            </a:r>
          </a:p>
          <a:p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nejmenší zákazníci 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naopak platí za zboží plné ceny a žádají si minimum služeb. Náklady na spolupráci s nimi ale jejich ziskovost snižují </a:t>
            </a:r>
          </a:p>
          <a:p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cs-CZ" sz="32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Kotler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také upozorňuje, že podnik může zvýšit svou ziskovost, pokud se zbaví svých 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nejhorších zákazníků</a:t>
            </a: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cs-CZ" sz="3200" dirty="0">
              <a:solidFill>
                <a:srgbClr val="008080"/>
              </a:solidFill>
            </a:endParaRPr>
          </a:p>
        </p:txBody>
      </p:sp>
      <p:pic>
        <p:nvPicPr>
          <p:cNvPr id="1026" name="Picture 2" descr="Není zisk jako zisk a zvláště při podnikání jako s. r. o. je důležité mít v  této záležitosti jasno | Daňový portál">
            <a:extLst>
              <a:ext uri="{FF2B5EF4-FFF2-40B4-BE49-F238E27FC236}">
                <a16:creationId xmlns:a16="http://schemas.microsoft.com/office/drawing/2014/main" id="{8D4A6AC2-2A3E-48EA-8AE2-832D134C5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4" y="2900362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Zisk, hodnota a naplňování lidských potřeb">
            <a:extLst>
              <a:ext uri="{FF2B5EF4-FFF2-40B4-BE49-F238E27FC236}">
                <a16:creationId xmlns:a16="http://schemas.microsoft.com/office/drawing/2014/main" id="{0C0A3755-70FB-494F-AC44-D9B7558CA9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Zisk, hodnota a naplňování lidských potřeb">
            <a:extLst>
              <a:ext uri="{FF2B5EF4-FFF2-40B4-BE49-F238E27FC236}">
                <a16:creationId xmlns:a16="http://schemas.microsoft.com/office/drawing/2014/main" id="{7A6E6DEA-6364-4F60-986E-B01E53FA96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64086" cy="8976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3 přístupy odhadu hodnoty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47782" y="1626657"/>
            <a:ext cx="11504325" cy="4564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analýza odhadů jednoduchých proměnných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(objem tržeb, objem 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 vývoj počtu zákazníků),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analýza tržeb a s tím spojených nákladů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(posouzení ziskovosti)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statistická analýza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která vychází z předchozích dvou</a:t>
            </a: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analýz  a využívá model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celoživotní hodnoty zákazníka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46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03149" y="195486"/>
            <a:ext cx="667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Celoživotní hodnota zákazníka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9674" y="837329"/>
            <a:ext cx="9681708" cy="5155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podniky mají zájem na tom, aby jejich zákazníci byli dlouhodobě ziskoví </a:t>
            </a:r>
          </a:p>
          <a:p>
            <a:pPr indent="180340" algn="just">
              <a:lnSpc>
                <a:spcPct val="115000"/>
              </a:lnSpc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v této souvislosti se hovoří o tzv.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konceptu „celoživotní hodnoty zákazníka.“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CLV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lifetime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indent="180340" algn="just">
              <a:lnSpc>
                <a:spcPct val="115000"/>
              </a:lnSpc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není jednoduché kalkulovat CLV, protože někdy nejde jen o kontinuální dlouhodobý pohled na zákazníka,  často firmy vynakládají i krátkodobé marketingové aktivity, které jsou vynakládány operativně dle konkrétní situace na trhu, jež také pomáhají vybudovat se zákazníkem dobrý a věrný vztah.</a:t>
            </a:r>
          </a:p>
          <a:p>
            <a:pPr indent="180340" algn="just">
              <a:lnSpc>
                <a:spcPct val="115000"/>
              </a:lnSpc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Existují také různé vzorce celoživotní hodnoty dle různých autorů.</a:t>
            </a:r>
          </a:p>
          <a:p>
            <a:pPr indent="180340" algn="just">
              <a:lnSpc>
                <a:spcPct val="115000"/>
              </a:lnSpc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teorie CLV vychází z předpokladu, že </a:t>
            </a:r>
            <a:r>
              <a:rPr lang="cs-CZ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zákazník je pro společnost aktivem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čili zdrojem budoucích efektů. Proto by mělo být toto aktivum hodnoceno principiálně stejně jako </a:t>
            </a:r>
            <a:r>
              <a:rPr lang="cs-CZ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složky majetku.</a:t>
            </a:r>
          </a:p>
        </p:txBody>
      </p:sp>
      <p:pic>
        <p:nvPicPr>
          <p:cNvPr id="7" name="Picture 2" descr="Bloomberg: Nová britská premiérka chystá pomoc firmám za 40 miliard liber">
            <a:extLst>
              <a:ext uri="{FF2B5EF4-FFF2-40B4-BE49-F238E27FC236}">
                <a16:creationId xmlns:a16="http://schemas.microsoft.com/office/drawing/2014/main" id="{9700CE97-3F9A-4D8E-8AB5-0C1F957A5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872" y="1235825"/>
            <a:ext cx="189545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12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345" y="2697990"/>
            <a:ext cx="11252200" cy="762768"/>
          </a:xfrm>
          <a:solidFill>
            <a:srgbClr val="FFFF66"/>
          </a:solidFill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Příspěvkové rozpětí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od 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zákazníka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se v tomto případě rovnají rozdílu tržeb a nákladů vynaložených na produkci pro 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zákazníka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nákladů vynaložených na prodej</a:t>
            </a:r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2"/>
              <p:cNvSpPr txBox="1"/>
              <p:nvPr/>
            </p:nvSpPr>
            <p:spPr>
              <a:xfrm>
                <a:off x="662709" y="3597464"/>
                <a:ext cx="5055870" cy="93512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kern="1200" dirty="0">
                    <a:solidFill>
                      <a:srgbClr val="00808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CLV=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=1    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cs-CZ" sz="36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3600" kern="1200">
                                <a:solidFill>
                                  <a:srgbClr val="008080"/>
                                </a:solidFill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r</m:t>
                            </m:r>
                          </m:num>
                          <m:den>
                            <m:d>
                              <m:dPr>
                                <m:ctrlP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cs-CZ" sz="36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d>
                            <m:r>
                              <a:rPr lang="cs-CZ" sz="36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cs-CZ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09" y="3597464"/>
                <a:ext cx="5055870" cy="935128"/>
              </a:xfrm>
              <a:prstGeom prst="rect">
                <a:avLst/>
              </a:prstGeom>
              <a:blipFill>
                <a:blip r:embed="rId3"/>
                <a:stretch>
                  <a:fillRect l="-121" b="-32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496974" y="4932759"/>
            <a:ext cx="11198052" cy="1757212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marže (cena minus náklady)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  = diskontní míra nebo náklady kapitálu firmy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  = pravděpodobnost opakovaných nákupů zákazníka nebo jeho trvající aktivity, míra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retence (výpočty viz analytická část CRM)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2B9FF2-38B5-4974-9F66-78E7403F242E}"/>
              </a:ext>
            </a:extLst>
          </p:cNvPr>
          <p:cNvSpPr txBox="1"/>
          <p:nvPr/>
        </p:nvSpPr>
        <p:spPr>
          <a:xfrm>
            <a:off x="6317673" y="3880362"/>
            <a:ext cx="3472872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Vzorec dle Kotlera s časovou hodnotou peněz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E734A8-0021-4D2E-8BB5-2A8C231E5099}"/>
              </a:ext>
            </a:extLst>
          </p:cNvPr>
          <p:cNvSpPr txBox="1"/>
          <p:nvPr/>
        </p:nvSpPr>
        <p:spPr>
          <a:xfrm>
            <a:off x="662709" y="491628"/>
            <a:ext cx="752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Odhady celoživotní hodnoty zákazníka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C29CF8C-77EF-4BC8-971A-F857A9219C32}"/>
              </a:ext>
            </a:extLst>
          </p:cNvPr>
          <p:cNvSpPr/>
          <p:nvPr/>
        </p:nvSpPr>
        <p:spPr>
          <a:xfrm>
            <a:off x="1714560" y="145505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,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8C4055-AEBF-4EA5-9E71-82778A69FF98}"/>
              </a:ext>
            </a:extLst>
          </p:cNvPr>
          <p:cNvSpPr txBox="1"/>
          <p:nvPr/>
        </p:nvSpPr>
        <p:spPr>
          <a:xfrm>
            <a:off x="662709" y="996903"/>
            <a:ext cx="9879878" cy="1569660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forma:</a:t>
            </a:r>
            <a:r>
              <a:rPr lang="cs-CZ" sz="2400" dirty="0">
                <a:solidFill>
                  <a:srgbClr val="008080"/>
                </a:solidFill>
              </a:rPr>
              <a:t>   </a:t>
            </a:r>
            <a:r>
              <a:rPr lang="cs-CZ" sz="2400" b="1" dirty="0">
                <a:solidFill>
                  <a:srgbClr val="008080"/>
                </a:solidFill>
                <a:highlight>
                  <a:srgbClr val="00FF00"/>
                </a:highlight>
              </a:rPr>
              <a:t>𝐶𝐿𝑉 = 𝑚 ∗ 𝐿 − 𝐴𝐶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 = příspěvkové rozpětí od zákazníka v daném roce nebo jiném čas. období,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L  = očekávaná kupní životnost zákazníka (v letech),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AC = náklady vynaložené na získání zákazníka. (</a:t>
            </a:r>
            <a:r>
              <a:rPr lang="cs-CZ" sz="2400" dirty="0" err="1">
                <a:solidFill>
                  <a:srgbClr val="008080"/>
                </a:solidFill>
              </a:rPr>
              <a:t>Steenburgh</a:t>
            </a:r>
            <a:r>
              <a:rPr lang="cs-CZ" sz="2400" dirty="0">
                <a:solidFill>
                  <a:srgbClr val="008080"/>
                </a:solidFill>
              </a:rPr>
              <a:t> &amp; </a:t>
            </a:r>
            <a:r>
              <a:rPr lang="cs-CZ" sz="2400" dirty="0" err="1">
                <a:solidFill>
                  <a:srgbClr val="008080"/>
                </a:solidFill>
              </a:rPr>
              <a:t>Avery</a:t>
            </a:r>
            <a:r>
              <a:rPr lang="cs-CZ" sz="2400" dirty="0">
                <a:solidFill>
                  <a:srgbClr val="008080"/>
                </a:solidFill>
              </a:rPr>
              <a:t>, 2011)</a:t>
            </a:r>
            <a:endParaRPr lang="cs-CZ" sz="24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122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 - širší pojetí</a:t>
            </a:r>
          </a:p>
        </p:txBody>
      </p:sp>
      <p:sp>
        <p:nvSpPr>
          <p:cNvPr id="3" name="Textové pole 14351"/>
          <p:cNvSpPr txBox="1">
            <a:spLocks noChangeArrowheads="1"/>
          </p:cNvSpPr>
          <p:nvPr/>
        </p:nvSpPr>
        <p:spPr bwMode="auto">
          <a:xfrm>
            <a:off x="508001" y="1616443"/>
            <a:ext cx="5072674" cy="46445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Hrubé příjmy</a:t>
            </a: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tržby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odnota referencí zákazníků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informovanosti zákazníků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věrnosti zákazníků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přijímat nové produkty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image 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platební morálky.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ové pole 14351"/>
          <p:cNvSpPr txBox="1">
            <a:spLocks noChangeArrowheads="1"/>
          </p:cNvSpPr>
          <p:nvPr/>
        </p:nvSpPr>
        <p:spPr bwMode="auto">
          <a:xfrm>
            <a:off x="6792685" y="1626464"/>
            <a:ext cx="5050972" cy="4542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Celkové náklady </a:t>
            </a:r>
            <a:endParaRPr lang="cs-CZ" sz="2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na zákazníka</a:t>
            </a:r>
            <a:endParaRPr lang="cs-CZ" sz="2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akviziční náklady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výrobní a prodejní náklady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náklady na obsluhu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marketingové náklady na udržení, rozvoj, obnovení a znovu získání zákazníků,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ffectLst/>
                <a:ea typeface="Calibri" panose="020F0502020204030204" pitchFamily="34" charset="0"/>
              </a:rPr>
              <a:t>administrativní  náklady na ukončení vztahu</a:t>
            </a:r>
            <a:endParaRPr lang="cs-CZ" sz="24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Ohnutý pruh 14352"/>
          <p:cNvSpPr>
            <a:spLocks/>
          </p:cNvSpPr>
          <p:nvPr/>
        </p:nvSpPr>
        <p:spPr bwMode="auto">
          <a:xfrm>
            <a:off x="5705985" y="1373873"/>
            <a:ext cx="961390" cy="485140"/>
          </a:xfrm>
          <a:custGeom>
            <a:avLst/>
            <a:gdLst>
              <a:gd name="T0" fmla="*/ 0 w 962025"/>
              <a:gd name="T1" fmla="*/ 242888 h 485775"/>
              <a:gd name="T2" fmla="*/ 481013 w 962025"/>
              <a:gd name="T3" fmla="*/ 0 h 485775"/>
              <a:gd name="T4" fmla="*/ 962026 w 962025"/>
              <a:gd name="T5" fmla="*/ 242888 h 485775"/>
              <a:gd name="T6" fmla="*/ 840581 w 962025"/>
              <a:gd name="T7" fmla="*/ 242888 h 485775"/>
              <a:gd name="T8" fmla="*/ 481012 w 962025"/>
              <a:gd name="T9" fmla="*/ 121444 h 485775"/>
              <a:gd name="T10" fmla="*/ 121443 w 962025"/>
              <a:gd name="T11" fmla="*/ 242888 h 485775"/>
              <a:gd name="T12" fmla="*/ 0 w 962025"/>
              <a:gd name="T13" fmla="*/ 242888 h 4857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2025" h="485775">
                <a:moveTo>
                  <a:pt x="0" y="242888"/>
                </a:moveTo>
                <a:cubicBezTo>
                  <a:pt x="0" y="108745"/>
                  <a:pt x="215357" y="0"/>
                  <a:pt x="481013" y="0"/>
                </a:cubicBezTo>
                <a:cubicBezTo>
                  <a:pt x="746669" y="0"/>
                  <a:pt x="962026" y="108745"/>
                  <a:pt x="962026" y="242888"/>
                </a:cubicBezTo>
                <a:lnTo>
                  <a:pt x="840581" y="242888"/>
                </a:lnTo>
                <a:cubicBezTo>
                  <a:pt x="840581" y="175816"/>
                  <a:pt x="679596" y="121444"/>
                  <a:pt x="481012" y="121444"/>
                </a:cubicBezTo>
                <a:cubicBezTo>
                  <a:pt x="282428" y="121444"/>
                  <a:pt x="121443" y="175816"/>
                  <a:pt x="121443" y="242888"/>
                </a:cubicBezTo>
                <a:lnTo>
                  <a:pt x="0" y="242888"/>
                </a:lnTo>
                <a:close/>
              </a:path>
            </a:pathLst>
          </a:custGeom>
          <a:solidFill>
            <a:srgbClr val="008080"/>
          </a:solidFill>
          <a:ln w="25400">
            <a:solidFill>
              <a:srgbClr val="00808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13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610600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hrubé příjmy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6" y="-198821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19314" y="1127893"/>
            <a:ext cx="11582400" cy="56630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referencí zákazníka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dalším subjektům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každý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zákazník,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je-li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spokojen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může výrobky firmy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doporučovat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svým známým, např. na trhu B2C podniky dokonce motivují své zákazníky, aby jim nalezli nové zákazníky s příslibem odměny (to může ale platit i na B2B trhu),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informovanosti zákazníků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–informovaný zákazník informuje další zákazníky, je </a:t>
            </a: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nositelem těchto informací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Můžeme použít i výraz „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chodící reklama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.“ Může být také zdrojem dalších doporučení a vlivu na věrnost zákazníků.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hodnota věrnosti zákazníků </a:t>
            </a:r>
            <a:r>
              <a:rPr lang="cs-CZ" sz="2800" dirty="0">
                <a:solidFill>
                  <a:srgbClr val="008080"/>
                </a:solidFill>
              </a:rPr>
              <a:t>– do jaké míry je zákazník ochoten zůstat naším zákazníkem. Věrný zákazník je </a:t>
            </a:r>
            <a:r>
              <a:rPr lang="cs-CZ" sz="2800" b="1" dirty="0">
                <a:solidFill>
                  <a:srgbClr val="008080"/>
                </a:solidFill>
              </a:rPr>
              <a:t>loajální</a:t>
            </a:r>
            <a:r>
              <a:rPr lang="cs-CZ" sz="2800" dirty="0">
                <a:solidFill>
                  <a:srgbClr val="008080"/>
                </a:solidFill>
              </a:rPr>
              <a:t> zákazník k firmě i značce. </a:t>
            </a:r>
            <a:endParaRPr lang="cs-CZ" sz="28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CRM  a hodnota </a:t>
            </a:r>
          </a:p>
          <a:p>
            <a:pPr lvl="0"/>
            <a:r>
              <a:rPr lang="cs-CZ" sz="4000" b="1" cap="all" dirty="0"/>
              <a:t>v marketingu, loajalita zákazníků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562775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pochopit dvojí pojetí hodnoty v marketingu a v CRM a loajalitu a spokojenost zákazníků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175171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hrubé příjmy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200" y="1513256"/>
            <a:ext cx="10758714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přijímat nové produkty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B2B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trhu se to může projevit pozitivně při spolupráci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výzkumu a vývoji produktů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dvou partnerských podniků,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B2C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trhu je to možnost využít informace od spotřebitelů při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nových výrobků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image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je využívána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B2B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trhu,  je li o podniku pozitivní povědomí  má to vliv i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vyjednávací pozici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trhu, image zákazníka má svoji hodnotu i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B2C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trhu při nákupu ve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specializovaných prodejnách, značkových prodejnách,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kde personál zná často své zákazníky, i v menších prodejnách či provozovnách služeb ve městech či na venkově,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hodnota platební morálky zákazníka –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důležitá zejména na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B2B trhu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neboť ovlivňuje i finanční situaci podniku (druhotná platební neschopnost).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5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Složky hodnoty zákazníka – celkové náklady 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na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35427" y="2055813"/>
            <a:ext cx="10697029" cy="3779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akviziční náklady </a:t>
            </a:r>
            <a:r>
              <a:rPr lang="cs-CZ" sz="2400" dirty="0">
                <a:solidFill>
                  <a:srgbClr val="008080"/>
                </a:solidFill>
              </a:rPr>
              <a:t>– jsou náklady na  získání zákazníka, výše nákladů je závislá na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akviziční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to znamená, zda se bude jednat o masový marketing nebo přímý,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výrobní a prodejní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náklady výroby a všechny náklady spojené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 obsluhou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zákazníka včetně nákladů na vyřízení objednávky, skladování a dopravu,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marketingové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 udržení, rozvoj, obnovení vztahu, znovu získání zákazníka – jedná se např. náklady na prevenci odchodu zákazníka,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administrativní náklady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na ukončení vztahu.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rgbClr val="00808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20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568821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Využití hodnoty zákazníka podnikem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27364" y="1382166"/>
            <a:ext cx="7568821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●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</a:rPr>
              <a:t>segmentace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008080"/>
                </a:solidFill>
              </a:rPr>
              <a:t>umožňuje zjistit významné zákazníky.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</a:t>
            </a:r>
            <a:r>
              <a:rPr lang="cs-CZ" sz="3200" b="1" dirty="0">
                <a:solidFill>
                  <a:srgbClr val="FF0000"/>
                </a:solidFill>
              </a:rPr>
              <a:t>diferencované přístupy </a:t>
            </a:r>
            <a:r>
              <a:rPr lang="cs-CZ" sz="3200" dirty="0">
                <a:solidFill>
                  <a:srgbClr val="008080"/>
                </a:solidFill>
              </a:rPr>
              <a:t>k zákazníkům ke stanovení potenciálu zákazníka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</a:t>
            </a:r>
            <a:r>
              <a:rPr lang="cs-CZ" sz="3200" b="1" dirty="0">
                <a:solidFill>
                  <a:srgbClr val="FF0000"/>
                </a:solidFill>
              </a:rPr>
              <a:t>odhalení ztrátových zákazníků </a:t>
            </a:r>
            <a:r>
              <a:rPr lang="cs-CZ" sz="3200" dirty="0">
                <a:solidFill>
                  <a:srgbClr val="008080"/>
                </a:solidFill>
              </a:rPr>
              <a:t>vytváří portfolio zákazníků dle přínosů v čase</a:t>
            </a:r>
          </a:p>
          <a:p>
            <a:r>
              <a:rPr lang="cs-CZ" sz="3200" dirty="0">
                <a:solidFill>
                  <a:srgbClr val="008080"/>
                </a:solidFill>
              </a:rPr>
              <a:t>● podle rozdělení zákazníků do cílových skupin a segmentů je tvořen i celý </a:t>
            </a:r>
            <a:r>
              <a:rPr lang="cs-CZ" sz="3200" b="1" dirty="0">
                <a:solidFill>
                  <a:srgbClr val="FF0000"/>
                </a:solidFill>
              </a:rPr>
              <a:t>marketingový mix</a:t>
            </a:r>
            <a:r>
              <a:rPr lang="cs-CZ" sz="3200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</p:txBody>
      </p:sp>
      <p:pic>
        <p:nvPicPr>
          <p:cNvPr id="4104" name="Picture 8" descr="Co Je Cílený Marketing &amp; Proč Je Stále Používanější">
            <a:extLst>
              <a:ext uri="{FF2B5EF4-FFF2-40B4-BE49-F238E27FC236}">
                <a16:creationId xmlns:a16="http://schemas.microsoft.com/office/drawing/2014/main" id="{E5F39925-19CB-4FA1-88DD-8DAB4B9C5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769" y="1382166"/>
            <a:ext cx="3498651" cy="278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331503C-D89F-41DD-AA60-9226DF584026}"/>
              </a:ext>
            </a:extLst>
          </p:cNvPr>
          <p:cNvSpPr txBox="1"/>
          <p:nvPr/>
        </p:nvSpPr>
        <p:spPr>
          <a:xfrm>
            <a:off x="8580582" y="4673600"/>
            <a:ext cx="331585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Marketingový mix (4P, 7P…) pro cílovou skupinu červených, žlutých, zelených a oranžových zákazníků. </a:t>
            </a:r>
          </a:p>
        </p:txBody>
      </p:sp>
    </p:spTree>
    <p:extLst>
      <p:ext uri="{BB962C8B-B14F-4D97-AF65-F5344CB8AC3E}">
        <p14:creationId xmlns:p14="http://schemas.microsoft.com/office/powerpoint/2010/main" val="941813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572" y="340109"/>
            <a:ext cx="8117114" cy="44767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Využití hodnoty zákazníka v praxi českých MSP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877751"/>
              </p:ext>
            </p:extLst>
          </p:nvPr>
        </p:nvGraphicFramePr>
        <p:xfrm>
          <a:off x="580572" y="972456"/>
          <a:ext cx="9506858" cy="5489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0850">
                  <a:extLst>
                    <a:ext uri="{9D8B030D-6E8A-4147-A177-3AD203B41FA5}">
                      <a16:colId xmlns:a16="http://schemas.microsoft.com/office/drawing/2014/main" val="1652641508"/>
                    </a:ext>
                  </a:extLst>
                </a:gridCol>
                <a:gridCol w="1998004">
                  <a:extLst>
                    <a:ext uri="{9D8B030D-6E8A-4147-A177-3AD203B41FA5}">
                      <a16:colId xmlns:a16="http://schemas.microsoft.com/office/drawing/2014/main" val="1869613994"/>
                    </a:ext>
                  </a:extLst>
                </a:gridCol>
                <a:gridCol w="1998004">
                  <a:extLst>
                    <a:ext uri="{9D8B030D-6E8A-4147-A177-3AD203B41FA5}">
                      <a16:colId xmlns:a16="http://schemas.microsoft.com/office/drawing/2014/main" val="2860453508"/>
                    </a:ext>
                  </a:extLst>
                </a:gridCol>
              </a:tblGrid>
              <a:tr h="9705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Způsoby využití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Absolutní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Relativní 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44156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segmentaci zákazníků (rozdělení do skupin podle ziskovosti)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109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14,8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09480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diferenciaci produktů pro konkrétní skupiny zákazníků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257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34,9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87926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stanovení cen pro individuální zákazníky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365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49,6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892295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návrhu distribučních kanálů (cesty k zákazníkům)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123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16,7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6005"/>
                  </a:ext>
                </a:extLst>
              </a:tr>
              <a:tr h="821696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udržování loajality zákazníků (poprodejní aktivity)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292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39,7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07805"/>
                  </a:ext>
                </a:extLst>
              </a:tr>
              <a:tr h="410848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Při výpočtu investic pro zákazníky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50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6,8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10067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99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33616"/>
            <a:ext cx="5431809" cy="5902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Spokojenost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42666" y="2385201"/>
            <a:ext cx="7215117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  <a:ea typeface="Calibri" panose="020F0502020204030204" pitchFamily="34" charset="0"/>
              </a:rPr>
              <a:t>Spokojenost nebo nespokojenost je v obecném pojetí </a:t>
            </a:r>
            <a:r>
              <a:rPr lang="cs-CZ" sz="3200" dirty="0">
                <a:solidFill>
                  <a:srgbClr val="FF0000"/>
                </a:solidFill>
                <a:ea typeface="Calibri" panose="020F0502020204030204" pitchFamily="34" charset="0"/>
              </a:rPr>
              <a:t>pocitem potěšení </a:t>
            </a:r>
            <a:r>
              <a:rPr lang="cs-CZ" sz="3200" dirty="0">
                <a:solidFill>
                  <a:srgbClr val="008080"/>
                </a:solidFill>
                <a:ea typeface="Calibri" panose="020F0502020204030204" pitchFamily="34" charset="0"/>
              </a:rPr>
              <a:t>nebo </a:t>
            </a:r>
            <a:r>
              <a:rPr lang="cs-CZ" sz="3200" dirty="0">
                <a:solidFill>
                  <a:srgbClr val="FF0000"/>
                </a:solidFill>
                <a:ea typeface="Calibri" panose="020F0502020204030204" pitchFamily="34" charset="0"/>
              </a:rPr>
              <a:t>zklamání </a:t>
            </a:r>
            <a:r>
              <a:rPr lang="cs-CZ" sz="3200" dirty="0">
                <a:solidFill>
                  <a:srgbClr val="008080"/>
                </a:solidFill>
                <a:ea typeface="Calibri" panose="020F0502020204030204" pitchFamily="34" charset="0"/>
              </a:rPr>
              <a:t>jedince vycházejícím z porovnání skutečného výkonu (nebo výsledku) výrobku s jeho očekáváním</a:t>
            </a:r>
            <a:r>
              <a:rPr lang="cs-CZ" sz="3200" dirty="0">
                <a:ea typeface="Calibri" panose="020F0502020204030204" pitchFamily="34" charset="0"/>
              </a:rPr>
              <a:t>. </a:t>
            </a:r>
            <a:endParaRPr lang="cs-CZ" sz="32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1533213"/>
            <a:ext cx="3548418" cy="258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9" name="Obdélník 8"/>
          <p:cNvSpPr/>
          <p:nvPr/>
        </p:nvSpPr>
        <p:spPr>
          <a:xfrm>
            <a:off x="8698172" y="4739691"/>
            <a:ext cx="3189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https://pixabay.com/</a:t>
            </a:r>
            <a:r>
              <a:rPr lang="cs-CZ" sz="1000" dirty="0" err="1"/>
              <a:t>cs</a:t>
            </a:r>
            <a:r>
              <a:rPr lang="cs-CZ" sz="1000" dirty="0"/>
              <a:t>/veselý-obličej-žlutá-šťastný-úsměv-163510/</a:t>
            </a:r>
          </a:p>
        </p:txBody>
      </p:sp>
    </p:spTree>
    <p:extLst>
      <p:ext uri="{BB962C8B-B14F-4D97-AF65-F5344CB8AC3E}">
        <p14:creationId xmlns:p14="http://schemas.microsoft.com/office/powerpoint/2010/main" val="175567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382" y="182562"/>
            <a:ext cx="6108510" cy="7627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Spokojenost zákazníka - typy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43754"/>
              </p:ext>
            </p:extLst>
          </p:nvPr>
        </p:nvGraphicFramePr>
        <p:xfrm>
          <a:off x="376125" y="1313820"/>
          <a:ext cx="10653218" cy="5066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009">
                  <a:extLst>
                    <a:ext uri="{9D8B030D-6E8A-4147-A177-3AD203B41FA5}">
                      <a16:colId xmlns:a16="http://schemas.microsoft.com/office/drawing/2014/main" val="3370876732"/>
                    </a:ext>
                  </a:extLst>
                </a:gridCol>
                <a:gridCol w="7276209">
                  <a:extLst>
                    <a:ext uri="{9D8B030D-6E8A-4147-A177-3AD203B41FA5}">
                      <a16:colId xmlns:a16="http://schemas.microsoft.com/office/drawing/2014/main" val="564854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 spokojenosti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Opatření 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25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se zbožím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Vhodný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nákupní marketing 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– tvorba nabídky zboží (kvalitní, cenově přístupné zboží v požadované šířce a hloubce),</a:t>
                      </a:r>
                      <a:r>
                        <a:rPr lang="cs-CZ" sz="2400" baseline="0" dirty="0">
                          <a:solidFill>
                            <a:srgbClr val="008080"/>
                          </a:solidFill>
                          <a:effectLst/>
                        </a:rPr>
                        <a:t> n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adstandardní ochrana zboží – např. smluvní záruky 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50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obsluhou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Vhodný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interní marketing 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– vyškolený, ochotný, vstřícný a příjemný personál, celkový přístup firmy k zákazníkům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721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prodejním prostředím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Vhodné řešení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interiéru prodejny</a:t>
                      </a: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,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řešení interiéru </a:t>
                      </a: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a nákupní atmosféra, uspořádání zboží na prodejní ploše, merchandising (funkční a estetická webová stránka)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Spokojenost s vyřizováním reklamací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Dodržování platné legislativy 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0486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48038" y="2090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12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829245" cy="67265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Sledování spokojenosti zákazníka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42" y="2047165"/>
            <a:ext cx="3607558" cy="279096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947098" y="6058862"/>
            <a:ext cx="34067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https://pixabay.com/</a:t>
            </a:r>
            <a:r>
              <a:rPr lang="cs-CZ" sz="1000" dirty="0" err="1"/>
              <a:t>cs</a:t>
            </a:r>
            <a:r>
              <a:rPr lang="cs-CZ" sz="1000" dirty="0"/>
              <a:t>/květ-kreslení-fantazie-skica-1689865/</a:t>
            </a:r>
          </a:p>
        </p:txBody>
      </p:sp>
      <p:sp>
        <p:nvSpPr>
          <p:cNvPr id="3" name="Obdélník 2"/>
          <p:cNvSpPr/>
          <p:nvPr/>
        </p:nvSpPr>
        <p:spPr>
          <a:xfrm>
            <a:off x="563945" y="1194436"/>
            <a:ext cx="6995615" cy="49211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Podniky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řada podniků, monitoruje spokojenost zákazníků, řada dělá monitoring spokojenosti nepravidelně a některé vůbec ne, při řízení kvality některé ISO normy vyžadují monitoring spokojenosti zákazníků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Specializované agentury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pracují na zakázku podniků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Nezávislé organizace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zabývající se ochranou spotřebitelů (např.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dtest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Sdružení ochrany spotřebitelů apod.)</a:t>
            </a:r>
          </a:p>
        </p:txBody>
      </p:sp>
    </p:spTree>
    <p:extLst>
      <p:ext uri="{BB962C8B-B14F-4D97-AF65-F5344CB8AC3E}">
        <p14:creationId xmlns:p14="http://schemas.microsoft.com/office/powerpoint/2010/main" val="4064089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0083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Techniky měření spokojenosti zákazníků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0273" y="1698683"/>
            <a:ext cx="8407400" cy="4678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</a:rPr>
              <a:t>Pravidelné dotazování zákazníků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– podniky se dotazují na </a:t>
            </a:r>
            <a:r>
              <a:rPr lang="cs-CZ" sz="2800" b="1" dirty="0">
                <a:solidFill>
                  <a:srgbClr val="008080"/>
                </a:solidFill>
              </a:rPr>
              <a:t>postoje zákazníků </a:t>
            </a:r>
            <a:r>
              <a:rPr lang="cs-CZ" sz="2800" dirty="0">
                <a:solidFill>
                  <a:srgbClr val="008080"/>
                </a:solidFill>
              </a:rPr>
              <a:t>k nabízeným výrobkům a službám a na všechno, co souvisí s opakovanými nákupy. Mohou tak činit jak na trhu B2B, tak na trhu B2C (dotazníkové šetření, panelové diskuze…ankety)</a:t>
            </a:r>
          </a:p>
          <a:p>
            <a:pPr lvl="0"/>
            <a:endParaRPr lang="cs-CZ" sz="2800" b="1" dirty="0">
              <a:solidFill>
                <a:srgbClr val="008080"/>
              </a:solidFill>
            </a:endParaRP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Realizace  „</a:t>
            </a:r>
            <a:r>
              <a:rPr lang="cs-CZ" sz="2800" b="1" dirty="0" err="1">
                <a:solidFill>
                  <a:srgbClr val="FF0000"/>
                </a:solidFill>
              </a:rPr>
              <a:t>mysteryshoping</a:t>
            </a:r>
            <a:r>
              <a:rPr lang="cs-CZ" sz="2800" b="1" dirty="0">
                <a:solidFill>
                  <a:srgbClr val="FF0000"/>
                </a:solidFill>
              </a:rPr>
              <a:t>“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– </a:t>
            </a:r>
            <a:r>
              <a:rPr lang="cs-CZ" sz="2800" b="1" dirty="0">
                <a:solidFill>
                  <a:srgbClr val="008080"/>
                </a:solidFill>
              </a:rPr>
              <a:t>zástupci podniků </a:t>
            </a:r>
            <a:r>
              <a:rPr lang="cs-CZ" sz="2800" dirty="0">
                <a:solidFill>
                  <a:srgbClr val="008080"/>
                </a:solidFill>
              </a:rPr>
              <a:t>realizují utajené nákupy, aby získali informace o silných a slabých stánkách prodeje. Manažeři tak mohou např. navštívit vlastní prodejny i konkurenční a srovnávat (na trhu B2C). </a:t>
            </a:r>
          </a:p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5122" name="Picture 2" descr="PROFI Mystery shopping za 1 089 Kč | Stovkomat">
            <a:extLst>
              <a:ext uri="{FF2B5EF4-FFF2-40B4-BE49-F238E27FC236}">
                <a16:creationId xmlns:a16="http://schemas.microsoft.com/office/drawing/2014/main" id="{436FECD5-722B-404F-8C97-3E5F2548D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266" y="4454814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ekce 8 - Cílové skupiny a analýza zákazníků v UX">
            <a:extLst>
              <a:ext uri="{FF2B5EF4-FFF2-40B4-BE49-F238E27FC236}">
                <a16:creationId xmlns:a16="http://schemas.microsoft.com/office/drawing/2014/main" id="{B0A55E43-8ABA-4F80-9178-2616DF3B0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365" y="1838469"/>
            <a:ext cx="2486026" cy="228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876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511722" cy="106789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Loajalita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72186" y="2057282"/>
            <a:ext cx="6966287" cy="3444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Věrnost neboli loajalita je vedle spokojenosti se zakoupeným zbožím a poskytnutými službami spojena s určitým očekáváním, které je propojeno s působením na citovou stránku  zákazníka (Mulačová, Mulač et al, 2013).</a:t>
            </a:r>
          </a:p>
        </p:txBody>
      </p:sp>
      <p:pic>
        <p:nvPicPr>
          <p:cNvPr id="6146" name="Picture 2" descr="Jak získat zákaznickou loajalitu a věrnost - Cloudfresh">
            <a:extLst>
              <a:ext uri="{FF2B5EF4-FFF2-40B4-BE49-F238E27FC236}">
                <a16:creationId xmlns:a16="http://schemas.microsoft.com/office/drawing/2014/main" id="{178EFE4F-A4EE-450F-B642-13D8B3961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995" y="1828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FCC3181-CC68-4FA6-A7DE-A8689C520E14}"/>
              </a:ext>
            </a:extLst>
          </p:cNvPr>
          <p:cNvSpPr txBox="1"/>
          <p:nvPr/>
        </p:nvSpPr>
        <p:spPr>
          <a:xfrm>
            <a:off x="7897090" y="3640380"/>
            <a:ext cx="226680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Behaviorální loajalita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127258A-BF90-49E2-98A3-6B3512E25FAC}"/>
              </a:ext>
            </a:extLst>
          </p:cNvPr>
          <p:cNvSpPr txBox="1"/>
          <p:nvPr/>
        </p:nvSpPr>
        <p:spPr>
          <a:xfrm>
            <a:off x="9740615" y="4784633"/>
            <a:ext cx="226680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Postojová loajalita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5CECED4F-0F12-4E39-A306-4FB9DF4085EC}"/>
              </a:ext>
            </a:extLst>
          </p:cNvPr>
          <p:cNvCxnSpPr/>
          <p:nvPr/>
        </p:nvCxnSpPr>
        <p:spPr>
          <a:xfrm flipH="1">
            <a:off x="8645236" y="2628900"/>
            <a:ext cx="385256" cy="101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DFE8BD99-7044-4EBE-927E-84DD740003AF}"/>
              </a:ext>
            </a:extLst>
          </p:cNvPr>
          <p:cNvCxnSpPr/>
          <p:nvPr/>
        </p:nvCxnSpPr>
        <p:spPr>
          <a:xfrm>
            <a:off x="11009745" y="2628900"/>
            <a:ext cx="265258" cy="2007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4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Výpočet indexu loajality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987" y="152400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7" y="304800"/>
            <a:ext cx="1464833" cy="1127893"/>
          </a:xfrm>
          <a:prstGeom prst="rect">
            <a:avLst/>
          </a:prstGeom>
        </p:spPr>
      </p:pic>
      <p:sp>
        <p:nvSpPr>
          <p:cNvPr id="6" name="TextovéPole 2"/>
          <p:cNvSpPr txBox="1"/>
          <p:nvPr/>
        </p:nvSpPr>
        <p:spPr>
          <a:xfrm>
            <a:off x="964034" y="1903413"/>
            <a:ext cx="46861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180340" algn="just">
              <a:spcBef>
                <a:spcPts val="425"/>
              </a:spcBef>
              <a:spcAft>
                <a:spcPts val="0"/>
              </a:spcAft>
            </a:pPr>
            <a:r>
              <a:rPr lang="cs-CZ" sz="3200" kern="120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ILZ = ISZ *IUZ *ISDZ</a:t>
            </a:r>
            <a:endParaRPr lang="cs-CZ" sz="320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64034" y="3308023"/>
            <a:ext cx="9121663" cy="2677656"/>
          </a:xfrm>
          <a:prstGeom prst="rect">
            <a:avLst/>
          </a:prstGeom>
          <a:ln w="57150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ISZ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index spokojenosti zákazníka 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(procento spokojenosti, např. 50 % )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IUZ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index udržení zákazníka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(míra setrvání zákazníka 90 % - 0,9) 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ISDZ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index doporučení produktu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jiným zákazníkům (10 % - 0,1).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Verdana" panose="020B0604030504040204" pitchFamily="34" charset="0"/>
              <a:buChar char="-"/>
            </a:pP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50x0,9x0,1 = 4,5% (nízká úroveň loajality ovlivněná především nízkou úrovní k ochotě doporučovat výrobek dalším zákazníkům </a:t>
            </a:r>
            <a:r>
              <a:rPr lang="cs-CZ" sz="24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(Lošťáková et al, 2009).</a:t>
            </a:r>
          </a:p>
        </p:txBody>
      </p:sp>
    </p:spTree>
    <p:extLst>
      <p:ext uri="{BB962C8B-B14F-4D97-AF65-F5344CB8AC3E}">
        <p14:creationId xmlns:p14="http://schemas.microsoft.com/office/powerpoint/2010/main" val="2686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cs-CZ" sz="4000" b="1" cap="all" dirty="0"/>
              <a:t>CRM  a hodnota </a:t>
            </a:r>
          </a:p>
          <a:p>
            <a:pPr lvl="0"/>
            <a:r>
              <a:rPr lang="cs-CZ" sz="4000" b="1" cap="all" dirty="0"/>
              <a:t>v marketingu, loajalita zákazníků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06118" y="2274425"/>
            <a:ext cx="5425270" cy="3196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Pojetí hodnoty v marketingu a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Hodnota pro zákazníka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Hodnota zákazníka pro podnik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Loajalita zákazníka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Spokojenost zákazníka, její hodnocení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Míra setrvání zákazníků u podniku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Retence zákazníků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25872" cy="89046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Míra setrvání zákazníka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23582" y="1458044"/>
            <a:ext cx="8761863" cy="556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Míra setrvání zákazníka má pozitivní vliv na podnik</a:t>
            </a:r>
            <a:endParaRPr lang="cs-CZ" sz="2800" b="1" dirty="0">
              <a:solidFill>
                <a:srgbClr val="00808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3676" y="3274949"/>
            <a:ext cx="5984543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/>
            <a:r>
              <a:rPr lang="cs-CZ" sz="2800" dirty="0">
                <a:solidFill>
                  <a:srgbClr val="FF0000"/>
                </a:solidFill>
                <a:ea typeface="Calibri" panose="020F0502020204030204" pitchFamily="34" charset="0"/>
              </a:rPr>
              <a:t>Krátkodobý vliv: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růst zisku u věrných zákazníků 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pokles ztráty zákazníků  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pokles nákladů na získávání dalších</a:t>
            </a:r>
          </a:p>
          <a:p>
            <a:pPr indent="450215"/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    zákazníků.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276209" y="3274949"/>
            <a:ext cx="4351684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Dlouhodobý vliv</a:t>
            </a:r>
            <a:r>
              <a:rPr lang="cs-CZ" sz="2800" dirty="0"/>
              <a:t>: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vyšší míra setrvání (v %) </a:t>
            </a:r>
          </a:p>
          <a:p>
            <a:r>
              <a:rPr lang="cs-CZ" sz="2800" dirty="0">
                <a:solidFill>
                  <a:srgbClr val="008080"/>
                </a:solidFill>
                <a:ea typeface="Calibri" panose="020F0502020204030204" pitchFamily="34" charset="0"/>
              </a:rPr>
              <a:t>● prodlužování délky vztahu</a:t>
            </a:r>
            <a:endParaRPr lang="cs-CZ" sz="2800" dirty="0">
              <a:solidFill>
                <a:srgbClr val="00808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429301" y="2142699"/>
            <a:ext cx="1883392" cy="859808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7276209" y="2248347"/>
            <a:ext cx="1895087" cy="699569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291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95615" cy="104059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Míra setrvání zákazníka - výpočet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87" y="0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2"/>
              <p:cNvSpPr txBox="1"/>
              <p:nvPr/>
            </p:nvSpPr>
            <p:spPr>
              <a:xfrm>
                <a:off x="6096000" y="2097810"/>
                <a:ext cx="2891478" cy="892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kern="120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1−</m:t>
                        </m:r>
                        <m:r>
                          <a:rPr lang="cs-CZ" sz="36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𝐶𝑅</m:t>
                        </m:r>
                      </m:den>
                    </m:f>
                  </m:oMath>
                </a14:m>
                <a:r>
                  <a:rPr lang="cs-CZ" sz="3600" kern="120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3600">
                  <a:solidFill>
                    <a:srgbClr val="00808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097810"/>
                <a:ext cx="2891478" cy="892552"/>
              </a:xfrm>
              <a:prstGeom prst="rect">
                <a:avLst/>
              </a:prstGeom>
              <a:blipFill>
                <a:blip r:embed="rId3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7"/>
              <p:cNvSpPr txBox="1"/>
              <p:nvPr/>
            </p:nvSpPr>
            <p:spPr>
              <a:xfrm>
                <a:off x="1444529" y="2097810"/>
                <a:ext cx="2817585" cy="89255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3600" i="1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CR </a:t>
                </a:r>
                <a:r>
                  <a:rPr lang="cs-CZ" sz="3600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6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sz="3600" kern="120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360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29" y="2097810"/>
                <a:ext cx="2817585" cy="892552"/>
              </a:xfrm>
              <a:prstGeom prst="rect">
                <a:avLst/>
              </a:prstGeom>
              <a:blipFill>
                <a:blip r:embed="rId4"/>
                <a:stretch>
                  <a:fillRect l="-216" b="-102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444529" y="3739029"/>
            <a:ext cx="7798078" cy="2203680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CR (IUZ) =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míra setrvání zákazníků (v %, vyjadřuje se v indexové podobě),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Příklad: je-li míra setrvání zákazníků (CR) 50 % /0,5/, doba setrvání (t) je 2 roky, je-li míra setrvání 80 % /0,8/, doba setrvání je 5 let.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5C11AB-E247-4A44-9B46-D6340D2B09F5}"/>
              </a:ext>
            </a:extLst>
          </p:cNvPr>
          <p:cNvSpPr txBox="1"/>
          <p:nvPr/>
        </p:nvSpPr>
        <p:spPr>
          <a:xfrm>
            <a:off x="2176319" y="1382433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highlight>
                  <a:srgbClr val="FFFF00"/>
                </a:highlight>
              </a:rPr>
              <a:t>Míra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35DF5D-9FD0-4192-8B89-7EA8B99B9D1E}"/>
              </a:ext>
            </a:extLst>
          </p:cNvPr>
          <p:cNvSpPr txBox="1"/>
          <p:nvPr/>
        </p:nvSpPr>
        <p:spPr>
          <a:xfrm>
            <a:off x="7088910" y="1405720"/>
            <a:ext cx="1191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highlight>
                  <a:srgbClr val="FFFF00"/>
                </a:highlight>
              </a:rPr>
              <a:t>Doba</a:t>
            </a:r>
          </a:p>
        </p:txBody>
      </p:sp>
    </p:spTree>
    <p:extLst>
      <p:ext uri="{BB962C8B-B14F-4D97-AF65-F5344CB8AC3E}">
        <p14:creationId xmlns:p14="http://schemas.microsoft.com/office/powerpoint/2010/main" val="502845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989" y="1238307"/>
            <a:ext cx="10156504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Pojetí hodnoty v marketingu a CRM</a:t>
            </a:r>
          </a:p>
          <a:p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Hodnota pro </a:t>
            </a:r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zákazníka – jak vnímá zákazník hodnotu, které atributy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rozhodují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Hodnota zákazníka pro podnik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hrubé příjmy a náklady na zákazníka , celoživotní hodnota a její měření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Využití hodnoty zákazníka podnikem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k segmentaci, k diferenciaci při tvorbě prvků marketingového mixu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Spokojenost zákazníka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definice, její hodnocení podniky, specializovanými agenturami a nezávislými organizacemi,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Loajalita zákazníka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věrnost a budování dlouhodobého vztahu, </a:t>
            </a:r>
          </a:p>
          <a:p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Míra setrvání zákazníků u podniku </a:t>
            </a: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– vlivy na ni působící, měření míry setrvání.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296537" y="703189"/>
            <a:ext cx="8743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Dvojí pojetí hodnoty v CRM i marketingu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50657" y="2380052"/>
            <a:ext cx="401244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Hodnota pro zákazníka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4735" y="1816892"/>
            <a:ext cx="427303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Hodnota zákazníka pro podnik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6009141" y="2380051"/>
            <a:ext cx="696036" cy="58477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Budějovický Budvar (&lt;strong&gt;podnik&lt;/strong&gt;) – Wikipedi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794" y="3963891"/>
            <a:ext cx="2878394" cy="1661623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7541353" y="6228355"/>
            <a:ext cx="3936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https://commons.wikimedia.org/wiki/</a:t>
            </a:r>
            <a:r>
              <a:rPr lang="cs-CZ" sz="1000" dirty="0" err="1"/>
              <a:t>File:Budějovický_Budvar_logo_vector.svg</a:t>
            </a:r>
            <a:endParaRPr lang="cs-CZ" sz="10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766" y="3071274"/>
            <a:ext cx="1560039" cy="2896746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383927" y="6074467"/>
            <a:ext cx="18252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https://pixabay.com/cs/hůl-člověk-chlapec-guy-samec-35185/</a:t>
            </a:r>
          </a:p>
        </p:txBody>
      </p:sp>
      <p:pic>
        <p:nvPicPr>
          <p:cNvPr id="1026" name="Picture 2" descr="BudÄjovickÃ½ Budvar 10Â° 0,5 L ple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32" y="3713083"/>
            <a:ext cx="7143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3132327" y="6138695"/>
            <a:ext cx="3844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https://www.zbozi.cz/hledani/?q=bud%C4%9Bjovick%C3%BD%20budvar#utm_source=search.seznam.cz&amp;utm_medium=hint&amp;utm_content=products-opesBB&amp;utm_term=bud%C4%9Bjovick%C3%BD%20budvar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4EE7DD0-6A1F-4DC9-921D-CA9529A53BFE}"/>
              </a:ext>
            </a:extLst>
          </p:cNvPr>
          <p:cNvSpPr txBox="1"/>
          <p:nvPr/>
        </p:nvSpPr>
        <p:spPr>
          <a:xfrm>
            <a:off x="2373745" y="1526572"/>
            <a:ext cx="196626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Podnik</a:t>
            </a:r>
          </a:p>
        </p:txBody>
      </p:sp>
      <p:sp>
        <p:nvSpPr>
          <p:cNvPr id="11" name="Šipka: doleva 10">
            <a:extLst>
              <a:ext uri="{FF2B5EF4-FFF2-40B4-BE49-F238E27FC236}">
                <a16:creationId xmlns:a16="http://schemas.microsoft.com/office/drawing/2014/main" id="{5BC3006A-0A1A-4F7E-9139-7C36845863DD}"/>
              </a:ext>
            </a:extLst>
          </p:cNvPr>
          <p:cNvSpPr/>
          <p:nvPr/>
        </p:nvSpPr>
        <p:spPr>
          <a:xfrm rot="464701">
            <a:off x="5862655" y="1611338"/>
            <a:ext cx="842521" cy="553998"/>
          </a:xfrm>
          <a:prstGeom prst="leftArrow">
            <a:avLst>
              <a:gd name="adj1" fmla="val 56669"/>
              <a:gd name="adj2" fmla="val 50000"/>
            </a:avLst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905642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Zajištění hodnoty - jak je tvořena v podniku?</a:t>
            </a:r>
          </a:p>
        </p:txBody>
      </p:sp>
      <p:sp>
        <p:nvSpPr>
          <p:cNvPr id="3" name="Textové pole 14351"/>
          <p:cNvSpPr txBox="1">
            <a:spLocks noChangeArrowheads="1"/>
          </p:cNvSpPr>
          <p:nvPr/>
        </p:nvSpPr>
        <p:spPr bwMode="auto">
          <a:xfrm>
            <a:off x="8692862" y="1501254"/>
            <a:ext cx="3003269" cy="3675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89" y="0"/>
            <a:ext cx="1464833" cy="1127893"/>
          </a:xfrm>
          <a:prstGeom prst="rect">
            <a:avLst/>
          </a:prstGeom>
        </p:spPr>
      </p:pic>
      <p:sp>
        <p:nvSpPr>
          <p:cNvPr id="5" name="Textové pole 14351"/>
          <p:cNvSpPr txBox="1">
            <a:spLocks noChangeArrowheads="1"/>
          </p:cNvSpPr>
          <p:nvPr/>
        </p:nvSpPr>
        <p:spPr bwMode="auto">
          <a:xfrm>
            <a:off x="838200" y="1690688"/>
            <a:ext cx="2712730" cy="474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Analytické CRM </a:t>
            </a:r>
            <a:endParaRPr lang="cs-CZ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 pole 14351"/>
          <p:cNvSpPr txBox="1">
            <a:spLocks noChangeArrowheads="1"/>
          </p:cNvSpPr>
          <p:nvPr/>
        </p:nvSpPr>
        <p:spPr bwMode="auto">
          <a:xfrm>
            <a:off x="838200" y="3067706"/>
            <a:ext cx="2712730" cy="4743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14351"/>
          <p:cNvSpPr txBox="1">
            <a:spLocks noChangeArrowheads="1"/>
          </p:cNvSpPr>
          <p:nvPr/>
        </p:nvSpPr>
        <p:spPr bwMode="auto">
          <a:xfrm>
            <a:off x="838200" y="4702256"/>
            <a:ext cx="2712730" cy="10434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Kolaborativní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 pole 14351"/>
          <p:cNvSpPr txBox="1">
            <a:spLocks noChangeArrowheads="1"/>
          </p:cNvSpPr>
          <p:nvPr/>
        </p:nvSpPr>
        <p:spPr bwMode="auto">
          <a:xfrm>
            <a:off x="4793964" y="2817481"/>
            <a:ext cx="3117376" cy="9457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 CRM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 pole 14351"/>
          <p:cNvSpPr txBox="1">
            <a:spLocks noChangeArrowheads="1"/>
          </p:cNvSpPr>
          <p:nvPr/>
        </p:nvSpPr>
        <p:spPr bwMode="auto">
          <a:xfrm>
            <a:off x="8993493" y="1664842"/>
            <a:ext cx="2402006" cy="992761"/>
          </a:xfrm>
          <a:prstGeom prst="rect">
            <a:avLst/>
          </a:prstGeom>
          <a:solidFill>
            <a:schemeClr val="bg1"/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 </a:t>
            </a:r>
          </a:p>
          <a:p>
            <a:pPr indent="180340" algn="ctr">
              <a:lnSpc>
                <a:spcPct val="115000"/>
              </a:lnSpc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zákazníka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 pole 14351"/>
          <p:cNvSpPr txBox="1">
            <a:spLocks noChangeArrowheads="1"/>
          </p:cNvSpPr>
          <p:nvPr/>
        </p:nvSpPr>
        <p:spPr bwMode="auto">
          <a:xfrm>
            <a:off x="8993493" y="3603395"/>
            <a:ext cx="2402006" cy="137929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  zákazníka pro podnik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9894627" y="2821191"/>
            <a:ext cx="640162" cy="51773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8124680" y="3143072"/>
            <a:ext cx="354842" cy="29460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048361" y="3191622"/>
            <a:ext cx="354842" cy="29460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3844688" y="1780556"/>
            <a:ext cx="1150393" cy="71698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851561" y="4293040"/>
            <a:ext cx="1375532" cy="97116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8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543" y="365125"/>
            <a:ext cx="941778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Vznik konceptu hodnoty – kdy a co znamená?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89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0544" y="1677316"/>
            <a:ext cx="10931858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vznik cca v </a:t>
            </a:r>
            <a:r>
              <a:rPr lang="cs-CZ" sz="2800" dirty="0">
                <a:solidFill>
                  <a:srgbClr val="FF0000"/>
                </a:solidFill>
              </a:rPr>
              <a:t>90. letech 20. století 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byl spojen s </a:t>
            </a:r>
            <a:r>
              <a:rPr lang="cs-CZ" sz="2800" dirty="0">
                <a:solidFill>
                  <a:srgbClr val="FF0000"/>
                </a:solidFill>
              </a:rPr>
              <a:t>diferencovaným </a:t>
            </a:r>
            <a:r>
              <a:rPr lang="cs-CZ" sz="2800" dirty="0">
                <a:solidFill>
                  <a:srgbClr val="008080"/>
                </a:solidFill>
              </a:rPr>
              <a:t>řízením vztahů se zákazníky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koncept vychází z toho, že: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-  existují </a:t>
            </a:r>
            <a:r>
              <a:rPr lang="cs-CZ" sz="2800" b="1" dirty="0">
                <a:solidFill>
                  <a:srgbClr val="008080"/>
                </a:solidFill>
              </a:rPr>
              <a:t>skupiny zákazníků</a:t>
            </a:r>
            <a:r>
              <a:rPr lang="cs-CZ" sz="2800" dirty="0">
                <a:solidFill>
                  <a:srgbClr val="008080"/>
                </a:solidFill>
              </a:rPr>
              <a:t>, které mají podobné potřeby a těm je třeba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  nabídnout odpovídající nabídku.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-  při </a:t>
            </a:r>
            <a:r>
              <a:rPr lang="cs-CZ" sz="2800" b="1" dirty="0">
                <a:solidFill>
                  <a:srgbClr val="008080"/>
                </a:solidFill>
              </a:rPr>
              <a:t>individuálním přístupu </a:t>
            </a:r>
            <a:r>
              <a:rPr lang="cs-CZ" sz="2800" dirty="0">
                <a:solidFill>
                  <a:srgbClr val="008080"/>
                </a:solidFill>
              </a:rPr>
              <a:t>je třeba vytvořit nabídku pro jednotlivého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    zákazníka.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jedná se o </a:t>
            </a:r>
            <a:r>
              <a:rPr lang="cs-CZ" sz="2800" b="1" dirty="0">
                <a:solidFill>
                  <a:srgbClr val="008080"/>
                </a:solidFill>
              </a:rPr>
              <a:t>nový přístup </a:t>
            </a:r>
            <a:r>
              <a:rPr lang="cs-CZ" sz="2800" dirty="0">
                <a:solidFill>
                  <a:srgbClr val="008080"/>
                </a:solidFill>
              </a:rPr>
              <a:t>- cílem je efektivní marketingová strategie, která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  je soustředěna na spokojenost zákazníka a jeho loajalitu. </a:t>
            </a:r>
          </a:p>
        </p:txBody>
      </p:sp>
    </p:spTree>
    <p:extLst>
      <p:ext uri="{BB962C8B-B14F-4D97-AF65-F5344CB8AC3E}">
        <p14:creationId xmlns:p14="http://schemas.microsoft.com/office/powerpoint/2010/main" val="169089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323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Získaná hodnota pro zákazníka</a:t>
            </a:r>
          </a:p>
        </p:txBody>
      </p:sp>
      <p:sp>
        <p:nvSpPr>
          <p:cNvPr id="3" name="Ohnutý pruh 14352"/>
          <p:cNvSpPr>
            <a:spLocks/>
          </p:cNvSpPr>
          <p:nvPr/>
        </p:nvSpPr>
        <p:spPr bwMode="auto">
          <a:xfrm>
            <a:off x="4317748" y="1695587"/>
            <a:ext cx="2645267" cy="1305337"/>
          </a:xfrm>
          <a:custGeom>
            <a:avLst/>
            <a:gdLst>
              <a:gd name="T0" fmla="*/ 0 w 962025"/>
              <a:gd name="T1" fmla="*/ 242888 h 485775"/>
              <a:gd name="T2" fmla="*/ 481013 w 962025"/>
              <a:gd name="T3" fmla="*/ 0 h 485775"/>
              <a:gd name="T4" fmla="*/ 962026 w 962025"/>
              <a:gd name="T5" fmla="*/ 242888 h 485775"/>
              <a:gd name="T6" fmla="*/ 840581 w 962025"/>
              <a:gd name="T7" fmla="*/ 242888 h 485775"/>
              <a:gd name="T8" fmla="*/ 481012 w 962025"/>
              <a:gd name="T9" fmla="*/ 121444 h 485775"/>
              <a:gd name="T10" fmla="*/ 121443 w 962025"/>
              <a:gd name="T11" fmla="*/ 242888 h 485775"/>
              <a:gd name="T12" fmla="*/ 0 w 962025"/>
              <a:gd name="T13" fmla="*/ 242888 h 4857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2025" h="485775">
                <a:moveTo>
                  <a:pt x="0" y="242888"/>
                </a:moveTo>
                <a:cubicBezTo>
                  <a:pt x="0" y="108745"/>
                  <a:pt x="215357" y="0"/>
                  <a:pt x="481013" y="0"/>
                </a:cubicBezTo>
                <a:cubicBezTo>
                  <a:pt x="746669" y="0"/>
                  <a:pt x="962026" y="108745"/>
                  <a:pt x="962026" y="242888"/>
                </a:cubicBezTo>
                <a:lnTo>
                  <a:pt x="840581" y="242888"/>
                </a:lnTo>
                <a:cubicBezTo>
                  <a:pt x="840581" y="175816"/>
                  <a:pt x="679596" y="121444"/>
                  <a:pt x="481012" y="121444"/>
                </a:cubicBezTo>
                <a:cubicBezTo>
                  <a:pt x="282428" y="121444"/>
                  <a:pt x="121443" y="175816"/>
                  <a:pt x="121443" y="242888"/>
                </a:cubicBezTo>
                <a:lnTo>
                  <a:pt x="0" y="242888"/>
                </a:lnTo>
                <a:close/>
              </a:path>
            </a:pathLst>
          </a:custGeom>
          <a:solidFill>
            <a:srgbClr val="008080"/>
          </a:solidFill>
          <a:ln w="25400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  <p:sp>
        <p:nvSpPr>
          <p:cNvPr id="5" name="Textové pole 14351"/>
          <p:cNvSpPr txBox="1">
            <a:spLocks noChangeArrowheads="1"/>
          </p:cNvSpPr>
          <p:nvPr/>
        </p:nvSpPr>
        <p:spPr bwMode="auto">
          <a:xfrm>
            <a:off x="511620" y="3000924"/>
            <a:ext cx="3656969" cy="3263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Celkové přínosy pro zákazníka</a:t>
            </a:r>
            <a:endParaRPr lang="cs-CZ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Ekonomické (finanční)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Funkční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Psychologické </a:t>
            </a:r>
            <a:endParaRPr lang="cs-CZ" sz="2800" dirty="0">
              <a:solidFill>
                <a:srgbClr val="00808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 pole 14351"/>
          <p:cNvSpPr txBox="1">
            <a:spLocks noChangeArrowheads="1"/>
          </p:cNvSpPr>
          <p:nvPr/>
        </p:nvSpPr>
        <p:spPr bwMode="auto">
          <a:xfrm>
            <a:off x="7053494" y="3000924"/>
            <a:ext cx="3440352" cy="3263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Celkové náklady </a:t>
            </a:r>
            <a:endParaRPr lang="cs-CZ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pro</a:t>
            </a:r>
            <a:endParaRPr lang="cs-CZ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zákazníka</a:t>
            </a:r>
            <a:endParaRPr lang="cs-CZ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indent="183515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8080"/>
                </a:solidFill>
                <a:effectLst/>
                <a:ea typeface="Times New Roman" panose="02020603050405020304" pitchFamily="18" charset="0"/>
              </a:rPr>
              <a:t>na posuzování, získání, používání a zbavení se tržní nabídky</a:t>
            </a:r>
            <a:endParaRPr lang="cs-CZ" sz="2800" dirty="0">
              <a:solidFill>
                <a:srgbClr val="008080"/>
              </a:solidFill>
              <a:effectLst/>
              <a:ea typeface="Times New Roman" panose="02020603050405020304" pitchFamily="18" charset="0"/>
            </a:endParaRP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85648" y="2606722"/>
            <a:ext cx="2060812" cy="523220"/>
          </a:xfrm>
          <a:prstGeom prst="rect">
            <a:avLst/>
          </a:prstGeom>
          <a:noFill/>
          <a:ln w="5715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Atributy</a:t>
            </a:r>
          </a:p>
        </p:txBody>
      </p:sp>
    </p:spTree>
    <p:extLst>
      <p:ext uri="{BB962C8B-B14F-4D97-AF65-F5344CB8AC3E}">
        <p14:creationId xmlns:p14="http://schemas.microsoft.com/office/powerpoint/2010/main" val="252245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5813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Hodnota pro zákazníka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1690688"/>
            <a:ext cx="103529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Získaná hodnota pro zákazníka </a:t>
            </a:r>
            <a:r>
              <a:rPr lang="cs-CZ" sz="3200" dirty="0">
                <a:solidFill>
                  <a:srgbClr val="008080"/>
                </a:solidFill>
              </a:rPr>
              <a:t>– rozdíl mezi celkovou hodnotou pro zákazníka a celkovými náklady marketingové nabídky – tzv. „zisk“ zákazníka.</a:t>
            </a:r>
          </a:p>
          <a:p>
            <a:r>
              <a:rPr lang="cs-CZ" sz="3200" dirty="0">
                <a:solidFill>
                  <a:srgbClr val="FF0000"/>
                </a:solidFill>
              </a:rPr>
              <a:t>Celková hodnota pro zákazníka </a:t>
            </a:r>
            <a:r>
              <a:rPr lang="cs-CZ" sz="3200" dirty="0">
                <a:solidFill>
                  <a:srgbClr val="008080"/>
                </a:solidFill>
              </a:rPr>
              <a:t>– suma hodnoty produktu, služeb, zaměstnanců a image, které kupující z marketingové nabídky získá.</a:t>
            </a:r>
          </a:p>
          <a:p>
            <a:r>
              <a:rPr lang="cs-CZ" sz="3200" dirty="0">
                <a:solidFill>
                  <a:srgbClr val="FF0000"/>
                </a:solidFill>
              </a:rPr>
              <a:t>Celkové náklady pro zákazníka </a:t>
            </a:r>
            <a:r>
              <a:rPr lang="cs-CZ" sz="3200" dirty="0">
                <a:solidFill>
                  <a:srgbClr val="008080"/>
                </a:solidFill>
              </a:rPr>
              <a:t>– suma všech finančních, časových, energetických a psychických nákladů spojených s marketingovou nabídkou (</a:t>
            </a:r>
            <a:r>
              <a:rPr lang="cs-CZ" sz="3200" dirty="0" err="1">
                <a:solidFill>
                  <a:srgbClr val="008080"/>
                </a:solidFill>
              </a:rPr>
              <a:t>Kotler</a:t>
            </a:r>
            <a:r>
              <a:rPr lang="cs-CZ" sz="3200" dirty="0">
                <a:solidFill>
                  <a:srgbClr val="008080"/>
                </a:solidFill>
              </a:rPr>
              <a:t> et al, 2007).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2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95866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Analýza hodnoty pro zákazníka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723" y="1690688"/>
            <a:ext cx="10830636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cs-CZ" sz="3200" dirty="0">
                <a:solidFill>
                  <a:srgbClr val="008080"/>
                </a:solidFill>
              </a:rPr>
              <a:t>Formulace podstatných </a:t>
            </a:r>
            <a:r>
              <a:rPr lang="cs-CZ" sz="3200" b="1" dirty="0">
                <a:solidFill>
                  <a:srgbClr val="008080"/>
                </a:solidFill>
              </a:rPr>
              <a:t>vlastností výrobků </a:t>
            </a:r>
            <a:r>
              <a:rPr lang="cs-CZ" sz="3200" dirty="0">
                <a:solidFill>
                  <a:srgbClr val="008080"/>
                </a:solidFill>
              </a:rPr>
              <a:t>a služeb, které zákazníci oceňují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2. Realizace </a:t>
            </a:r>
            <a:r>
              <a:rPr lang="cs-CZ" sz="3200" b="1" dirty="0">
                <a:solidFill>
                  <a:srgbClr val="008080"/>
                </a:solidFill>
              </a:rPr>
              <a:t>výzkumu</a:t>
            </a:r>
            <a:r>
              <a:rPr lang="cs-CZ" sz="3200" dirty="0">
                <a:solidFill>
                  <a:srgbClr val="008080"/>
                </a:solidFill>
              </a:rPr>
              <a:t> různých </a:t>
            </a:r>
            <a:r>
              <a:rPr lang="cs-CZ" sz="3200" b="1" dirty="0">
                <a:solidFill>
                  <a:srgbClr val="008080"/>
                </a:solidFill>
              </a:rPr>
              <a:t>vlastností</a:t>
            </a:r>
            <a:r>
              <a:rPr lang="cs-CZ" sz="3200" dirty="0">
                <a:solidFill>
                  <a:srgbClr val="008080"/>
                </a:solidFill>
              </a:rPr>
              <a:t> a přínosů </a:t>
            </a:r>
          </a:p>
          <a:p>
            <a:pPr lvl="0"/>
            <a:endParaRPr lang="cs-CZ" sz="3200" dirty="0">
              <a:solidFill>
                <a:srgbClr val="008080"/>
              </a:solidFill>
            </a:endParaRP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3. Vyhodnocení </a:t>
            </a:r>
            <a:r>
              <a:rPr lang="cs-CZ" sz="3200" b="1" dirty="0">
                <a:solidFill>
                  <a:srgbClr val="008080"/>
                </a:solidFill>
              </a:rPr>
              <a:t>výkonu podniku</a:t>
            </a:r>
            <a:r>
              <a:rPr lang="cs-CZ" sz="3200" dirty="0">
                <a:solidFill>
                  <a:srgbClr val="008080"/>
                </a:solidFill>
              </a:rPr>
              <a:t> a jejich </a:t>
            </a:r>
            <a:r>
              <a:rPr lang="cs-CZ" sz="3200" b="1" dirty="0">
                <a:solidFill>
                  <a:srgbClr val="008080"/>
                </a:solidFill>
              </a:rPr>
              <a:t>konkurentů</a:t>
            </a:r>
          </a:p>
          <a:p>
            <a:pPr lvl="0"/>
            <a:endParaRPr lang="cs-CZ" sz="3200" dirty="0">
              <a:solidFill>
                <a:srgbClr val="008080"/>
              </a:solidFill>
            </a:endParaRP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4. </a:t>
            </a:r>
            <a:r>
              <a:rPr lang="cs-CZ" sz="3200" b="1" dirty="0">
                <a:solidFill>
                  <a:srgbClr val="008080"/>
                </a:solidFill>
              </a:rPr>
              <a:t>Komparace</a:t>
            </a:r>
            <a:r>
              <a:rPr lang="cs-CZ" sz="3200" dirty="0">
                <a:solidFill>
                  <a:srgbClr val="008080"/>
                </a:solidFill>
              </a:rPr>
              <a:t> výkonu podniku a hlavního konkurenta </a:t>
            </a:r>
            <a:r>
              <a:rPr lang="cs-CZ" sz="3200" b="1" dirty="0">
                <a:solidFill>
                  <a:srgbClr val="008080"/>
                </a:solidFill>
              </a:rPr>
              <a:t>klíčovými</a:t>
            </a:r>
          </a:p>
          <a:p>
            <a:pPr lvl="0"/>
            <a:r>
              <a:rPr lang="cs-CZ" sz="3200" b="1" dirty="0">
                <a:solidFill>
                  <a:srgbClr val="008080"/>
                </a:solidFill>
              </a:rPr>
              <a:t>    zákazníky</a:t>
            </a:r>
            <a:r>
              <a:rPr lang="cs-CZ" sz="3200" dirty="0">
                <a:solidFill>
                  <a:srgbClr val="008080"/>
                </a:solidFill>
              </a:rPr>
              <a:t> (oslovíme je, zeptáme se na jejich postoj)</a:t>
            </a:r>
          </a:p>
          <a:p>
            <a:pPr lvl="0"/>
            <a:r>
              <a:rPr lang="cs-CZ" sz="3200" dirty="0">
                <a:solidFill>
                  <a:srgbClr val="008080"/>
                </a:solidFill>
              </a:rPr>
              <a:t>5. Sledování hodnoty pro zákazníka </a:t>
            </a:r>
            <a:r>
              <a:rPr lang="cs-CZ" sz="3200" b="1" dirty="0">
                <a:solidFill>
                  <a:srgbClr val="008080"/>
                </a:solidFill>
              </a:rPr>
              <a:t>v čase.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17742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9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2351</Words>
  <Application>Microsoft Office PowerPoint</Application>
  <PresentationFormat>Širokoúhlá obrazovka</PresentationFormat>
  <Paragraphs>301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Times New Roman</vt:lpstr>
      <vt:lpstr>Verdana</vt:lpstr>
      <vt:lpstr>Motiv Office</vt:lpstr>
      <vt:lpstr>Název prezentace</vt:lpstr>
      <vt:lpstr>Prezentace aplikace PowerPoint</vt:lpstr>
      <vt:lpstr>Prezentace aplikace PowerPoint</vt:lpstr>
      <vt:lpstr>Prezentace aplikace PowerPoint</vt:lpstr>
      <vt:lpstr>Zajištění hodnoty - jak je tvořena v podniku?</vt:lpstr>
      <vt:lpstr>Vznik konceptu hodnoty – kdy a co znamená?</vt:lpstr>
      <vt:lpstr>Získaná hodnota pro zákazníka</vt:lpstr>
      <vt:lpstr>Hodnota pro zákazníka</vt:lpstr>
      <vt:lpstr>Analýza hodnoty pro zákazníka</vt:lpstr>
      <vt:lpstr>Hodnocení vlastností výrobků</vt:lpstr>
      <vt:lpstr>Atributy hodnoty pro zákazníka na B2C trhu</vt:lpstr>
      <vt:lpstr>Atributy hodnoty pro zákazníka na B2B trhu (partnerské společnosti)</vt:lpstr>
      <vt:lpstr>Hodnota zákazníka pro podnik</vt:lpstr>
      <vt:lpstr>Kdo je ziskovým zákazníkem?</vt:lpstr>
      <vt:lpstr>3 přístupy odhadu hodnoty</vt:lpstr>
      <vt:lpstr>Prezentace aplikace PowerPoint</vt:lpstr>
      <vt:lpstr>Příspěvkové rozpětí od zákazníka se v tomto případě rovnají rozdílu tržeb a nákladů vynaložených na produkci pro zákazníka a nákladů vynaložených na prodej</vt:lpstr>
      <vt:lpstr>Složky hodnoty zákazníka  - širší pojetí</vt:lpstr>
      <vt:lpstr>Složky hodnoty zákazníka – hrubé příjmy</vt:lpstr>
      <vt:lpstr>Složky hodnoty zákazníka – hrubé příjmy</vt:lpstr>
      <vt:lpstr>Složky hodnoty zákazníka – celkové náklady  na zákazníka</vt:lpstr>
      <vt:lpstr>Využití hodnoty zákazníka podnikem</vt:lpstr>
      <vt:lpstr>Využití hodnoty zákazníka v praxi českých MSP</vt:lpstr>
      <vt:lpstr>Spokojenost zákazníka</vt:lpstr>
      <vt:lpstr>Spokojenost zákazníka - typy</vt:lpstr>
      <vt:lpstr>Sledování spokojenosti zákazníka</vt:lpstr>
      <vt:lpstr>Techniky měření spokojenosti zákazníků</vt:lpstr>
      <vt:lpstr>Loajalita zákazníka</vt:lpstr>
      <vt:lpstr>Výpočet indexu loajality zákazníka</vt:lpstr>
      <vt:lpstr>Míra setrvání zákazníka</vt:lpstr>
      <vt:lpstr>Míra setrvání zákazníka - výpočet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175</cp:revision>
  <dcterms:created xsi:type="dcterms:W3CDTF">2016-11-25T20:36:16Z</dcterms:created>
  <dcterms:modified xsi:type="dcterms:W3CDTF">2023-10-15T09:15:37Z</dcterms:modified>
</cp:coreProperties>
</file>