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8" r:id="rId3"/>
    <p:sldId id="263" r:id="rId4"/>
    <p:sldId id="297" r:id="rId5"/>
    <p:sldId id="330" r:id="rId6"/>
    <p:sldId id="298" r:id="rId7"/>
    <p:sldId id="314" r:id="rId8"/>
    <p:sldId id="342" r:id="rId9"/>
    <p:sldId id="299" r:id="rId10"/>
    <p:sldId id="324" r:id="rId11"/>
    <p:sldId id="325" r:id="rId12"/>
    <p:sldId id="295" r:id="rId13"/>
    <p:sldId id="326" r:id="rId14"/>
    <p:sldId id="331" r:id="rId15"/>
    <p:sldId id="286" r:id="rId16"/>
    <p:sldId id="334" r:id="rId17"/>
    <p:sldId id="335" r:id="rId18"/>
    <p:sldId id="333" r:id="rId19"/>
    <p:sldId id="337" r:id="rId20"/>
    <p:sldId id="292" r:id="rId21"/>
    <p:sldId id="338" r:id="rId22"/>
    <p:sldId id="339" r:id="rId23"/>
    <p:sldId id="341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287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339966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16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cs/kl%C3%AD%C4%8D-kl%C3%AD%C4%8De-z%C3%A1mek-fabka-zamykat-794766/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www.rawpixel.com/image/456085/free-illustration-image-game-puzzle-partnershi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7" y="5253203"/>
            <a:ext cx="1248139" cy="97354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27382" y="3154411"/>
            <a:ext cx="8939369" cy="3072341"/>
          </a:xfrm>
          <a:prstGeom prst="rect">
            <a:avLst/>
          </a:prstGeom>
          <a:solidFill>
            <a:srgbClr val="00808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Vztahový marketing a CRM</a:t>
            </a:r>
          </a:p>
          <a:p>
            <a:pPr algn="ctr"/>
            <a:endParaRPr lang="cs-CZ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Doc. Ing. Halina </a:t>
            </a:r>
            <a:r>
              <a:rPr lang="cs-CZ" sz="2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Starzyczná</a:t>
            </a:r>
            <a:r>
              <a:rPr lang="cs-CZ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Ph.D.</a:t>
            </a:r>
          </a:p>
          <a:p>
            <a:pPr algn="ctr"/>
            <a:r>
              <a:rPr lang="cs-CZ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Ing. Radka Bauerová, Ph.D.</a:t>
            </a:r>
          </a:p>
          <a:p>
            <a:pPr algn="ctr"/>
            <a:endParaRPr lang="cs-CZ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cs-CZ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933451"/>
            <a:ext cx="6815667" cy="287866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719403" y="2085202"/>
          <a:ext cx="8640960" cy="580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2555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5618405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90407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Název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Rozvoj vzdělávání na Slezské univerzitě v Opavě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9040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Registrační číslo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04018" y="3769097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400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65" y="333771"/>
            <a:ext cx="7340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04018" y="6076264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2719017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3864" y="341271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Rozdělení zákazníků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88450DCF-8EAB-4CFC-BE50-8CDB75B4471B}"/>
              </a:ext>
            </a:extLst>
          </p:cNvPr>
          <p:cNvSpPr/>
          <p:nvPr/>
        </p:nvSpPr>
        <p:spPr>
          <a:xfrm>
            <a:off x="588395" y="1495819"/>
            <a:ext cx="7593497" cy="5127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Klíčoví zákazníci (velmi hodnotní zákazníci)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mají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největší vliv 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prosperitu firmy, jsou nositeli největších  finančních i nefinančních přínosů.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Méně významní zákazníci (středně hodnotní zákazníci)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péče o tyto zákazníky není prioritou, je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standardní.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Ostatní nevýznamní zákazníci (málo hodnotní a nehodnotní)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náhodní kupující.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AA13902-0250-4CA4-8A33-B23BC31F6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486" y="2354821"/>
            <a:ext cx="3968513" cy="2972554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92EE1569-E52D-44E5-AE47-D205DCB0EE6F}"/>
              </a:ext>
            </a:extLst>
          </p:cNvPr>
          <p:cNvSpPr/>
          <p:nvPr/>
        </p:nvSpPr>
        <p:spPr>
          <a:xfrm>
            <a:off x="8722485" y="5327375"/>
            <a:ext cx="3570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https://www.cratejoy.com/sell/blog/difference-between-subscriber-and-customer/</a:t>
            </a:r>
          </a:p>
        </p:txBody>
      </p:sp>
    </p:spTree>
    <p:extLst>
      <p:ext uri="{BB962C8B-B14F-4D97-AF65-F5344CB8AC3E}">
        <p14:creationId xmlns:p14="http://schemas.microsoft.com/office/powerpoint/2010/main" val="3489641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49223"/>
            <a:ext cx="7773537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Strategicky významní zákazníci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1276B8E1-4B12-4CB7-B518-EB716923BAA3}"/>
              </a:ext>
            </a:extLst>
          </p:cNvPr>
          <p:cNvSpPr/>
          <p:nvPr/>
        </p:nvSpPr>
        <p:spPr>
          <a:xfrm>
            <a:off x="949646" y="1260930"/>
            <a:ext cx="7596459" cy="52478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Zákazníci s vysokou budoucí hodnotou po celou dobu životnosti  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Zákazníci s vysokým objemem obchodů 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2800" dirty="0" err="1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Benchmark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zákazníci (dobré image, značka, všichni je sledují – my máme s nimi dobrý vztah-nové trhy)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Inspirativní zákazníci (pozitivní i negativní)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Otvírači dveří  (cesta na  nové trhy)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54B620C-980A-4D7A-9F36-60B0F6362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105" y="4412975"/>
            <a:ext cx="3656113" cy="2445026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76D03DF5-3F29-4A24-A322-1E0A57CA8707}"/>
              </a:ext>
            </a:extLst>
          </p:cNvPr>
          <p:cNvSpPr/>
          <p:nvPr/>
        </p:nvSpPr>
        <p:spPr>
          <a:xfrm>
            <a:off x="5542059" y="6508777"/>
            <a:ext cx="32679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http://www.easybusinesscardmaker.com/strengthening-key-business-relationships-with-trade-shows.html</a:t>
            </a:r>
          </a:p>
        </p:txBody>
      </p:sp>
    </p:spTree>
    <p:extLst>
      <p:ext uri="{BB962C8B-B14F-4D97-AF65-F5344CB8AC3E}">
        <p14:creationId xmlns:p14="http://schemas.microsoft.com/office/powerpoint/2010/main" val="4030149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02941" y="514967"/>
            <a:ext cx="774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Implementace strategie CRM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6EF0BF9-C255-4F10-B05B-96AFE3039460}"/>
              </a:ext>
            </a:extLst>
          </p:cNvPr>
          <p:cNvSpPr txBox="1"/>
          <p:nvPr/>
        </p:nvSpPr>
        <p:spPr>
          <a:xfrm>
            <a:off x="666134" y="1576966"/>
            <a:ext cx="10573775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>
                <a:solidFill>
                  <a:srgbClr val="FF0000"/>
                </a:solidFill>
              </a:rPr>
              <a:t>Komplexní proces, </a:t>
            </a:r>
            <a:r>
              <a:rPr lang="cs-CZ" sz="2800" b="1" dirty="0">
                <a:solidFill>
                  <a:srgbClr val="008080"/>
                </a:solidFill>
              </a:rPr>
              <a:t>který zasáhne téměř každého zaměstnance. Kontakt se zákazníky by měl být jedním z prioritních procesů ve firmě, proto se ostatní podnikové procesy musí přizpůsobit změnám spojeným právě s implementací CRM.</a:t>
            </a:r>
          </a:p>
          <a:p>
            <a:pPr algn="just"/>
            <a:r>
              <a:rPr lang="cs-CZ" sz="2800" b="1" i="1" dirty="0">
                <a:solidFill>
                  <a:srgbClr val="FF0000"/>
                </a:solidFill>
              </a:rPr>
              <a:t>V organizační struktuře: existuje nebo neexistuje marketingové oddělení. Může to tak být?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737B060-E9A3-4958-8862-3F2473E68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39" y="4498109"/>
            <a:ext cx="5845990" cy="2359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D9AA33F8-5DC7-4840-98E7-59EC468D2CE8}"/>
              </a:ext>
            </a:extLst>
          </p:cNvPr>
          <p:cNvSpPr/>
          <p:nvPr/>
        </p:nvSpPr>
        <p:spPr>
          <a:xfrm>
            <a:off x="4613677" y="6662514"/>
            <a:ext cx="25523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https://velsys.com/services/implementation/</a:t>
            </a:r>
          </a:p>
        </p:txBody>
      </p:sp>
    </p:spTree>
    <p:extLst>
      <p:ext uri="{BB962C8B-B14F-4D97-AF65-F5344CB8AC3E}">
        <p14:creationId xmlns:p14="http://schemas.microsoft.com/office/powerpoint/2010/main" val="3411330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330" y="428735"/>
            <a:ext cx="7991475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Calibri "/>
              </a:rPr>
              <a:t>Stanovení cílů implementace CRM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63D366B-B6DF-4586-9F45-837EA4193F19}"/>
              </a:ext>
            </a:extLst>
          </p:cNvPr>
          <p:cNvSpPr txBox="1"/>
          <p:nvPr/>
        </p:nvSpPr>
        <p:spPr>
          <a:xfrm>
            <a:off x="539330" y="1961697"/>
            <a:ext cx="10573775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dirty="0">
                <a:solidFill>
                  <a:srgbClr val="008080"/>
                </a:solidFill>
              </a:rPr>
              <a:t>Cílů může být hned </a:t>
            </a:r>
            <a:r>
              <a:rPr lang="cs-CZ" sz="2800" b="1" dirty="0">
                <a:solidFill>
                  <a:srgbClr val="008080"/>
                </a:solidFill>
              </a:rPr>
              <a:t>několik </a:t>
            </a:r>
            <a:r>
              <a:rPr lang="cs-CZ" sz="2800" dirty="0">
                <a:solidFill>
                  <a:srgbClr val="008080"/>
                </a:solidFill>
              </a:rPr>
              <a:t>– </a:t>
            </a:r>
            <a:r>
              <a:rPr lang="cs-CZ" sz="2800" i="1" dirty="0">
                <a:solidFill>
                  <a:srgbClr val="FF0000"/>
                </a:solidFill>
              </a:rPr>
              <a:t>počet nových zákazníků, počet loajálních zákazníků, obchodní výsledky </a:t>
            </a:r>
            <a:r>
              <a:rPr lang="cs-CZ" sz="2800" dirty="0">
                <a:solidFill>
                  <a:srgbClr val="008080"/>
                </a:solidFill>
              </a:rPr>
              <a:t>apod. Nicméně je důležité, aby bylo předem stanoveno, jakým způsobem (metriky) budou výsledky měřeny.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BA7A697-983B-43A0-992A-9CD3B61772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33" y="3384408"/>
            <a:ext cx="4467308" cy="3350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4EBDBA9B-EFCA-4C65-ACF0-BFCE34262391}"/>
              </a:ext>
            </a:extLst>
          </p:cNvPr>
          <p:cNvSpPr/>
          <p:nvPr/>
        </p:nvSpPr>
        <p:spPr>
          <a:xfrm>
            <a:off x="4052557" y="6611779"/>
            <a:ext cx="28504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https://www.nutreats.co.za/how-to-achieve-goals/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A4F3CF0-0AF8-4092-8926-BF5FB24FDCF7}"/>
              </a:ext>
            </a:extLst>
          </p:cNvPr>
          <p:cNvSpPr txBox="1"/>
          <p:nvPr/>
        </p:nvSpPr>
        <p:spPr>
          <a:xfrm>
            <a:off x="9153236" y="4156364"/>
            <a:ext cx="2290619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FF0000"/>
                </a:solidFill>
              </a:rPr>
              <a:t>Analytická část CRM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5BA9035F-84C6-4B4C-B912-1854A0C26047}"/>
              </a:ext>
            </a:extLst>
          </p:cNvPr>
          <p:cNvCxnSpPr/>
          <p:nvPr/>
        </p:nvCxnSpPr>
        <p:spPr>
          <a:xfrm>
            <a:off x="6903017" y="3384408"/>
            <a:ext cx="3183092" cy="4750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494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0B432FF0-CDFA-40B2-B228-B33327835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199756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Výběr implementačního partnera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C8A0621-301F-4F7F-BB7D-D7480A0C4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4981A8F-E98D-4580-B058-0AFB61290388}"/>
              </a:ext>
            </a:extLst>
          </p:cNvPr>
          <p:cNvSpPr txBox="1"/>
          <p:nvPr/>
        </p:nvSpPr>
        <p:spPr>
          <a:xfrm>
            <a:off x="438150" y="1717175"/>
            <a:ext cx="10573775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dirty="0">
                <a:solidFill>
                  <a:srgbClr val="008080"/>
                </a:solidFill>
              </a:rPr>
              <a:t>Pomáhá nejen s </a:t>
            </a:r>
            <a:r>
              <a:rPr lang="cs-CZ" sz="2800" b="1" dirty="0">
                <a:solidFill>
                  <a:srgbClr val="008080"/>
                </a:solidFill>
              </a:rPr>
              <a:t>výběrem vhodného softwaru, </a:t>
            </a:r>
            <a:r>
              <a:rPr lang="cs-CZ" sz="2800" dirty="0">
                <a:solidFill>
                  <a:srgbClr val="008080"/>
                </a:solidFill>
              </a:rPr>
              <a:t>ale také s jeho samotným </a:t>
            </a:r>
            <a:r>
              <a:rPr lang="cs-CZ" sz="2800" b="1" dirty="0">
                <a:solidFill>
                  <a:srgbClr val="008080"/>
                </a:solidFill>
              </a:rPr>
              <a:t>zavedením</a:t>
            </a:r>
            <a:r>
              <a:rPr lang="cs-CZ" sz="2800" dirty="0">
                <a:solidFill>
                  <a:srgbClr val="008080"/>
                </a:solidFill>
              </a:rPr>
              <a:t>. Je dané firmě k dispozici také v případě problémů nebo potřebných </a:t>
            </a:r>
            <a:r>
              <a:rPr lang="cs-CZ" sz="2800" b="1" dirty="0">
                <a:solidFill>
                  <a:srgbClr val="008080"/>
                </a:solidFill>
              </a:rPr>
              <a:t>průběžných optimalizací</a:t>
            </a:r>
            <a:r>
              <a:rPr lang="cs-CZ" sz="2800" dirty="0">
                <a:solidFill>
                  <a:srgbClr val="008080"/>
                </a:solidFill>
              </a:rPr>
              <a:t>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52DA38C-5AA5-4812-ABB8-B47BDA4C1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265" y="3740467"/>
            <a:ext cx="5231544" cy="2820931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13ED38EC-41CA-494F-AB22-2F27B373B764}"/>
              </a:ext>
            </a:extLst>
          </p:cNvPr>
          <p:cNvSpPr/>
          <p:nvPr/>
        </p:nvSpPr>
        <p:spPr>
          <a:xfrm>
            <a:off x="3731813" y="653513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https://www.legalwiz.in/blog/partnership-firm-registration-in-india</a:t>
            </a:r>
          </a:p>
        </p:txBody>
      </p:sp>
    </p:spTree>
    <p:extLst>
      <p:ext uri="{BB962C8B-B14F-4D97-AF65-F5344CB8AC3E}">
        <p14:creationId xmlns:p14="http://schemas.microsoft.com/office/powerpoint/2010/main" val="3083988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58284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07524" y="73385"/>
            <a:ext cx="7751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Postupná implementace CRM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B54BE6A-9272-4214-9CA1-D8EECBD280EA}"/>
              </a:ext>
            </a:extLst>
          </p:cNvPr>
          <p:cNvSpPr txBox="1"/>
          <p:nvPr/>
        </p:nvSpPr>
        <p:spPr>
          <a:xfrm>
            <a:off x="464700" y="822230"/>
            <a:ext cx="6132350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dirty="0">
                <a:solidFill>
                  <a:srgbClr val="008080"/>
                </a:solidFill>
              </a:rPr>
              <a:t>Je doporučováno přednostně zapojit </a:t>
            </a:r>
            <a:r>
              <a:rPr lang="cs-CZ" sz="2800" b="1" dirty="0">
                <a:solidFill>
                  <a:srgbClr val="FF0000"/>
                </a:solidFill>
              </a:rPr>
              <a:t>klíčové zaměstnance</a:t>
            </a:r>
            <a:r>
              <a:rPr lang="cs-CZ" sz="2800" dirty="0">
                <a:solidFill>
                  <a:srgbClr val="FF0000"/>
                </a:solidFill>
              </a:rPr>
              <a:t>, </a:t>
            </a:r>
            <a:r>
              <a:rPr lang="cs-CZ" sz="2800" dirty="0">
                <a:solidFill>
                  <a:srgbClr val="008080"/>
                </a:solidFill>
              </a:rPr>
              <a:t>kteří se následně stanou tzv. </a:t>
            </a:r>
            <a:r>
              <a:rPr lang="cs-CZ" sz="2800" b="1" dirty="0">
                <a:solidFill>
                  <a:srgbClr val="FF0000"/>
                </a:solidFill>
              </a:rPr>
              <a:t>mentory</a:t>
            </a:r>
            <a:r>
              <a:rPr lang="cs-CZ" sz="2800" b="1" dirty="0">
                <a:solidFill>
                  <a:srgbClr val="008080"/>
                </a:solidFill>
              </a:rPr>
              <a:t> </a:t>
            </a:r>
            <a:r>
              <a:rPr lang="cs-CZ" sz="2800" dirty="0">
                <a:solidFill>
                  <a:srgbClr val="008080"/>
                </a:solidFill>
              </a:rPr>
              <a:t>a budou pomáhat ostatním zaměstnancům během seznamování se s tímto systémem. </a:t>
            </a:r>
            <a:r>
              <a:rPr lang="cs-CZ" sz="2800" b="1" dirty="0">
                <a:solidFill>
                  <a:srgbClr val="008080"/>
                </a:solidFill>
              </a:rPr>
              <a:t>Postupná implementace eliminuje problémy </a:t>
            </a:r>
            <a:r>
              <a:rPr lang="cs-CZ" sz="2800" dirty="0">
                <a:solidFill>
                  <a:srgbClr val="008080"/>
                </a:solidFill>
              </a:rPr>
              <a:t>s nepochopením podstaty CRM ze strany zaměstnanců a postupně testuje obchodní procesy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100A9E5-84CF-4105-9F43-453D0E969A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83418" y="568144"/>
            <a:ext cx="1888836" cy="163011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43B0854-1F14-4CF0-A9BA-2DD6C42A3D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947554" y="2807389"/>
            <a:ext cx="1809947" cy="1384995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DCCA08D-A366-473E-A2EB-78BC976122B7}"/>
              </a:ext>
            </a:extLst>
          </p:cNvPr>
          <p:cNvSpPr txBox="1"/>
          <p:nvPr/>
        </p:nvSpPr>
        <p:spPr>
          <a:xfrm>
            <a:off x="464700" y="5214721"/>
            <a:ext cx="10573775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dirty="0">
                <a:solidFill>
                  <a:srgbClr val="008080"/>
                </a:solidFill>
              </a:rPr>
              <a:t>Je nutné, aby během postupné implementace byl nastaven alespoň </a:t>
            </a:r>
            <a:r>
              <a:rPr lang="cs-CZ" sz="2800" b="1" dirty="0">
                <a:solidFill>
                  <a:srgbClr val="008080"/>
                </a:solidFill>
              </a:rPr>
              <a:t>jeden marketingový proces </a:t>
            </a:r>
            <a:r>
              <a:rPr lang="cs-CZ" sz="2800" dirty="0">
                <a:solidFill>
                  <a:srgbClr val="008080"/>
                </a:solidFill>
              </a:rPr>
              <a:t>(např. způsob získávání zákaznických kontaktů a následná práce s nimi, e-mailing apod.).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B66D7FD-46FF-4324-8AE7-A39B5A36D78B}"/>
              </a:ext>
            </a:extLst>
          </p:cNvPr>
          <p:cNvSpPr txBox="1"/>
          <p:nvPr/>
        </p:nvSpPr>
        <p:spPr>
          <a:xfrm>
            <a:off x="431489" y="4595545"/>
            <a:ext cx="7751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Marketingové procesy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2442822-104F-4FAA-8E09-7ED20DA5CC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196" y="2737140"/>
            <a:ext cx="2648932" cy="1455244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BFCD7440-A767-491E-93BD-0DF5B8204CB3}"/>
              </a:ext>
            </a:extLst>
          </p:cNvPr>
          <p:cNvSpPr/>
          <p:nvPr/>
        </p:nvSpPr>
        <p:spPr>
          <a:xfrm>
            <a:off x="4026010" y="659394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https://www.engageprocess.com/en-uk/services/product-implementation/</a:t>
            </a:r>
          </a:p>
        </p:txBody>
      </p:sp>
    </p:spTree>
    <p:extLst>
      <p:ext uri="{BB962C8B-B14F-4D97-AF65-F5344CB8AC3E}">
        <p14:creationId xmlns:p14="http://schemas.microsoft.com/office/powerpoint/2010/main" val="1222144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8EA2358-9D97-4CBD-8199-EDF7D30F286A}"/>
              </a:ext>
            </a:extLst>
          </p:cNvPr>
          <p:cNvSpPr txBox="1"/>
          <p:nvPr/>
        </p:nvSpPr>
        <p:spPr>
          <a:xfrm>
            <a:off x="795130" y="594805"/>
            <a:ext cx="8313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Analytická část CRM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2ECCB334-A9B1-466A-BA83-4842190351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58284"/>
            <a:ext cx="1464833" cy="112789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C890EF5C-72CD-44C1-AC99-BF83A016D1AC}"/>
              </a:ext>
            </a:extLst>
          </p:cNvPr>
          <p:cNvSpPr/>
          <p:nvPr/>
        </p:nvSpPr>
        <p:spPr>
          <a:xfrm>
            <a:off x="795130" y="1860605"/>
            <a:ext cx="6368994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Podniky </a:t>
            </a: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sbírají informace 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 zákaznících a ukládají si je k dalšímu zpracování.  Získaná data se </a:t>
            </a: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vyhodnocují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jsou využívána k </a:t>
            </a: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predikci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možného chování zákazníků a k rozmanitým </a:t>
            </a: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analýzám. </a:t>
            </a:r>
            <a:endParaRPr lang="cs-CZ" sz="2800" b="1" dirty="0">
              <a:solidFill>
                <a:srgbClr val="008080"/>
              </a:solidFill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470C2D3-D1E6-44CA-98F9-7A2F27013BD8}"/>
              </a:ext>
            </a:extLst>
          </p:cNvPr>
          <p:cNvSpPr/>
          <p:nvPr/>
        </p:nvSpPr>
        <p:spPr>
          <a:xfrm>
            <a:off x="5780014" y="4726843"/>
            <a:ext cx="5836841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Data se ukládají do </a:t>
            </a: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databáze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 slouží i ke zajištění operativní části CRM. </a:t>
            </a:r>
            <a:endParaRPr lang="cs-CZ" sz="2800" dirty="0">
              <a:solidFill>
                <a:srgbClr val="008080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BE8D4DE-A838-4F43-9640-49F386B5C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764" y="1399804"/>
            <a:ext cx="4158091" cy="2782141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7EE30393-82AA-42E3-891C-AEF775ED88F1}"/>
              </a:ext>
            </a:extLst>
          </p:cNvPr>
          <p:cNvSpPr/>
          <p:nvPr/>
        </p:nvSpPr>
        <p:spPr>
          <a:xfrm>
            <a:off x="7528560" y="418194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https://business.critizr.com/en/blog/nps-how-to-interpret-and-analyse-it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F7B6006-5C2F-4749-8181-0E6DCA2933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356" y="4161764"/>
            <a:ext cx="2926080" cy="2560321"/>
          </a:xfrm>
          <a:prstGeom prst="rect">
            <a:avLst/>
          </a:prstGeom>
        </p:spPr>
      </p:pic>
      <p:sp>
        <p:nvSpPr>
          <p:cNvPr id="15" name="AutoShape 2" descr="SouvisejÃ­cÃ­ obrÃ¡zek">
            <a:extLst>
              <a:ext uri="{FF2B5EF4-FFF2-40B4-BE49-F238E27FC236}">
                <a16:creationId xmlns:a16="http://schemas.microsoft.com/office/drawing/2014/main" id="{500FFEA2-1632-4040-99A7-422919AC51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6AC093EC-814B-4188-A57F-134C573E254F}"/>
              </a:ext>
            </a:extLst>
          </p:cNvPr>
          <p:cNvSpPr/>
          <p:nvPr/>
        </p:nvSpPr>
        <p:spPr>
          <a:xfrm>
            <a:off x="1604356" y="6598974"/>
            <a:ext cx="28696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https://www.capitalv.ca/diagnostic-organisationnel</a:t>
            </a:r>
          </a:p>
        </p:txBody>
      </p:sp>
    </p:spTree>
    <p:extLst>
      <p:ext uri="{BB962C8B-B14F-4D97-AF65-F5344CB8AC3E}">
        <p14:creationId xmlns:p14="http://schemas.microsoft.com/office/powerpoint/2010/main" val="3417841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8EA2358-9D97-4CBD-8199-EDF7D30F286A}"/>
              </a:ext>
            </a:extLst>
          </p:cNvPr>
          <p:cNvSpPr txBox="1"/>
          <p:nvPr/>
        </p:nvSpPr>
        <p:spPr>
          <a:xfrm>
            <a:off x="615691" y="570951"/>
            <a:ext cx="832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Centrální databáze zákazníků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7C5B4D9-D9BD-4589-8794-7DA1BE89CF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58284"/>
            <a:ext cx="1464833" cy="1127893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1AFD1CC8-DF5E-4012-BA58-DDD590B375D2}"/>
              </a:ext>
            </a:extLst>
          </p:cNvPr>
          <p:cNvSpPr/>
          <p:nvPr/>
        </p:nvSpPr>
        <p:spPr>
          <a:xfrm>
            <a:off x="804366" y="1530698"/>
            <a:ext cx="6368994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Slouží k </a:t>
            </a: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identifikaci potencionálních zákazníků a stávajících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 k rozhodování o nabídce pro zákazníky, prohloubení věrnosti zákazníka, opětovné aktivaci zákazníků, eliminaci závažných chyb </a:t>
            </a:r>
            <a:endParaRPr lang="cs-CZ" sz="2800" dirty="0">
              <a:solidFill>
                <a:srgbClr val="00808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9B0A2F1-EF97-4151-8FF1-CB5395DA3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91" y="4155255"/>
            <a:ext cx="4577916" cy="2563633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89C94C9C-ABDE-4875-B531-6B0F4AB9B07D}"/>
              </a:ext>
            </a:extLst>
          </p:cNvPr>
          <p:cNvSpPr/>
          <p:nvPr/>
        </p:nvSpPr>
        <p:spPr>
          <a:xfrm>
            <a:off x="193049" y="664365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https://www.lynda.com/SQL-Server-tutorials/Database-Fundamentals-Creating-Manipulating-Data/385697-2.html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3AA44EA-C21D-47DA-91FC-33596BC191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793" y="4326397"/>
            <a:ext cx="4817690" cy="200181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96A15B8-DD91-4F5E-92E4-1FE1E6E4CDC8}"/>
              </a:ext>
            </a:extLst>
          </p:cNvPr>
          <p:cNvSpPr/>
          <p:nvPr/>
        </p:nvSpPr>
        <p:spPr>
          <a:xfrm>
            <a:off x="7723367" y="390903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https://www.gwfathom.com/our-solutions/customer-information-system/</a:t>
            </a:r>
          </a:p>
        </p:txBody>
      </p:sp>
    </p:spTree>
    <p:extLst>
      <p:ext uri="{BB962C8B-B14F-4D97-AF65-F5344CB8AC3E}">
        <p14:creationId xmlns:p14="http://schemas.microsoft.com/office/powerpoint/2010/main" val="1213041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20FC5D8D-0517-4E8E-8A81-C1F3D98597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58284"/>
            <a:ext cx="1464833" cy="11278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F1FE96F-165E-41AF-8ED9-32AF6D6D02B9}"/>
              </a:ext>
            </a:extLst>
          </p:cNvPr>
          <p:cNvSpPr txBox="1"/>
          <p:nvPr/>
        </p:nvSpPr>
        <p:spPr>
          <a:xfrm>
            <a:off x="421727" y="172882"/>
            <a:ext cx="832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Databázový marketing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9E2C18-48DF-4915-A671-FE8BF614A8A7}"/>
              </a:ext>
            </a:extLst>
          </p:cNvPr>
          <p:cNvSpPr txBox="1"/>
          <p:nvPr/>
        </p:nvSpPr>
        <p:spPr>
          <a:xfrm>
            <a:off x="273945" y="819213"/>
            <a:ext cx="7992418" cy="26818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dirty="0">
                <a:solidFill>
                  <a:srgbClr val="008080"/>
                </a:solidFill>
              </a:rPr>
              <a:t>Je </a:t>
            </a:r>
            <a:r>
              <a:rPr lang="cs-CZ" sz="2800" b="1" dirty="0">
                <a:solidFill>
                  <a:srgbClr val="FF0000"/>
                </a:solidFill>
              </a:rPr>
              <a:t>uspořádaný soubor informací </a:t>
            </a:r>
            <a:r>
              <a:rPr lang="cs-CZ" sz="2800" dirty="0">
                <a:solidFill>
                  <a:srgbClr val="008080"/>
                </a:solidFill>
              </a:rPr>
              <a:t>o jednotlivých </a:t>
            </a:r>
            <a:r>
              <a:rPr lang="cs-CZ" sz="2800" b="1" dirty="0">
                <a:solidFill>
                  <a:srgbClr val="FF0000"/>
                </a:solidFill>
              </a:rPr>
              <a:t>současných nebo potenciálních zákaznících</a:t>
            </a:r>
            <a:r>
              <a:rPr lang="cs-CZ" sz="2800" dirty="0">
                <a:solidFill>
                  <a:srgbClr val="008080"/>
                </a:solidFill>
              </a:rPr>
              <a:t>, který je ale aktuální, přístupný a použitelný k marketingovým účelům, jako je vyhledávání příležitostí k prodeji, prodej výrobků nebo služby nebo k upevňování vztahů se zákazníky.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1300B3A-9A14-4BFB-9AB4-E7F8BF113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274" y="1510347"/>
            <a:ext cx="3056199" cy="2437847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BEBDD540-4006-4A72-B0A9-56F24E76BCFB}"/>
              </a:ext>
            </a:extLst>
          </p:cNvPr>
          <p:cNvSpPr/>
          <p:nvPr/>
        </p:nvSpPr>
        <p:spPr>
          <a:xfrm>
            <a:off x="8970854" y="6648387"/>
            <a:ext cx="30732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https://www.ngdata.com/what-is-database-marketing/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216DB3C-C11B-4742-A0B3-8F12D5913B69}"/>
              </a:ext>
            </a:extLst>
          </p:cNvPr>
          <p:cNvSpPr/>
          <p:nvPr/>
        </p:nvSpPr>
        <p:spPr>
          <a:xfrm>
            <a:off x="421727" y="3973659"/>
            <a:ext cx="8627165" cy="2437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Obchodní data: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kupní historie (vývoj),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preference značky aj.</a:t>
            </a:r>
          </a:p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Finanční data: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platební historie včetně typu platby.</a:t>
            </a:r>
          </a:p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Marketingová data: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míra odezvy zákazníků na kampaně, spokojenost zákazníků a data o retenci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CLV…</a:t>
            </a:r>
            <a:endParaRPr lang="cs-CZ" dirty="0">
              <a:solidFill>
                <a:srgbClr val="00808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50D2E36-E29C-4D5B-BECC-81E90A55B732}"/>
              </a:ext>
            </a:extLst>
          </p:cNvPr>
          <p:cNvSpPr txBox="1"/>
          <p:nvPr/>
        </p:nvSpPr>
        <p:spPr>
          <a:xfrm>
            <a:off x="273945" y="3429000"/>
            <a:ext cx="6673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Rozdělení dat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A5BD647-CD3E-44A0-870E-B75BCBEFF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164" y="4352628"/>
            <a:ext cx="2604655" cy="189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99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750864" y="539147"/>
            <a:ext cx="9490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Modelový příklad celoživotní hodnoty zákazníka (CLV)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A078EC1B-CF9F-42D5-847F-79AAB969F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798459"/>
              </p:ext>
            </p:extLst>
          </p:nvPr>
        </p:nvGraphicFramePr>
        <p:xfrm>
          <a:off x="750864" y="3361437"/>
          <a:ext cx="4921856" cy="2343542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3643435">
                  <a:extLst>
                    <a:ext uri="{9D8B030D-6E8A-4147-A177-3AD203B41FA5}">
                      <a16:colId xmlns:a16="http://schemas.microsoft.com/office/drawing/2014/main" val="3800670162"/>
                    </a:ext>
                  </a:extLst>
                </a:gridCol>
                <a:gridCol w="1278421">
                  <a:extLst>
                    <a:ext uri="{9D8B030D-6E8A-4147-A177-3AD203B41FA5}">
                      <a16:colId xmlns:a16="http://schemas.microsoft.com/office/drawing/2014/main" val="1610307200"/>
                    </a:ext>
                  </a:extLst>
                </a:gridCol>
              </a:tblGrid>
              <a:tr h="518502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Průměrný výnos produktu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</a:rPr>
                        <a:t>407 Kč</a:t>
                      </a:r>
                      <a:endParaRPr lang="cs-CZ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8402743"/>
                  </a:ext>
                </a:extLst>
              </a:tr>
              <a:tr h="518502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Průměrná cena nákladů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40 Kč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9603265"/>
                  </a:ext>
                </a:extLst>
              </a:tr>
              <a:tr h="518502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Průměrný variabilní náklad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20 Kč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3158587"/>
                  </a:ext>
                </a:extLst>
              </a:tr>
              <a:tr h="250805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Diskontní míra (i)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15 %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5166983"/>
                  </a:ext>
                </a:extLst>
              </a:tr>
              <a:tr h="250805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Míra retence (r)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80 %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91930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8C25B413-2E2B-4378-B126-C5E35009DA71}"/>
                  </a:ext>
                </a:extLst>
              </p:cNvPr>
              <p:cNvSpPr/>
              <p:nvPr/>
            </p:nvSpPr>
            <p:spPr>
              <a:xfrm>
                <a:off x="4359440" y="1910028"/>
                <a:ext cx="3739742" cy="747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180340" algn="just">
                  <a:spcBef>
                    <a:spcPts val="425"/>
                  </a:spcBef>
                  <a:spcAft>
                    <a:spcPts val="0"/>
                  </a:spcAft>
                </a:pPr>
                <a:r>
                  <a:rPr lang="cs-CZ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CLV=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cs-CZ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cs-CZ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r>
                          <a:rPr lang="cs-CZ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=1    </m:t>
                        </m:r>
                        <m:r>
                          <a:rPr lang="cs-CZ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sub>
                      <m:sup>
                        <m:r>
                          <a:rPr lang="cs-CZ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cs-CZ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cs-CZ" sz="2800"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m:t>r</m:t>
                            </m:r>
                          </m:num>
                          <m:den>
                            <m:d>
                              <m:dPr>
                                <m:ctrlPr>
                                  <a:rPr lang="cs-CZ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1+</m:t>
                                </m:r>
                                <m:r>
                                  <a:rPr lang="cs-CZ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lang="cs-CZ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cs-CZ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cs-CZ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cs-CZ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cs-CZ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8C25B413-2E2B-4378-B126-C5E35009DA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440" y="1910028"/>
                <a:ext cx="3739742" cy="747962"/>
              </a:xfrm>
              <a:prstGeom prst="rect">
                <a:avLst/>
              </a:prstGeom>
              <a:blipFill>
                <a:blip r:embed="rId3"/>
                <a:stretch>
                  <a:fillRect b="-32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64F6BAB8-8075-4E0C-962C-14DA4C448D5D}"/>
                  </a:ext>
                </a:extLst>
              </p:cNvPr>
              <p:cNvSpPr/>
              <p:nvPr/>
            </p:nvSpPr>
            <p:spPr>
              <a:xfrm>
                <a:off x="7333753" y="3808939"/>
                <a:ext cx="3739742" cy="1448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15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cs-CZ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CLV</a:t>
                </a:r>
                <a:r>
                  <a:rPr lang="cs-CZ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347 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0,8</m:t>
                        </m:r>
                      </m:num>
                      <m:den>
                        <m:r>
                          <a:rPr lang="cs-CZ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(1+0,15−0,8)</m:t>
                        </m:r>
                      </m:den>
                    </m:f>
                  </m:oMath>
                </a14:m>
                <a:endParaRPr lang="cs-CZ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80340" algn="just">
                  <a:lnSpc>
                    <a:spcPct val="115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cs-CZ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CLV= </a:t>
                </a:r>
                <a:r>
                  <a:rPr lang="cs-CZ" sz="2400" b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791, 16 Kč</a:t>
                </a:r>
                <a:endParaRPr lang="cs-CZ" sz="2400" u="sng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64F6BAB8-8075-4E0C-962C-14DA4C448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753" y="3808939"/>
                <a:ext cx="3739742" cy="1448538"/>
              </a:xfrm>
              <a:prstGeom prst="rect">
                <a:avLst/>
              </a:prstGeom>
              <a:blipFill>
                <a:blip r:embed="rId4"/>
                <a:stretch>
                  <a:fillRect b="-92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bdélník 12">
            <a:extLst>
              <a:ext uri="{FF2B5EF4-FFF2-40B4-BE49-F238E27FC236}">
                <a16:creationId xmlns:a16="http://schemas.microsoft.com/office/drawing/2014/main" id="{0B7A4069-164E-4480-9486-168D2398D105}"/>
              </a:ext>
            </a:extLst>
          </p:cNvPr>
          <p:cNvSpPr/>
          <p:nvPr/>
        </p:nvSpPr>
        <p:spPr>
          <a:xfrm>
            <a:off x="632870" y="6176255"/>
            <a:ext cx="106070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Z výsledku modelového příkladu je zřejmá velmi přínosná CLV hodnota.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29701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274187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248309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000" b="1" dirty="0"/>
          </a:p>
          <a:p>
            <a:endParaRPr lang="cs-CZ" sz="4000" b="1" dirty="0"/>
          </a:p>
          <a:p>
            <a:r>
              <a:rPr lang="cs-CZ" sz="4000" b="1" dirty="0"/>
              <a:t>HLAVNÍ ČÁSTI CRM</a:t>
            </a:r>
            <a:endParaRPr lang="cs-CZ" sz="4200" b="1" cap="all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2189690"/>
            <a:ext cx="4806091" cy="24528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i="1" dirty="0">
                <a:solidFill>
                  <a:srgbClr val="008080"/>
                </a:solidFill>
              </a:rPr>
              <a:t>Cílem přednášky </a:t>
            </a:r>
          </a:p>
          <a:p>
            <a:pPr marL="0" indent="0" algn="ctr">
              <a:buNone/>
            </a:pPr>
            <a:r>
              <a:rPr lang="cs-CZ" b="1" i="1" dirty="0">
                <a:solidFill>
                  <a:srgbClr val="008080"/>
                </a:solidFill>
              </a:rPr>
              <a:t>je pochopit význam strategické </a:t>
            </a:r>
          </a:p>
          <a:p>
            <a:pPr marL="0" indent="0" algn="ctr">
              <a:buNone/>
            </a:pPr>
            <a:r>
              <a:rPr lang="cs-CZ" b="1" i="1" dirty="0">
                <a:solidFill>
                  <a:srgbClr val="008080"/>
                </a:solidFill>
              </a:rPr>
              <a:t>a analytické části CRM</a:t>
            </a:r>
          </a:p>
          <a:p>
            <a:pPr marL="0" indent="0" algn="ctr">
              <a:buNone/>
            </a:pPr>
            <a:r>
              <a:rPr lang="cs-CZ" b="1" i="1" dirty="0">
                <a:solidFill>
                  <a:srgbClr val="002060"/>
                </a:solidFill>
              </a:rPr>
              <a:t> </a:t>
            </a:r>
            <a:endParaRPr lang="en-GB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  <a:p>
            <a:pPr algn="r"/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4B617CF-54D4-4859-8F30-7EFF146F2F9C}"/>
              </a:ext>
            </a:extLst>
          </p:cNvPr>
          <p:cNvSpPr txBox="1"/>
          <p:nvPr/>
        </p:nvSpPr>
        <p:spPr>
          <a:xfrm>
            <a:off x="796001" y="177333"/>
            <a:ext cx="9530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Net </a:t>
            </a:r>
            <a:r>
              <a:rPr lang="cs-CZ" sz="3600" b="1" dirty="0" err="1">
                <a:solidFill>
                  <a:srgbClr val="008080"/>
                </a:solidFill>
              </a:rPr>
              <a:t>Promoter</a:t>
            </a:r>
            <a:r>
              <a:rPr lang="cs-CZ" sz="3600" b="1" dirty="0">
                <a:solidFill>
                  <a:srgbClr val="008080"/>
                </a:solidFill>
              </a:rPr>
              <a:t> </a:t>
            </a:r>
            <a:r>
              <a:rPr lang="cs-CZ" sz="3600" b="1" dirty="0" err="1">
                <a:solidFill>
                  <a:srgbClr val="008080"/>
                </a:solidFill>
              </a:rPr>
              <a:t>Score</a:t>
            </a:r>
            <a:r>
              <a:rPr lang="cs-CZ" sz="3600" b="1" dirty="0">
                <a:solidFill>
                  <a:srgbClr val="008080"/>
                </a:solidFill>
              </a:rPr>
              <a:t> (NPS) – míra loajality, spokojenosti a  ochoty doporučovat zboží a firmu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42F3143-6DB5-493E-9DCF-C304F3A8D620}"/>
              </a:ext>
            </a:extLst>
          </p:cNvPr>
          <p:cNvSpPr txBox="1"/>
          <p:nvPr/>
        </p:nvSpPr>
        <p:spPr>
          <a:xfrm>
            <a:off x="909888" y="1469995"/>
            <a:ext cx="10086765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>
                <a:solidFill>
                  <a:srgbClr val="008080"/>
                </a:solidFill>
                <a:ea typeface="Calibri" panose="020F0502020204030204" pitchFamily="34" charset="0"/>
              </a:rPr>
              <a:t>Je metoda měření míry loajality zákazníků nebo zaměstnanců podniku, kterou roku 2003 vytvořil Fred </a:t>
            </a:r>
            <a:r>
              <a:rPr lang="cs-CZ" sz="2800" b="1" dirty="0" err="1">
                <a:solidFill>
                  <a:srgbClr val="008080"/>
                </a:solidFill>
                <a:ea typeface="Calibri" panose="020F0502020204030204" pitchFamily="34" charset="0"/>
              </a:rPr>
              <a:t>Reichheld</a:t>
            </a:r>
            <a:r>
              <a:rPr lang="cs-CZ" sz="2800" b="1" dirty="0">
                <a:solidFill>
                  <a:srgbClr val="008080"/>
                </a:solidFill>
                <a:ea typeface="Calibri" panose="020F0502020204030204" pitchFamily="34" charset="0"/>
              </a:rPr>
              <a:t> ve spolupráci s firmou </a:t>
            </a:r>
            <a:r>
              <a:rPr lang="cs-CZ" sz="2800" b="1" dirty="0" err="1">
                <a:solidFill>
                  <a:srgbClr val="008080"/>
                </a:solidFill>
                <a:ea typeface="Calibri" panose="020F0502020204030204" pitchFamily="34" charset="0"/>
              </a:rPr>
              <a:t>Bain&amp;Company</a:t>
            </a:r>
            <a:r>
              <a:rPr lang="cs-CZ" sz="2800" b="1" dirty="0">
                <a:solidFill>
                  <a:srgbClr val="008080"/>
                </a:solidFill>
                <a:ea typeface="Calibri" panose="020F0502020204030204" pitchFamily="34" charset="0"/>
              </a:rPr>
              <a:t> a </a:t>
            </a:r>
            <a:r>
              <a:rPr lang="cs-CZ" sz="2800" b="1" dirty="0" err="1">
                <a:solidFill>
                  <a:srgbClr val="008080"/>
                </a:solidFill>
                <a:ea typeface="Calibri" panose="020F0502020204030204" pitchFamily="34" charset="0"/>
              </a:rPr>
              <a:t>Satmetrix</a:t>
            </a:r>
            <a:endParaRPr lang="cs-CZ" sz="2800" b="1" dirty="0">
              <a:solidFill>
                <a:srgbClr val="008080"/>
              </a:solidFill>
              <a:ea typeface="Calibri" panose="020F050202020403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AF72696-4D84-4D0C-A4F7-0FD58173183C}"/>
              </a:ext>
            </a:extLst>
          </p:cNvPr>
          <p:cNvSpPr txBox="1"/>
          <p:nvPr/>
        </p:nvSpPr>
        <p:spPr>
          <a:xfrm>
            <a:off x="909887" y="2951218"/>
            <a:ext cx="10086765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Výsledek NPS prezentuje firmě ochotu zákazníků či zaměstnanců doporučit značku jako prodejce či zaměstnavatele. Prostřednictvím této metody firma získá velmi cenné informace.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EDF78A0-B860-4B29-9684-ECD3B2E59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505" y="4695508"/>
            <a:ext cx="3326668" cy="2213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Obdélník 17">
            <a:extLst>
              <a:ext uri="{FF2B5EF4-FFF2-40B4-BE49-F238E27FC236}">
                <a16:creationId xmlns:a16="http://schemas.microsoft.com/office/drawing/2014/main" id="{8E806A1E-7704-4901-8505-3CCDB87BBC73}"/>
              </a:ext>
            </a:extLst>
          </p:cNvPr>
          <p:cNvSpPr/>
          <p:nvPr/>
        </p:nvSpPr>
        <p:spPr>
          <a:xfrm>
            <a:off x="0" y="6453445"/>
            <a:ext cx="335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https://www.redpointglobal.com/blog/why-personalization-drives-the-most-effective-customer-loyalty-programs/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CC09FAD0-5AD1-4096-A481-742F0DC322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965" y="4695507"/>
            <a:ext cx="3596744" cy="2158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Obdélník 20">
            <a:extLst>
              <a:ext uri="{FF2B5EF4-FFF2-40B4-BE49-F238E27FC236}">
                <a16:creationId xmlns:a16="http://schemas.microsoft.com/office/drawing/2014/main" id="{FC5322D4-D69C-4605-A81D-3DC60A125BAD}"/>
              </a:ext>
            </a:extLst>
          </p:cNvPr>
          <p:cNvSpPr/>
          <p:nvPr/>
        </p:nvSpPr>
        <p:spPr>
          <a:xfrm>
            <a:off x="6096000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https://www.volusion.com/blog/how-to-create-customer-loyalty-ecommerce/</a:t>
            </a:r>
          </a:p>
        </p:txBody>
      </p:sp>
    </p:spTree>
    <p:extLst>
      <p:ext uri="{BB962C8B-B14F-4D97-AF65-F5344CB8AC3E}">
        <p14:creationId xmlns:p14="http://schemas.microsoft.com/office/powerpoint/2010/main" val="3717346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EB1807F7-6300-453B-9B9B-D84B0E4FEBF9}"/>
              </a:ext>
            </a:extLst>
          </p:cNvPr>
          <p:cNvSpPr txBox="1"/>
          <p:nvPr/>
        </p:nvSpPr>
        <p:spPr>
          <a:xfrm>
            <a:off x="722111" y="1548445"/>
            <a:ext cx="6389889" cy="4832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Na základě výsledků může firma u jednotlivých zákazníků:</a:t>
            </a:r>
          </a:p>
          <a:p>
            <a:pPr algn="just"/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1. </a:t>
            </a:r>
            <a:r>
              <a:rPr lang="cs-CZ" sz="2800" b="1" dirty="0">
                <a:solidFill>
                  <a:srgbClr val="008080"/>
                </a:solidFill>
                <a:ea typeface="Calibri" panose="020F0502020204030204" pitchFamily="34" charset="0"/>
              </a:rPr>
              <a:t>předejít</a:t>
            </a:r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 např. jejich </a:t>
            </a:r>
            <a:r>
              <a:rPr lang="cs-CZ" sz="2800" b="1" dirty="0">
                <a:solidFill>
                  <a:srgbClr val="008080"/>
                </a:solidFill>
                <a:ea typeface="Calibri" panose="020F0502020204030204" pitchFamily="34" charset="0"/>
              </a:rPr>
              <a:t>odchodu</a:t>
            </a:r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 ke konkurenci, </a:t>
            </a:r>
          </a:p>
          <a:p>
            <a:pPr algn="just"/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2. </a:t>
            </a:r>
            <a:r>
              <a:rPr lang="cs-CZ" sz="2800" b="1" dirty="0">
                <a:solidFill>
                  <a:srgbClr val="008080"/>
                </a:solidFill>
                <a:ea typeface="Calibri" panose="020F0502020204030204" pitchFamily="34" charset="0"/>
              </a:rPr>
              <a:t>vyřešit současné problémy </a:t>
            </a:r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(nespokojenost) zákazníků, </a:t>
            </a:r>
          </a:p>
          <a:p>
            <a:pPr algn="just"/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3. zjistit, zda nově zavedené CRM ovlivnilo </a:t>
            </a:r>
            <a:r>
              <a:rPr lang="cs-CZ" sz="2800" b="1" dirty="0">
                <a:solidFill>
                  <a:srgbClr val="008080"/>
                </a:solidFill>
                <a:ea typeface="Calibri" panose="020F0502020204030204" pitchFamily="34" charset="0"/>
              </a:rPr>
              <a:t>loajalitu </a:t>
            </a:r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zákazníků </a:t>
            </a:r>
          </a:p>
          <a:p>
            <a:pPr algn="just"/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4. a v případě velmi pozitivního výsledku NPS tuto informaci </a:t>
            </a:r>
            <a:r>
              <a:rPr lang="cs-CZ" sz="2800" b="1" dirty="0">
                <a:solidFill>
                  <a:srgbClr val="008080"/>
                </a:solidFill>
                <a:ea typeface="Calibri" panose="020F0502020204030204" pitchFamily="34" charset="0"/>
              </a:rPr>
              <a:t>zveřejnit a vylepšit tak povědomí o firmě.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C684F1D-BCA7-4EB4-A5E9-1716A431E7A2}"/>
              </a:ext>
            </a:extLst>
          </p:cNvPr>
          <p:cNvSpPr txBox="1"/>
          <p:nvPr/>
        </p:nvSpPr>
        <p:spPr>
          <a:xfrm>
            <a:off x="814474" y="586854"/>
            <a:ext cx="8528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Míra loajality – Net </a:t>
            </a:r>
            <a:r>
              <a:rPr lang="cs-CZ" sz="3600" b="1" dirty="0" err="1">
                <a:solidFill>
                  <a:srgbClr val="008080"/>
                </a:solidFill>
              </a:rPr>
              <a:t>Promoter</a:t>
            </a:r>
            <a:r>
              <a:rPr lang="cs-CZ" sz="3600" b="1" dirty="0">
                <a:solidFill>
                  <a:srgbClr val="008080"/>
                </a:solidFill>
              </a:rPr>
              <a:t> </a:t>
            </a:r>
            <a:r>
              <a:rPr lang="cs-CZ" sz="3600" b="1" dirty="0" err="1">
                <a:solidFill>
                  <a:srgbClr val="008080"/>
                </a:solidFill>
              </a:rPr>
              <a:t>Score</a:t>
            </a:r>
            <a:r>
              <a:rPr lang="cs-CZ" sz="3600" b="1" dirty="0">
                <a:solidFill>
                  <a:srgbClr val="008080"/>
                </a:solidFill>
              </a:rPr>
              <a:t> (NPS)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9F995BD-D899-4F77-B3F3-C82FA229D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959" y="2357288"/>
            <a:ext cx="4096322" cy="2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36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730223" y="570951"/>
            <a:ext cx="667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Postup zjišťování NPS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21929D1-85A4-4838-AF8A-BF3958320B10}"/>
              </a:ext>
            </a:extLst>
          </p:cNvPr>
          <p:cNvSpPr txBox="1"/>
          <p:nvPr/>
        </p:nvSpPr>
        <p:spPr>
          <a:xfrm>
            <a:off x="591677" y="1192820"/>
            <a:ext cx="98370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cs-CZ" sz="2800" b="1" dirty="0">
                <a:solidFill>
                  <a:srgbClr val="008080"/>
                </a:solidFill>
              </a:rPr>
              <a:t>Marketingový výzkum prostřednictvím e-mailu</a:t>
            </a:r>
          </a:p>
          <a:p>
            <a:pPr marL="514350" indent="-514350">
              <a:buAutoNum type="arabicPeriod"/>
            </a:pPr>
            <a:r>
              <a:rPr lang="cs-CZ" sz="2800" b="1" dirty="0">
                <a:solidFill>
                  <a:srgbClr val="008080"/>
                </a:solidFill>
              </a:rPr>
              <a:t>Online formulář nebo vložení otázky přímo do obsahu e-mailu</a:t>
            </a:r>
          </a:p>
          <a:p>
            <a:pPr marL="514350" indent="-514350">
              <a:buAutoNum type="arabicPeriod"/>
            </a:pPr>
            <a:r>
              <a:rPr lang="cs-CZ" sz="2800" b="1" dirty="0">
                <a:solidFill>
                  <a:srgbClr val="008080"/>
                </a:solidFill>
              </a:rPr>
              <a:t>Pouze jedna otázka</a:t>
            </a:r>
          </a:p>
          <a:p>
            <a:pPr marL="514350" indent="-514350">
              <a:buAutoNum type="arabicPeriod"/>
            </a:pPr>
            <a:r>
              <a:rPr lang="cs-CZ" sz="2800" b="1" dirty="0">
                <a:solidFill>
                  <a:srgbClr val="008080"/>
                </a:solidFill>
              </a:rPr>
              <a:t>Vyhodnocení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4B5ED4B-3B94-4E1C-AA53-189CC812E537}"/>
              </a:ext>
            </a:extLst>
          </p:cNvPr>
          <p:cNvSpPr/>
          <p:nvPr/>
        </p:nvSpPr>
        <p:spPr>
          <a:xfrm>
            <a:off x="874402" y="3153517"/>
            <a:ext cx="97482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„Jak pravděpodobné je, že byste doporučili společnost / produkt / službu příteli nebo kolegovi?“ </a:t>
            </a:r>
            <a:endParaRPr lang="cs-CZ" sz="2800" dirty="0">
              <a:solidFill>
                <a:srgbClr val="FF0000"/>
              </a:solidFill>
            </a:endParaRP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11C86A0F-6E7B-4883-99C1-F90EF06CBD62}"/>
              </a:ext>
            </a:extLst>
          </p:cNvPr>
          <p:cNvCxnSpPr>
            <a:cxnSpLocks/>
          </p:cNvCxnSpPr>
          <p:nvPr/>
        </p:nvCxnSpPr>
        <p:spPr>
          <a:xfrm>
            <a:off x="4331855" y="2235200"/>
            <a:ext cx="0" cy="6491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>
            <a:extLst>
              <a:ext uri="{FF2B5EF4-FFF2-40B4-BE49-F238E27FC236}">
                <a16:creationId xmlns:a16="http://schemas.microsoft.com/office/drawing/2014/main" id="{6F70B268-0C11-4C80-9A7F-011E9FBFE126}"/>
              </a:ext>
            </a:extLst>
          </p:cNvPr>
          <p:cNvSpPr/>
          <p:nvPr/>
        </p:nvSpPr>
        <p:spPr>
          <a:xfrm>
            <a:off x="520137" y="4474066"/>
            <a:ext cx="630172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Možnost volby odpovědi ve škále 0 –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</a:rPr>
              <a:t>0 = zcela nepravděpodobné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</a:rPr>
              <a:t>10 = zcela pravděpodobné</a:t>
            </a:r>
            <a:endParaRPr lang="cs-CZ" sz="2800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0A4B1503-78A1-4585-A23E-9C6137674CF0}"/>
              </a:ext>
            </a:extLst>
          </p:cNvPr>
          <p:cNvSpPr/>
          <p:nvPr/>
        </p:nvSpPr>
        <p:spPr>
          <a:xfrm>
            <a:off x="1245876" y="6012999"/>
            <a:ext cx="9005350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Cílem firmy je výsledek s vysokým počtem odpovědí 10. </a:t>
            </a:r>
          </a:p>
        </p:txBody>
      </p:sp>
    </p:spTree>
    <p:extLst>
      <p:ext uri="{BB962C8B-B14F-4D97-AF65-F5344CB8AC3E}">
        <p14:creationId xmlns:p14="http://schemas.microsoft.com/office/powerpoint/2010/main" val="344650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47E118A-6803-4873-884F-0DA9E0A3DCA7}"/>
              </a:ext>
            </a:extLst>
          </p:cNvPr>
          <p:cNvSpPr txBox="1"/>
          <p:nvPr/>
        </p:nvSpPr>
        <p:spPr>
          <a:xfrm>
            <a:off x="531377" y="659387"/>
            <a:ext cx="9474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Výsledky NPS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EB0410A-00B2-479A-AE23-DEAAB927F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140" y="2337249"/>
            <a:ext cx="7819769" cy="4203126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3E05100E-3BC9-4B43-A4B2-3153EADE0908}"/>
              </a:ext>
            </a:extLst>
          </p:cNvPr>
          <p:cNvSpPr/>
          <p:nvPr/>
        </p:nvSpPr>
        <p:spPr>
          <a:xfrm>
            <a:off x="3576504" y="6662514"/>
            <a:ext cx="33842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https://www.okuma.com/blog-customer-experience-and-nps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03B35271-F4E5-46E1-A75F-F1D70B0B5CFB}"/>
              </a:ext>
            </a:extLst>
          </p:cNvPr>
          <p:cNvSpPr/>
          <p:nvPr/>
        </p:nvSpPr>
        <p:spPr>
          <a:xfrm>
            <a:off x="602939" y="1305718"/>
            <a:ext cx="100915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Na základě této otázky a jednotlivých odpovědí může firmy zjistit počty zákazníků, které jsou v této metodě rozděleny do tří charakteristik:</a:t>
            </a:r>
            <a:endParaRPr lang="cs-CZ" sz="28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3B52047-F4AD-4F42-8A24-4C77243E9D67}"/>
              </a:ext>
            </a:extLst>
          </p:cNvPr>
          <p:cNvSpPr txBox="1"/>
          <p:nvPr/>
        </p:nvSpPr>
        <p:spPr>
          <a:xfrm>
            <a:off x="1062181" y="3093338"/>
            <a:ext cx="1450109" cy="711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E7DAA37-DD43-4BD6-9076-84C85D21C657}"/>
              </a:ext>
            </a:extLst>
          </p:cNvPr>
          <p:cNvSpPr txBox="1"/>
          <p:nvPr/>
        </p:nvSpPr>
        <p:spPr>
          <a:xfrm>
            <a:off x="1069663" y="2737738"/>
            <a:ext cx="1450109" cy="711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B511FAC-9987-46AB-8C05-190D710AF40C}"/>
              </a:ext>
            </a:extLst>
          </p:cNvPr>
          <p:cNvSpPr txBox="1"/>
          <p:nvPr/>
        </p:nvSpPr>
        <p:spPr>
          <a:xfrm>
            <a:off x="2972354" y="6013947"/>
            <a:ext cx="145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ighlight>
                  <a:srgbClr val="FFFF00"/>
                </a:highlight>
              </a:rPr>
              <a:t>Promotéři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713B728-6FCC-44AA-8CFC-C24A1704EA91}"/>
              </a:ext>
            </a:extLst>
          </p:cNvPr>
          <p:cNvSpPr txBox="1"/>
          <p:nvPr/>
        </p:nvSpPr>
        <p:spPr>
          <a:xfrm>
            <a:off x="5879915" y="5298129"/>
            <a:ext cx="145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ighlight>
                  <a:srgbClr val="FFFF00"/>
                </a:highlight>
              </a:rPr>
              <a:t>Neutrální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92CDDA0D-53EC-4E26-8CAB-8F6A22CC0D57}"/>
              </a:ext>
            </a:extLst>
          </p:cNvPr>
          <p:cNvSpPr txBox="1"/>
          <p:nvPr/>
        </p:nvSpPr>
        <p:spPr>
          <a:xfrm>
            <a:off x="8237874" y="5340706"/>
            <a:ext cx="145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ighlight>
                  <a:srgbClr val="FFFF00"/>
                </a:highlight>
              </a:rPr>
              <a:t>Kritici</a:t>
            </a:r>
          </a:p>
        </p:txBody>
      </p:sp>
    </p:spTree>
    <p:extLst>
      <p:ext uri="{BB962C8B-B14F-4D97-AF65-F5344CB8AC3E}">
        <p14:creationId xmlns:p14="http://schemas.microsoft.com/office/powerpoint/2010/main" val="3635815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31377" y="564729"/>
            <a:ext cx="899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Kritici (</a:t>
            </a:r>
            <a:r>
              <a:rPr lang="cs-CZ" sz="3600" b="1" dirty="0" err="1">
                <a:solidFill>
                  <a:srgbClr val="008080"/>
                </a:solidFill>
              </a:rPr>
              <a:t>detraktoři</a:t>
            </a:r>
            <a:r>
              <a:rPr lang="cs-CZ" sz="3600" b="1" dirty="0">
                <a:solidFill>
                  <a:srgbClr val="008080"/>
                </a:solidFill>
              </a:rPr>
              <a:t>, </a:t>
            </a:r>
            <a:r>
              <a:rPr lang="cs-CZ" sz="3600" b="1" dirty="0" err="1">
                <a:solidFill>
                  <a:srgbClr val="008080"/>
                </a:solidFill>
              </a:rPr>
              <a:t>detraktors</a:t>
            </a:r>
            <a:r>
              <a:rPr lang="cs-CZ" sz="3600" b="1" dirty="0">
                <a:solidFill>
                  <a:srgbClr val="008080"/>
                </a:solidFill>
              </a:rPr>
              <a:t>)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82E6AEC-DF99-492F-918E-BB4F33FA4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4" y="4340418"/>
            <a:ext cx="4858246" cy="2367446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037FE285-07CF-40B2-9D3C-B48CD3A510B0}"/>
              </a:ext>
            </a:extLst>
          </p:cNvPr>
          <p:cNvSpPr/>
          <p:nvPr/>
        </p:nvSpPr>
        <p:spPr>
          <a:xfrm>
            <a:off x="8118450" y="6584753"/>
            <a:ext cx="35076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https://solvvy.com/blog/detractors-vs-promoters-improve-nps/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EE6C96F-F5D6-463E-89BB-51F6356DDB4E}"/>
              </a:ext>
            </a:extLst>
          </p:cNvPr>
          <p:cNvSpPr/>
          <p:nvPr/>
        </p:nvSpPr>
        <p:spPr>
          <a:xfrm>
            <a:off x="1609314" y="1955763"/>
            <a:ext cx="7919499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Pokud zákazník zvolí odpověď ve škále </a:t>
            </a:r>
            <a:r>
              <a:rPr lang="cs-CZ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0 – 6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znamená to, že firmu nikomu nedoporučí. 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66B779DF-4254-4439-B574-28BCDDD45485}"/>
              </a:ext>
            </a:extLst>
          </p:cNvPr>
          <p:cNvSpPr/>
          <p:nvPr/>
        </p:nvSpPr>
        <p:spPr>
          <a:xfrm>
            <a:off x="531377" y="3718261"/>
            <a:ext cx="6096000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Naopak, pokud se někdo zákazníka zeptá na zkušenost a doporučení konkrétní firmy, reakce bude velmi negativní. Tato reakce tak způsobí šíření špatného povědomí o firmě.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21731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31377" y="568230"/>
            <a:ext cx="899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Neutrální (</a:t>
            </a:r>
            <a:r>
              <a:rPr lang="cs-CZ" sz="3600" b="1" dirty="0" err="1">
                <a:solidFill>
                  <a:srgbClr val="008080"/>
                </a:solidFill>
              </a:rPr>
              <a:t>passives</a:t>
            </a:r>
            <a:r>
              <a:rPr lang="cs-CZ" sz="3600" b="1" dirty="0">
                <a:solidFill>
                  <a:srgbClr val="008080"/>
                </a:solidFill>
              </a:rPr>
              <a:t>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E8A8F66-35E8-42B8-9FBB-4070A45C5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567" y="4396243"/>
            <a:ext cx="8475478" cy="2461757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58160441-FEE6-4AA0-A869-70DD3C5D9AF8}"/>
              </a:ext>
            </a:extLst>
          </p:cNvPr>
          <p:cNvSpPr/>
          <p:nvPr/>
        </p:nvSpPr>
        <p:spPr>
          <a:xfrm>
            <a:off x="7511078" y="6583813"/>
            <a:ext cx="31646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http://contactcentremonthly.co.uk/nps-customer-effort/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354DB619-A69C-47F0-B6FA-BE9DC8A78816}"/>
              </a:ext>
            </a:extLst>
          </p:cNvPr>
          <p:cNvSpPr/>
          <p:nvPr/>
        </p:nvSpPr>
        <p:spPr>
          <a:xfrm>
            <a:off x="531377" y="1839688"/>
            <a:ext cx="988447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Zákazníci, kteří odpověděli ve škále </a:t>
            </a:r>
            <a:r>
              <a:rPr lang="cs-CZ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7 – 8 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zaujímají neutrální postoj. Nedoporučí služby či produkty firmy, ale také nešíří špatné zkušenosti. 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E263B99B-324B-46F0-AD4A-3432014E5984}"/>
              </a:ext>
            </a:extLst>
          </p:cNvPr>
          <p:cNvSpPr/>
          <p:nvPr/>
        </p:nvSpPr>
        <p:spPr>
          <a:xfrm>
            <a:off x="531377" y="4029267"/>
            <a:ext cx="4324198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Pokud ale konkurence poskytne lepší cenu, nemají problém stát se zákazníkem konkurence, jelikož tito zákazníci jsou velmi citliví na cenu.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052369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31377" y="610708"/>
            <a:ext cx="899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Promotéři (</a:t>
            </a:r>
            <a:r>
              <a:rPr lang="cs-CZ" sz="3600" b="1" dirty="0" err="1">
                <a:solidFill>
                  <a:srgbClr val="008080"/>
                </a:solidFill>
              </a:rPr>
              <a:t>atraktoři</a:t>
            </a:r>
            <a:r>
              <a:rPr lang="cs-CZ" sz="3600" b="1" dirty="0">
                <a:solidFill>
                  <a:srgbClr val="008080"/>
                </a:solidFill>
              </a:rPr>
              <a:t>, </a:t>
            </a:r>
            <a:r>
              <a:rPr lang="cs-CZ" sz="3600" b="1" dirty="0" err="1">
                <a:solidFill>
                  <a:srgbClr val="008080"/>
                </a:solidFill>
              </a:rPr>
              <a:t>promoters</a:t>
            </a:r>
            <a:r>
              <a:rPr lang="cs-CZ" sz="3600" b="1" dirty="0">
                <a:solidFill>
                  <a:srgbClr val="008080"/>
                </a:solidFill>
              </a:rPr>
              <a:t>)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A5413DAD-6B8E-4931-8A64-A5863BB0BABF}"/>
              </a:ext>
            </a:extLst>
          </p:cNvPr>
          <p:cNvSpPr/>
          <p:nvPr/>
        </p:nvSpPr>
        <p:spPr>
          <a:xfrm>
            <a:off x="531377" y="1702037"/>
            <a:ext cx="988447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Skupina zákazníků, o které mají firmy největší zájem a snaží se docílit, aby se počet těchto zákazníků neustále zvyšoval. Tito zákazníci zvolí škálu </a:t>
            </a:r>
            <a:r>
              <a:rPr lang="cs-CZ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9 – 10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což vystihuje jejich maximální spokojenost 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8E75657-8973-459D-A135-F0C0E34DD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215" y="4425978"/>
            <a:ext cx="6179215" cy="2432022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869FEAAC-77B9-4841-A81D-5B05AFCB6414}"/>
              </a:ext>
            </a:extLst>
          </p:cNvPr>
          <p:cNvSpPr/>
          <p:nvPr/>
        </p:nvSpPr>
        <p:spPr>
          <a:xfrm>
            <a:off x="855616" y="6611779"/>
            <a:ext cx="29963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https://www.nicereply.com/blog/use-nps-promoters/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AB1DC5FD-09AE-415C-A95D-FD71D5A65B47}"/>
              </a:ext>
            </a:extLst>
          </p:cNvPr>
          <p:cNvSpPr/>
          <p:nvPr/>
        </p:nvSpPr>
        <p:spPr>
          <a:xfrm>
            <a:off x="6095999" y="4296965"/>
            <a:ext cx="4950691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Promotéři navíc odpouští, pokud se firma dopustí chyby a jsou nakloněni pomoci například při tvorbě nového produktu či služby.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5877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31377" y="571122"/>
            <a:ext cx="899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Výpočet NPS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CB0A058-EE65-4C5F-9B80-870677426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65" y="1593088"/>
            <a:ext cx="9978425" cy="4961443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311C42F5-A1F6-467E-80F0-3A67BD7B6D4F}"/>
              </a:ext>
            </a:extLst>
          </p:cNvPr>
          <p:cNvSpPr/>
          <p:nvPr/>
        </p:nvSpPr>
        <p:spPr>
          <a:xfrm>
            <a:off x="3871992" y="6539403"/>
            <a:ext cx="32303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https://www.checkmarket.com/blog/net-promoter-score/</a:t>
            </a:r>
          </a:p>
        </p:txBody>
      </p:sp>
    </p:spTree>
    <p:extLst>
      <p:ext uri="{BB962C8B-B14F-4D97-AF65-F5344CB8AC3E}">
        <p14:creationId xmlns:p14="http://schemas.microsoft.com/office/powerpoint/2010/main" val="2480978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67767" y="644418"/>
            <a:ext cx="899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Výpočet NPS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689CA82-537E-41C1-BF11-6ED811EC7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510" y="4015412"/>
            <a:ext cx="6731000" cy="2387600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6937E6AA-B6EF-422F-BA70-91249649BB10}"/>
              </a:ext>
            </a:extLst>
          </p:cNvPr>
          <p:cNvSpPr/>
          <p:nvPr/>
        </p:nvSpPr>
        <p:spPr>
          <a:xfrm>
            <a:off x="3188228" y="6528842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http://www.netpromotersystem.com/about/measuring-your-net-promoter-score.aspx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9AC6569D-7FD2-4D01-B3D1-CB82B35888BC}"/>
              </a:ext>
            </a:extLst>
          </p:cNvPr>
          <p:cNvSpPr/>
          <p:nvPr/>
        </p:nvSpPr>
        <p:spPr>
          <a:xfrm>
            <a:off x="467767" y="1919900"/>
            <a:ext cx="717696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NPS může mít hodnoty od 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100 % až + 100 %. 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CB88A36-8856-4AF0-B008-4AF0A3EBD756}"/>
              </a:ext>
            </a:extLst>
          </p:cNvPr>
          <p:cNvSpPr/>
          <p:nvPr/>
        </p:nvSpPr>
        <p:spPr>
          <a:xfrm>
            <a:off x="467767" y="3071801"/>
            <a:ext cx="966642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Čím vyšší je % skóre, tím více jsou zákazníci s firmou spokojení.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920630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31377" y="632413"/>
            <a:ext cx="899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Konkrétní příklad výpočtu NPS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7124676-97CB-46AD-ABE2-5ACC27F98E17}"/>
              </a:ext>
            </a:extLst>
          </p:cNvPr>
          <p:cNvSpPr/>
          <p:nvPr/>
        </p:nvSpPr>
        <p:spPr>
          <a:xfrm>
            <a:off x="1153627" y="1622204"/>
            <a:ext cx="8803372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120 promotérů, 40 zákazníků je neutrálních a 90 je kritiků.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A7D03E95-FBEB-4378-8107-FE6D6676DC0B}"/>
                  </a:ext>
                </a:extLst>
              </p:cNvPr>
              <p:cNvSpPr/>
              <p:nvPr/>
            </p:nvSpPr>
            <p:spPr>
              <a:xfrm>
                <a:off x="3588689" y="3028525"/>
                <a:ext cx="4147930" cy="1351396"/>
              </a:xfrm>
              <a:prstGeom prst="rect">
                <a:avLst/>
              </a:prstGeom>
              <a:ln>
                <a:solidFill>
                  <a:srgbClr val="00808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indent="180340" algn="just">
                  <a:lnSpc>
                    <a:spcPct val="115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cs-CZ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NPS =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cs-CZ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(120−90)</m:t>
                        </m:r>
                      </m:num>
                      <m:den>
                        <m:r>
                          <a:rPr lang="cs-CZ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250</m:t>
                        </m:r>
                      </m:den>
                    </m:f>
                  </m:oMath>
                </a14:m>
                <a:endParaRPr lang="cs-CZ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80340" algn="just">
                  <a:lnSpc>
                    <a:spcPct val="115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cs-CZ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NSP = </a:t>
                </a:r>
                <a:r>
                  <a:rPr lang="cs-CZ" sz="2800" b="1" u="sng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12 %</a:t>
                </a:r>
                <a:endParaRPr lang="cs-CZ" sz="2800" u="sng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A7D03E95-FBEB-4378-8107-FE6D6676DC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689" y="3028525"/>
                <a:ext cx="4147930" cy="1351396"/>
              </a:xfrm>
              <a:prstGeom prst="rect">
                <a:avLst/>
              </a:prstGeom>
              <a:blipFill>
                <a:blip r:embed="rId3"/>
                <a:stretch>
                  <a:fillRect t="-2691" b="-11659"/>
                </a:stretch>
              </a:blipFill>
              <a:ln>
                <a:solidFill>
                  <a:srgbClr val="00808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délník 9">
            <a:extLst>
              <a:ext uri="{FF2B5EF4-FFF2-40B4-BE49-F238E27FC236}">
                <a16:creationId xmlns:a16="http://schemas.microsoft.com/office/drawing/2014/main" id="{C08654E0-A563-4A66-8537-23DBC40920C4}"/>
              </a:ext>
            </a:extLst>
          </p:cNvPr>
          <p:cNvSpPr/>
          <p:nvPr/>
        </p:nvSpPr>
        <p:spPr>
          <a:xfrm>
            <a:off x="251520" y="5271480"/>
            <a:ext cx="110284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Podnik má o 12 % více spokojených zákazníků než zákazníků nespokojených.</a:t>
            </a:r>
            <a:endParaRPr lang="cs-CZ" sz="2800" b="1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170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498320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r>
              <a:rPr lang="cs-CZ" sz="4000" b="1" dirty="0"/>
              <a:t>ARCHITEKTURA CRM</a:t>
            </a:r>
            <a:endParaRPr lang="cs-CZ" sz="4000" b="1" cap="all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878821" y="2209764"/>
            <a:ext cx="4628672" cy="25610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Význam architektury CRM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Charakteristika strategické 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a analytické části CRM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Objasnění klíčových pojmů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Výpočet CLV a NPS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60612" y="3872753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31377" y="632413"/>
            <a:ext cx="899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Nevýhody NPS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F09E2D-DB01-4FDE-BF6F-91B79A98D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604" y="3947877"/>
            <a:ext cx="4158369" cy="2806899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52EBC638-66CB-477F-9ADA-FFE72AFC966C}"/>
              </a:ext>
            </a:extLst>
          </p:cNvPr>
          <p:cNvSpPr/>
          <p:nvPr/>
        </p:nvSpPr>
        <p:spPr>
          <a:xfrm>
            <a:off x="6924622" y="664746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https://www.expertnafinancie.sk/blog/vyhody-a-nevyhody-medziuveru-61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8FCB867-666E-409E-9C37-22E54F0DD128}"/>
              </a:ext>
            </a:extLst>
          </p:cNvPr>
          <p:cNvSpPr/>
          <p:nvPr/>
        </p:nvSpPr>
        <p:spPr>
          <a:xfrm>
            <a:off x="531377" y="1788410"/>
            <a:ext cx="10241918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sz="2800" dirty="0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Pouze jedna otázka, tzn., že firma nemůže do hloubky zjistit příčiny odpovědí jednotlivých zákazníků.</a:t>
            </a:r>
            <a:endParaRPr lang="cs-CZ" sz="2800" dirty="0">
              <a:solidFill>
                <a:srgbClr val="339966"/>
              </a:solidFill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D2A022B2-1CDA-45A0-9264-6F2DB37D65E1}"/>
              </a:ext>
            </a:extLst>
          </p:cNvPr>
          <p:cNvSpPr/>
          <p:nvPr/>
        </p:nvSpPr>
        <p:spPr>
          <a:xfrm>
            <a:off x="531377" y="3147560"/>
            <a:ext cx="10241918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sz="2800" dirty="0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Nelze rozlišit, co konkrétně zákazníci hodnotili – zdali to byl produkt, webová stránka, komunikace se zaměstnancem apod. </a:t>
            </a:r>
            <a:endParaRPr lang="cs-CZ" sz="2800" dirty="0">
              <a:solidFill>
                <a:srgbClr val="339966"/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98D1DB37-23DE-4633-BD79-0CA18BEFE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7" y="4181224"/>
            <a:ext cx="5910917" cy="2515284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6E1DCB32-278A-4E64-AC43-3FED837C7202}"/>
              </a:ext>
            </a:extLst>
          </p:cNvPr>
          <p:cNvSpPr/>
          <p:nvPr/>
        </p:nvSpPr>
        <p:spPr>
          <a:xfrm>
            <a:off x="1864917" y="6647463"/>
            <a:ext cx="28328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https://blog.chartmogul.com/net-promoter-score/</a:t>
            </a:r>
          </a:p>
        </p:txBody>
      </p:sp>
    </p:spTree>
    <p:extLst>
      <p:ext uri="{BB962C8B-B14F-4D97-AF65-F5344CB8AC3E}">
        <p14:creationId xmlns:p14="http://schemas.microsoft.com/office/powerpoint/2010/main" val="1572902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827234" y="576523"/>
            <a:ext cx="3071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 přednášky</a:t>
            </a: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59731" y="2464439"/>
            <a:ext cx="9940573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Hlavní části CRM </a:t>
            </a:r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– strategická a analytická část</a:t>
            </a:r>
          </a:p>
          <a:p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Implementace strategie CRM </a:t>
            </a:r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– typy, postup</a:t>
            </a:r>
          </a:p>
          <a:p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Analytický část CRM </a:t>
            </a:r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– centrální databáze zákazníků, databázový marketing</a:t>
            </a:r>
          </a:p>
          <a:p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CLV a NPS </a:t>
            </a:r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– charakteristika a modelové příklady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4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49223"/>
            <a:ext cx="5262349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Architektura CRM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63864" y="3845491"/>
            <a:ext cx="1077604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8080"/>
                </a:solidFill>
              </a:rPr>
              <a:t>Architektura CRM zahrnuje několik částí. </a:t>
            </a:r>
          </a:p>
          <a:p>
            <a:pPr algn="ctr"/>
            <a:r>
              <a:rPr lang="cs-CZ" sz="3200" b="1" dirty="0">
                <a:solidFill>
                  <a:srgbClr val="008080"/>
                </a:solidFill>
              </a:rPr>
              <a:t>Jedná se o </a:t>
            </a:r>
            <a:r>
              <a:rPr lang="cs-CZ" sz="3200" b="1" u="sng" dirty="0">
                <a:solidFill>
                  <a:srgbClr val="008080"/>
                </a:solidFill>
              </a:rPr>
              <a:t>strategickou část</a:t>
            </a:r>
            <a:r>
              <a:rPr lang="cs-CZ" sz="3200" b="1" dirty="0">
                <a:solidFill>
                  <a:srgbClr val="008080"/>
                </a:solidFill>
              </a:rPr>
              <a:t>, </a:t>
            </a:r>
            <a:r>
              <a:rPr lang="cs-CZ" sz="3200" b="1" u="sng" dirty="0">
                <a:solidFill>
                  <a:srgbClr val="008080"/>
                </a:solidFill>
              </a:rPr>
              <a:t>analytickou, operativní </a:t>
            </a:r>
          </a:p>
          <a:p>
            <a:pPr algn="ctr"/>
            <a:r>
              <a:rPr lang="cs-CZ" sz="3200" b="1" dirty="0">
                <a:solidFill>
                  <a:srgbClr val="008080"/>
                </a:solidFill>
              </a:rPr>
              <a:t>a </a:t>
            </a:r>
            <a:r>
              <a:rPr lang="cs-CZ" sz="3200" b="1" u="sng" dirty="0">
                <a:solidFill>
                  <a:srgbClr val="008080"/>
                </a:solidFill>
              </a:rPr>
              <a:t>kolaborativní</a:t>
            </a:r>
            <a:r>
              <a:rPr lang="cs-CZ" sz="3200" b="1" dirty="0">
                <a:solidFill>
                  <a:srgbClr val="008080"/>
                </a:solidFill>
              </a:rPr>
              <a:t>.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323EA01-898E-4D8D-AF19-A74D98A3D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470" y="349222"/>
            <a:ext cx="5460545" cy="284305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C0E088F8-A1BB-4B83-9556-142626D190BA}"/>
              </a:ext>
            </a:extLst>
          </p:cNvPr>
          <p:cNvSpPr/>
          <p:nvPr/>
        </p:nvSpPr>
        <p:spPr>
          <a:xfrm>
            <a:off x="5512178" y="3069167"/>
            <a:ext cx="33409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https://www.squirian.com/crm-development-company.html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93D938B-770E-4876-8E7A-4E7DDC9EBE7B}"/>
              </a:ext>
            </a:extLst>
          </p:cNvPr>
          <p:cNvSpPr txBox="1"/>
          <p:nvPr/>
        </p:nvSpPr>
        <p:spPr>
          <a:xfrm>
            <a:off x="10051015" y="2281382"/>
            <a:ext cx="1660694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FF0000"/>
                </a:solidFill>
              </a:rPr>
              <a:t>Tvorba hodnoty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4FAC8E0B-8CA9-42D3-AE29-B54E0F74D4C7}"/>
              </a:ext>
            </a:extLst>
          </p:cNvPr>
          <p:cNvCxnSpPr/>
          <p:nvPr/>
        </p:nvCxnSpPr>
        <p:spPr>
          <a:xfrm flipV="1">
            <a:off x="9578109" y="3429000"/>
            <a:ext cx="1062182" cy="8197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1A306811-83E4-4BCC-BDC7-A3B98E7D01D1}"/>
              </a:ext>
            </a:extLst>
          </p:cNvPr>
          <p:cNvCxnSpPr/>
          <p:nvPr/>
        </p:nvCxnSpPr>
        <p:spPr>
          <a:xfrm>
            <a:off x="9504218" y="1043709"/>
            <a:ext cx="914400" cy="10344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698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0E68B49F-4EBE-4CD0-8C25-FC595C24121C}"/>
              </a:ext>
            </a:extLst>
          </p:cNvPr>
          <p:cNvSpPr txBox="1">
            <a:spLocks/>
          </p:cNvSpPr>
          <p:nvPr/>
        </p:nvSpPr>
        <p:spPr>
          <a:xfrm>
            <a:off x="569837" y="496312"/>
            <a:ext cx="96396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>
                <a:solidFill>
                  <a:srgbClr val="008080"/>
                </a:solidFill>
                <a:latin typeface="Calibri "/>
              </a:rPr>
              <a:t>Masový marketing a strategie cílení na vybrané segmenty trhu (před CRM)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28897AB-7170-4D4D-AE1E-98F3937AC2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BEB503B2-F938-4182-A41D-39A81C4A708C}"/>
              </a:ext>
            </a:extLst>
          </p:cNvPr>
          <p:cNvSpPr/>
          <p:nvPr/>
        </p:nvSpPr>
        <p:spPr>
          <a:xfrm>
            <a:off x="569837" y="1959888"/>
            <a:ext cx="6146358" cy="73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Strategie masového marketingu</a:t>
            </a:r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2AFE7230-2E43-4754-A5AB-83D9A8292432}"/>
              </a:ext>
            </a:extLst>
          </p:cNvPr>
          <p:cNvSpPr/>
          <p:nvPr/>
        </p:nvSpPr>
        <p:spPr>
          <a:xfrm>
            <a:off x="569837" y="4289384"/>
            <a:ext cx="6146358" cy="73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Strategie cílení na segmenty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83D06C01-F822-4DCE-8502-9CC8C20D51BB}"/>
              </a:ext>
            </a:extLst>
          </p:cNvPr>
          <p:cNvSpPr/>
          <p:nvPr/>
        </p:nvSpPr>
        <p:spPr>
          <a:xfrm>
            <a:off x="569837" y="2930147"/>
            <a:ext cx="9724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strategii využívají např.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obchodní řetězce </a:t>
            </a:r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provozující sítě supermarketů, hypermarketů a diskontů. Také je uplatňují </a:t>
            </a:r>
            <a:r>
              <a:rPr lang="cs-CZ" sz="2400" b="1" i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globální firmy, </a:t>
            </a:r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které nabízejí globální značky (např. Coca-cola).</a:t>
            </a:r>
            <a:endParaRPr lang="cs-CZ" sz="2400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B094C4F6-81AA-4986-80CD-B94D9AF6359E}"/>
              </a:ext>
            </a:extLst>
          </p:cNvPr>
          <p:cNvSpPr/>
          <p:nvPr/>
        </p:nvSpPr>
        <p:spPr>
          <a:xfrm>
            <a:off x="569838" y="5238749"/>
            <a:ext cx="8943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je typická tím, když podnik vyčerpá možnosti rozvoje určitého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segmentu trhu, </a:t>
            </a:r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 hledá příležitosti, které mu umožní zvýšit prodeje. Volen je pak </a:t>
            </a:r>
            <a:r>
              <a:rPr lang="cs-CZ" sz="24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sousední segment, </a:t>
            </a:r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což znamená, že se jedná o příbuzné potřeby a produkty (např. smeták, mechanický mop, vysavač….) </a:t>
            </a:r>
            <a:endParaRPr lang="cs-CZ" sz="2400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9B038C0-F1D4-4429-B33F-F4DDF9B63AEE}"/>
              </a:ext>
            </a:extLst>
          </p:cNvPr>
          <p:cNvSpPr txBox="1"/>
          <p:nvPr/>
        </p:nvSpPr>
        <p:spPr>
          <a:xfrm flipH="1">
            <a:off x="8938311" y="1620951"/>
            <a:ext cx="3138364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Strategická část CRM</a:t>
            </a:r>
          </a:p>
        </p:txBody>
      </p:sp>
      <p:pic>
        <p:nvPicPr>
          <p:cNvPr id="9" name="Picture 8" descr="Co Je Cílený Marketing &amp; Proč Je Stále Používanější">
            <a:extLst>
              <a:ext uri="{FF2B5EF4-FFF2-40B4-BE49-F238E27FC236}">
                <a16:creationId xmlns:a16="http://schemas.microsoft.com/office/drawing/2014/main" id="{16C4BF08-FE73-4FE7-882F-3129C7F27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291" y="4495091"/>
            <a:ext cx="2226111" cy="186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063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7545" y="373076"/>
            <a:ext cx="6890468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Strategie CRM a její typy (4)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36A95A1C-9DF4-41BA-A3EB-0EF082301DA0}"/>
              </a:ext>
            </a:extLst>
          </p:cNvPr>
          <p:cNvSpPr/>
          <p:nvPr/>
        </p:nvSpPr>
        <p:spPr>
          <a:xfrm>
            <a:off x="617544" y="1769057"/>
            <a:ext cx="5152193" cy="6878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1.Masová personalizace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2B8D73BB-FD09-4476-BB0F-05D21924C30F}"/>
              </a:ext>
            </a:extLst>
          </p:cNvPr>
          <p:cNvSpPr/>
          <p:nvPr/>
        </p:nvSpPr>
        <p:spPr>
          <a:xfrm>
            <a:off x="617544" y="4163725"/>
            <a:ext cx="5219837" cy="6878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2.Masová </a:t>
            </a:r>
            <a:r>
              <a:rPr lang="cs-CZ" sz="3600" dirty="0" err="1"/>
              <a:t>kastomizace</a:t>
            </a:r>
            <a:endParaRPr lang="cs-CZ" sz="3600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D7B0F81B-BC0D-40D8-8D1A-24062A870681}"/>
              </a:ext>
            </a:extLst>
          </p:cNvPr>
          <p:cNvSpPr/>
          <p:nvPr/>
        </p:nvSpPr>
        <p:spPr>
          <a:xfrm>
            <a:off x="626779" y="2520392"/>
            <a:ext cx="104476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založena na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identifikaci zákazníka podle jeho jména a adresy</a:t>
            </a:r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kterou podniky potřebují k individuální péči o zákazníky. Podniky k tomu vytvářejí systémy individuální komunikace s cílovými zákazníky (předprodejní, prodejní a poprodejní péče -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banky, zásilkový obchod…e shopy…</a:t>
            </a:r>
            <a:endParaRPr lang="cs-CZ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273FC712-8C93-4CB9-A6B3-5A72725B2B9E}"/>
              </a:ext>
            </a:extLst>
          </p:cNvPr>
          <p:cNvSpPr/>
          <p:nvPr/>
        </p:nvSpPr>
        <p:spPr>
          <a:xfrm>
            <a:off x="617543" y="5120742"/>
            <a:ext cx="102121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podniky se snaží reagovat více na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individuální potřeby a přání. </a:t>
            </a:r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Představy zákazníka tak jsou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součástí tvorby produktu nebo služby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Míra péče je v podstatě pro všechny zákazníky na stejné úrovni, ale obsahuje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poradenství</a:t>
            </a:r>
            <a:r>
              <a:rPr lang="cs-CZ" sz="24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které zákazník ocení. </a:t>
            </a:r>
            <a:endParaRPr lang="cs-CZ" sz="2400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AF34B6B-A1C3-4922-B2E7-B33CCF0C68BC}"/>
              </a:ext>
            </a:extLst>
          </p:cNvPr>
          <p:cNvSpPr txBox="1"/>
          <p:nvPr/>
        </p:nvSpPr>
        <p:spPr>
          <a:xfrm>
            <a:off x="6746293" y="397382"/>
            <a:ext cx="3579961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Masová personalizace</a:t>
            </a:r>
          </a:p>
          <a:p>
            <a:r>
              <a:rPr lang="cs-CZ" sz="2400" dirty="0"/>
              <a:t>Masová </a:t>
            </a:r>
            <a:r>
              <a:rPr lang="cs-CZ" sz="2400" dirty="0" err="1"/>
              <a:t>kastomizace</a:t>
            </a:r>
            <a:endParaRPr lang="cs-CZ" sz="2400" dirty="0"/>
          </a:p>
          <a:p>
            <a:r>
              <a:rPr lang="cs-CZ" sz="2400" dirty="0"/>
              <a:t>Diferencovaná </a:t>
            </a:r>
            <a:r>
              <a:rPr lang="cs-CZ" sz="2400" dirty="0" err="1"/>
              <a:t>kastomizace</a:t>
            </a:r>
            <a:endParaRPr lang="cs-CZ" sz="2400" dirty="0"/>
          </a:p>
          <a:p>
            <a:r>
              <a:rPr lang="cs-CZ" sz="2400" dirty="0"/>
              <a:t>Diferencované CRM</a:t>
            </a: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1A5EABFB-E8E2-4B2F-8E9D-FECE73493901}"/>
              </a:ext>
            </a:extLst>
          </p:cNvPr>
          <p:cNvSpPr/>
          <p:nvPr/>
        </p:nvSpPr>
        <p:spPr>
          <a:xfrm>
            <a:off x="6096000" y="905164"/>
            <a:ext cx="452582" cy="406400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12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188"/>
            <a:ext cx="10326255" cy="52014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Případová studie – prodej kuchyní </a:t>
            </a:r>
            <a:r>
              <a:rPr lang="cs-CZ" sz="3600" b="1" dirty="0" err="1">
                <a:solidFill>
                  <a:srgbClr val="FF0000"/>
                </a:solidFill>
              </a:rPr>
              <a:t>Oresi</a:t>
            </a:r>
            <a:r>
              <a:rPr lang="cs-CZ" sz="3600" b="1" dirty="0">
                <a:solidFill>
                  <a:srgbClr val="FF0000"/>
                </a:solidFill>
              </a:rPr>
              <a:t>, masová </a:t>
            </a:r>
            <a:r>
              <a:rPr lang="cs-CZ" sz="3600" b="1" dirty="0" err="1">
                <a:solidFill>
                  <a:srgbClr val="FF0000"/>
                </a:solidFill>
              </a:rPr>
              <a:t>kastomizace</a:t>
            </a:r>
            <a:endParaRPr lang="cs-CZ" sz="3600" b="1" dirty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7C233F4-D724-42E8-899D-F48D53DC1424}"/>
              </a:ext>
            </a:extLst>
          </p:cNvPr>
          <p:cNvSpPr txBox="1"/>
          <p:nvPr/>
        </p:nvSpPr>
        <p:spPr>
          <a:xfrm>
            <a:off x="609600" y="1024509"/>
            <a:ext cx="8802255" cy="304698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3200" dirty="0">
                <a:solidFill>
                  <a:srgbClr val="008080"/>
                </a:solidFill>
              </a:rPr>
              <a:t>U firmy se kuchyň tvoří a nakupuje během dlouhého dialogu mezi odborníkem a budoucím spokojeným uživatelem. U dobré kávy a s dobrými radami. K podpoře prodeje jsou nabízeny různé akce a výhody (slevy, prodloužená smluvní záruka 7 let na nábytek, 5 let na spotřebiče, atraktivní splátkový kalendář).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0CE7D7-107C-4E7F-9F2D-64CCBFBF32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759" y="3960475"/>
            <a:ext cx="4008734" cy="2772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C8DEDD69-AE95-4CDC-AAB4-372506D37492}"/>
              </a:ext>
            </a:extLst>
          </p:cNvPr>
          <p:cNvSpPr/>
          <p:nvPr/>
        </p:nvSpPr>
        <p:spPr>
          <a:xfrm>
            <a:off x="8830627" y="6611779"/>
            <a:ext cx="26196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https://www.kuchyne-oresi.cz/dolti/epiqa.php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75D2A8E-F184-479F-8FF1-AA5ECE0DA9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85" y="4043356"/>
            <a:ext cx="3753015" cy="2594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B4F7B048-F4E5-47DD-80A4-2812361BF84C}"/>
              </a:ext>
            </a:extLst>
          </p:cNvPr>
          <p:cNvSpPr/>
          <p:nvPr/>
        </p:nvSpPr>
        <p:spPr>
          <a:xfrm>
            <a:off x="2971200" y="6610073"/>
            <a:ext cx="33457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https://www.tauergroup.cz/kuchyne/kuchynska-studia-oresi</a:t>
            </a:r>
          </a:p>
        </p:txBody>
      </p:sp>
    </p:spTree>
    <p:extLst>
      <p:ext uri="{BB962C8B-B14F-4D97-AF65-F5344CB8AC3E}">
        <p14:creationId xmlns:p14="http://schemas.microsoft.com/office/powerpoint/2010/main" val="2416550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03E92815-0765-4690-8EFB-CABFE6A1963D}"/>
              </a:ext>
            </a:extLst>
          </p:cNvPr>
          <p:cNvSpPr txBox="1">
            <a:spLocks/>
          </p:cNvSpPr>
          <p:nvPr/>
        </p:nvSpPr>
        <p:spPr>
          <a:xfrm>
            <a:off x="617545" y="373076"/>
            <a:ext cx="6890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>
                <a:solidFill>
                  <a:srgbClr val="008080"/>
                </a:solidFill>
                <a:latin typeface="+mn-lt"/>
              </a:rPr>
              <a:t>Strategie CRM a její typy</a:t>
            </a:r>
            <a:endParaRPr lang="cs-CZ" sz="3600" b="1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83203820-F7F2-4B1B-A964-E679EFA84BE8}"/>
              </a:ext>
            </a:extLst>
          </p:cNvPr>
          <p:cNvSpPr/>
          <p:nvPr/>
        </p:nvSpPr>
        <p:spPr>
          <a:xfrm>
            <a:off x="543653" y="1397755"/>
            <a:ext cx="6559110" cy="6878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3. Diferencovaná </a:t>
            </a:r>
            <a:r>
              <a:rPr lang="cs-CZ" sz="3600" dirty="0" err="1"/>
              <a:t>kastomizace</a:t>
            </a:r>
            <a:endParaRPr lang="cs-CZ" sz="3600" dirty="0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B3C00171-4CB7-4B38-B270-A6B2283DDB01}"/>
              </a:ext>
            </a:extLst>
          </p:cNvPr>
          <p:cNvSpPr/>
          <p:nvPr/>
        </p:nvSpPr>
        <p:spPr>
          <a:xfrm>
            <a:off x="617544" y="4163725"/>
            <a:ext cx="6559109" cy="6878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4.Diferencované CRM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D9D9547C-977C-4CA2-83C9-D580CC76C637}"/>
              </a:ext>
            </a:extLst>
          </p:cNvPr>
          <p:cNvSpPr/>
          <p:nvPr/>
        </p:nvSpPr>
        <p:spPr>
          <a:xfrm>
            <a:off x="617544" y="2011701"/>
            <a:ext cx="109279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produkty a služby jsou zákazníkům </a:t>
            </a:r>
            <a:r>
              <a:rPr lang="cs-CZ" sz="24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šity“ na míru</a:t>
            </a:r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Podle produktů jsou pak vytvářeny ostatní prvky 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marketingového mixu, </a:t>
            </a:r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 aby zákazník obdržel jedinečnou hodnotu, která je vytvořena na základě spolupráce mezi poskytovatelem produktu a služby.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Např. zdravotní péče, lázeňství….kosmetika…</a:t>
            </a:r>
            <a:endParaRPr lang="cs-CZ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3D8EAE0F-AC5A-4FCD-A2F2-1769D61B2599}"/>
              </a:ext>
            </a:extLst>
          </p:cNvPr>
          <p:cNvSpPr/>
          <p:nvPr/>
        </p:nvSpPr>
        <p:spPr>
          <a:xfrm>
            <a:off x="543653" y="4851621"/>
            <a:ext cx="97244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kombinace všech předchozích strategií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nabízena významným zákazníkům s odlišnými potřebami, nákupním chováním. Je důležité u nich monitorovat celoživotní hodnotu a promýšlet individualizovaná řešení potřeb (CSM - customer </a:t>
            </a:r>
            <a:r>
              <a:rPr lang="cs-CZ" sz="2400" dirty="0" err="1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</a:t>
            </a:r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management, správa zákaznických služeb).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Např. v bankovnictví VIP zákazníci.</a:t>
            </a:r>
            <a:endParaRPr lang="cs-CZ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A1D98F0-4DC0-4B78-9D08-3E3477EDE4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368" y="3320580"/>
            <a:ext cx="2300095" cy="153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36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3864" y="412833"/>
            <a:ext cx="8315325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Řízení zákaznického portfolia – CPM (customer portfolio management)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A895256-BC85-4065-ADCB-1878074B801B}"/>
              </a:ext>
            </a:extLst>
          </p:cNvPr>
          <p:cNvSpPr txBox="1"/>
          <p:nvPr/>
        </p:nvSpPr>
        <p:spPr>
          <a:xfrm>
            <a:off x="463864" y="1596547"/>
            <a:ext cx="10776045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8080"/>
                </a:solidFill>
              </a:rPr>
              <a:t>Soubor vzájemně se vylučujících skupin zákazníků, </a:t>
            </a:r>
          </a:p>
          <a:p>
            <a:pPr algn="ctr"/>
            <a:r>
              <a:rPr lang="cs-CZ" sz="3200" b="1" dirty="0">
                <a:solidFill>
                  <a:srgbClr val="008080"/>
                </a:solidFill>
              </a:rPr>
              <a:t>které zahrnují celou zákaznickou základnu.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C11A31A-9445-4DE7-B9DA-EAFF0C15EE86}"/>
              </a:ext>
            </a:extLst>
          </p:cNvPr>
          <p:cNvSpPr txBox="1"/>
          <p:nvPr/>
        </p:nvSpPr>
        <p:spPr>
          <a:xfrm>
            <a:off x="463864" y="3081136"/>
            <a:ext cx="721709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Základní disciplíny CPM: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008080"/>
                </a:solidFill>
              </a:rPr>
              <a:t>segmentace trhu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008080"/>
                </a:solidFill>
              </a:rPr>
              <a:t>prodejní předpovědi (sales </a:t>
            </a:r>
            <a:r>
              <a:rPr lang="cs-CZ" sz="3200" dirty="0" err="1">
                <a:solidFill>
                  <a:srgbClr val="008080"/>
                </a:solidFill>
              </a:rPr>
              <a:t>forecasting</a:t>
            </a:r>
            <a:r>
              <a:rPr lang="cs-CZ" sz="3200" dirty="0">
                <a:solidFill>
                  <a:srgbClr val="008080"/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008080"/>
                </a:solidFill>
              </a:rPr>
              <a:t>propočet nákladů (ABC)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008080"/>
                </a:solidFill>
              </a:rPr>
              <a:t>rozdělení podle celoživotní hodnoty zákazníků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008080"/>
                </a:solidFill>
              </a:rPr>
              <a:t>data </a:t>
            </a:r>
            <a:r>
              <a:rPr lang="cs-CZ" sz="3200" dirty="0" err="1">
                <a:solidFill>
                  <a:srgbClr val="008080"/>
                </a:solidFill>
              </a:rPr>
              <a:t>mining</a:t>
            </a:r>
            <a:r>
              <a:rPr lang="cs-CZ" sz="3200" dirty="0">
                <a:solidFill>
                  <a:srgbClr val="008080"/>
                </a:solidFill>
              </a:rPr>
              <a:t>.</a:t>
            </a:r>
            <a:endParaRPr lang="cs-CZ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220F70E-3154-47D3-8F0B-262874F9C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932" y="4628747"/>
            <a:ext cx="4833068" cy="2229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Obdélník 17">
            <a:extLst>
              <a:ext uri="{FF2B5EF4-FFF2-40B4-BE49-F238E27FC236}">
                <a16:creationId xmlns:a16="http://schemas.microsoft.com/office/drawing/2014/main" id="{5F0C66FE-0E8D-4294-B21F-F0AD61A99DF0}"/>
              </a:ext>
            </a:extLst>
          </p:cNvPr>
          <p:cNvSpPr/>
          <p:nvPr/>
        </p:nvSpPr>
        <p:spPr>
          <a:xfrm>
            <a:off x="7680961" y="662674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http://www.jinasenainfotech.com/customer-relationship-management.php</a:t>
            </a:r>
          </a:p>
        </p:txBody>
      </p:sp>
    </p:spTree>
    <p:extLst>
      <p:ext uri="{BB962C8B-B14F-4D97-AF65-F5344CB8AC3E}">
        <p14:creationId xmlns:p14="http://schemas.microsoft.com/office/powerpoint/2010/main" val="24472266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2839</TotalTime>
  <Words>1917</Words>
  <Application>Microsoft Office PowerPoint</Application>
  <PresentationFormat>Širokoúhlá obrazovka</PresentationFormat>
  <Paragraphs>191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</vt:lpstr>
      <vt:lpstr>Calibri Light</vt:lpstr>
      <vt:lpstr>Cambria Math</vt:lpstr>
      <vt:lpstr>Times New Roman</vt:lpstr>
      <vt:lpstr>Motiv Office</vt:lpstr>
      <vt:lpstr>Název prezentace</vt:lpstr>
      <vt:lpstr>Prezentace aplikace PowerPoint</vt:lpstr>
      <vt:lpstr>Prezentace aplikace PowerPoint</vt:lpstr>
      <vt:lpstr>Architektura CRM</vt:lpstr>
      <vt:lpstr>Prezentace aplikace PowerPoint</vt:lpstr>
      <vt:lpstr>Strategie CRM a její typy (4)</vt:lpstr>
      <vt:lpstr>Případová studie – prodej kuchyní Oresi, masová kastomizace</vt:lpstr>
      <vt:lpstr>Prezentace aplikace PowerPoint</vt:lpstr>
      <vt:lpstr>Řízení zákaznického portfolia – CPM (customer portfolio management)</vt:lpstr>
      <vt:lpstr>Rozdělení zákazníků</vt:lpstr>
      <vt:lpstr>Strategicky významní zákazníci </vt:lpstr>
      <vt:lpstr>Prezentace aplikace PowerPoint</vt:lpstr>
      <vt:lpstr>Stanovení cílů implementace CRM </vt:lpstr>
      <vt:lpstr>Výběr implementačního partnera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809</cp:revision>
  <dcterms:created xsi:type="dcterms:W3CDTF">2016-11-25T20:36:16Z</dcterms:created>
  <dcterms:modified xsi:type="dcterms:W3CDTF">2023-10-16T18:08:17Z</dcterms:modified>
</cp:coreProperties>
</file>