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7.jpg" ContentType="image/pn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63" r:id="rId4"/>
    <p:sldId id="352" r:id="rId5"/>
    <p:sldId id="353" r:id="rId6"/>
    <p:sldId id="297" r:id="rId7"/>
    <p:sldId id="330" r:id="rId8"/>
    <p:sldId id="298" r:id="rId9"/>
    <p:sldId id="314" r:id="rId10"/>
    <p:sldId id="342" r:id="rId11"/>
    <p:sldId id="299" r:id="rId12"/>
    <p:sldId id="324" r:id="rId13"/>
    <p:sldId id="325" r:id="rId14"/>
    <p:sldId id="295" r:id="rId15"/>
    <p:sldId id="326" r:id="rId16"/>
    <p:sldId id="331" r:id="rId17"/>
    <p:sldId id="286" r:id="rId18"/>
    <p:sldId id="293" r:id="rId19"/>
    <p:sldId id="334" r:id="rId20"/>
    <p:sldId id="350" r:id="rId21"/>
    <p:sldId id="335" r:id="rId22"/>
    <p:sldId id="333" r:id="rId23"/>
    <p:sldId id="301" r:id="rId24"/>
    <p:sldId id="337" r:id="rId25"/>
    <p:sldId id="292" r:id="rId26"/>
    <p:sldId id="338" r:id="rId27"/>
    <p:sldId id="339" r:id="rId28"/>
    <p:sldId id="340" r:id="rId29"/>
    <p:sldId id="341" r:id="rId30"/>
    <p:sldId id="343" r:id="rId31"/>
    <p:sldId id="344" r:id="rId32"/>
    <p:sldId id="345" r:id="rId33"/>
    <p:sldId id="28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3399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5CBB9-96E5-40AC-8779-E50FFA87A644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98115A55-792B-4281-A73B-FB45049A2784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SFA</a:t>
          </a:r>
        </a:p>
      </dgm:t>
    </dgm:pt>
    <dgm:pt modelId="{99E7E7EC-9CCD-484A-A747-6023DBC0F5A5}" type="parTrans" cxnId="{34A9A043-B57F-4779-8371-F73C9BAF406B}">
      <dgm:prSet/>
      <dgm:spPr/>
      <dgm:t>
        <a:bodyPr/>
        <a:lstStyle/>
        <a:p>
          <a:endParaRPr lang="cs-CZ"/>
        </a:p>
      </dgm:t>
    </dgm:pt>
    <dgm:pt modelId="{9419FFC8-D456-475F-B327-01667442B30C}" type="sibTrans" cxnId="{34A9A043-B57F-4779-8371-F73C9BAF406B}">
      <dgm:prSet/>
      <dgm:spPr/>
      <dgm:t>
        <a:bodyPr/>
        <a:lstStyle/>
        <a:p>
          <a:endParaRPr lang="cs-CZ"/>
        </a:p>
      </dgm:t>
    </dgm:pt>
    <dgm:pt modelId="{9FBB9263-35D8-4A11-99C6-ABDD37DADAA4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Správa</a:t>
          </a:r>
          <a:endParaRPr lang="cs-CZ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3E4B03-A88B-47BC-9362-1CDDE2F39CE2}" type="parTrans" cxnId="{7BD0A377-C440-461D-A70F-8BBF2091A5B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E644D48C-81AB-4726-86F5-173CC853E595}" type="sibTrans" cxnId="{7BD0A377-C440-461D-A70F-8BBF2091A5B7}">
      <dgm:prSet/>
      <dgm:spPr/>
      <dgm:t>
        <a:bodyPr/>
        <a:lstStyle/>
        <a:p>
          <a:endParaRPr lang="cs-CZ"/>
        </a:p>
      </dgm:t>
    </dgm:pt>
    <dgm:pt modelId="{6BB19756-3412-406C-ABE9-C7F613F5CC06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Řízení</a:t>
          </a:r>
        </a:p>
      </dgm:t>
    </dgm:pt>
    <dgm:pt modelId="{37A327C6-BD59-4B66-8169-70F8C958DCAA}" type="parTrans" cxnId="{FE9B5BC9-D5C0-45A2-8182-009DAA78D3C0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904CE87C-6223-41BC-A78C-1D922C772019}" type="sibTrans" cxnId="{FE9B5BC9-D5C0-45A2-8182-009DAA78D3C0}">
      <dgm:prSet/>
      <dgm:spPr/>
      <dgm:t>
        <a:bodyPr/>
        <a:lstStyle/>
        <a:p>
          <a:endParaRPr lang="cs-CZ"/>
        </a:p>
      </dgm:t>
    </dgm:pt>
    <dgm:pt modelId="{BBB2AEDE-96FA-4458-BD98-A1DF5FC6D7A0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Znalost</a:t>
          </a:r>
          <a:r>
            <a: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konkurence</a:t>
          </a:r>
          <a:endParaRPr lang="cs-CZ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3AAF1-FBCF-4385-871E-A2C81BDE7040}" type="parTrans" cxnId="{347FC2EA-E153-47EC-B50C-EBD165C3613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BB47D2D7-7FF8-42F1-A921-5663FDB64F04}" type="sibTrans" cxnId="{347FC2EA-E153-47EC-B50C-EBD165C3613E}">
      <dgm:prSet/>
      <dgm:spPr/>
      <dgm:t>
        <a:bodyPr/>
        <a:lstStyle/>
        <a:p>
          <a:endParaRPr lang="cs-CZ"/>
        </a:p>
      </dgm:t>
    </dgm:pt>
    <dgm:pt modelId="{41DDEE5C-AA50-447C-AF60-21BBA29A3A09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Predikce</a:t>
          </a: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C20670B-5E6D-4125-9DE7-9243D449AAD5}" type="parTrans" cxnId="{D4C0725D-12EE-4962-8B34-4DBB40E4B7C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1CC22C20-8C1E-45E4-A63C-6301A8D64553}" type="sibTrans" cxnId="{D4C0725D-12EE-4962-8B34-4DBB40E4B7C6}">
      <dgm:prSet/>
      <dgm:spPr/>
      <dgm:t>
        <a:bodyPr/>
        <a:lstStyle/>
        <a:p>
          <a:endParaRPr lang="cs-CZ"/>
        </a:p>
      </dgm:t>
    </dgm:pt>
    <dgm:pt modelId="{D3D39C19-B6D3-4C6F-9002-B5D5614A290A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Reporty</a:t>
          </a:r>
        </a:p>
      </dgm:t>
    </dgm:pt>
    <dgm:pt modelId="{2C2E4EBA-06C5-4214-A6ED-0A07C1056447}" type="parTrans" cxnId="{1FFFFA25-5F14-469C-A783-D1DDCCF07704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DBD7B70F-E1B1-4356-857E-A647AEC701DD}" type="sibTrans" cxnId="{1FFFFA25-5F14-469C-A783-D1DDCCF07704}">
      <dgm:prSet/>
      <dgm:spPr/>
      <dgm:t>
        <a:bodyPr/>
        <a:lstStyle/>
        <a:p>
          <a:endParaRPr lang="cs-CZ"/>
        </a:p>
      </dgm:t>
    </dgm:pt>
    <dgm:pt modelId="{FE2DAB37-966F-4E02-979B-77A136049B9D}">
      <dgm:prSet phldrT="[Text]" phldr="1" custRadScaleRad="104079" custRadScaleInc="-101469"/>
      <dgm:spPr/>
      <dgm:t>
        <a:bodyPr/>
        <a:lstStyle/>
        <a:p>
          <a:endParaRPr lang="cs-CZ"/>
        </a:p>
      </dgm:t>
    </dgm:pt>
    <dgm:pt modelId="{BDB06F0C-DE2B-4708-BBE7-A77FB931E249}" type="parTrans" cxnId="{DCF5AC12-B187-49B6-B3CC-A580D4C5143E}">
      <dgm:prSet/>
      <dgm:spPr/>
      <dgm:t>
        <a:bodyPr/>
        <a:lstStyle/>
        <a:p>
          <a:endParaRPr lang="cs-CZ"/>
        </a:p>
      </dgm:t>
    </dgm:pt>
    <dgm:pt modelId="{26E14E7D-4CB0-40BE-A629-A8F73ABEFFC1}" type="sibTrans" cxnId="{DCF5AC12-B187-49B6-B3CC-A580D4C5143E}">
      <dgm:prSet/>
      <dgm:spPr/>
      <dgm:t>
        <a:bodyPr/>
        <a:lstStyle/>
        <a:p>
          <a:endParaRPr lang="cs-CZ"/>
        </a:p>
      </dgm:t>
    </dgm:pt>
    <dgm:pt modelId="{1F3A6CCC-4288-418E-9570-1F78C65AE953}" type="pres">
      <dgm:prSet presAssocID="{2A95CBB9-96E5-40AC-8779-E50FFA87A6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C9D5DF-394B-48DD-8C09-AC141AB4451F}" type="pres">
      <dgm:prSet presAssocID="{98115A55-792B-4281-A73B-FB45049A2784}" presName="centerShape" presStyleLbl="node0" presStyleIdx="0" presStyleCnt="1" custLinFactNeighborY="-2693"/>
      <dgm:spPr/>
    </dgm:pt>
    <dgm:pt modelId="{25AB8F8E-50BA-4752-A2B5-D30161D8A884}" type="pres">
      <dgm:prSet presAssocID="{BE3E4B03-A88B-47BC-9362-1CDDE2F39CE2}" presName="Name9" presStyleLbl="parChTrans1D2" presStyleIdx="0" presStyleCnt="5"/>
      <dgm:spPr/>
    </dgm:pt>
    <dgm:pt modelId="{7842AED2-AED4-447D-83CD-55DA6D759808}" type="pres">
      <dgm:prSet presAssocID="{BE3E4B03-A88B-47BC-9362-1CDDE2F39CE2}" presName="connTx" presStyleLbl="parChTrans1D2" presStyleIdx="0" presStyleCnt="5"/>
      <dgm:spPr/>
    </dgm:pt>
    <dgm:pt modelId="{7FCF080A-FEEE-4309-BEFF-93B4015F8C26}" type="pres">
      <dgm:prSet presAssocID="{9FBB9263-35D8-4A11-99C6-ABDD37DADAA4}" presName="node" presStyleLbl="node1" presStyleIdx="0" presStyleCnt="5" custRadScaleRad="100930" custRadScaleInc="-63576">
        <dgm:presLayoutVars>
          <dgm:bulletEnabled val="1"/>
        </dgm:presLayoutVars>
      </dgm:prSet>
      <dgm:spPr/>
    </dgm:pt>
    <dgm:pt modelId="{22BCE454-95AD-439C-9ACC-359D129BA881}" type="pres">
      <dgm:prSet presAssocID="{37A327C6-BD59-4B66-8169-70F8C958DCAA}" presName="Name9" presStyleLbl="parChTrans1D2" presStyleIdx="1" presStyleCnt="5"/>
      <dgm:spPr/>
    </dgm:pt>
    <dgm:pt modelId="{F0D4A676-509B-4D55-8D8E-AB7FDDBF53E2}" type="pres">
      <dgm:prSet presAssocID="{37A327C6-BD59-4B66-8169-70F8C958DCAA}" presName="connTx" presStyleLbl="parChTrans1D2" presStyleIdx="1" presStyleCnt="5"/>
      <dgm:spPr/>
    </dgm:pt>
    <dgm:pt modelId="{0A290388-D9BB-40BB-AB80-00DAE559455C}" type="pres">
      <dgm:prSet presAssocID="{6BB19756-3412-406C-ABE9-C7F613F5CC06}" presName="node" presStyleLbl="node1" presStyleIdx="1" presStyleCnt="5" custRadScaleRad="104079" custRadScaleInc="-101469">
        <dgm:presLayoutVars>
          <dgm:bulletEnabled val="1"/>
        </dgm:presLayoutVars>
      </dgm:prSet>
      <dgm:spPr/>
    </dgm:pt>
    <dgm:pt modelId="{44FDE291-3DD0-48FF-81AE-85F31195AB64}" type="pres">
      <dgm:prSet presAssocID="{A7C3AAF1-FBCF-4385-871E-A2C81BDE7040}" presName="Name9" presStyleLbl="parChTrans1D2" presStyleIdx="2" presStyleCnt="5"/>
      <dgm:spPr/>
    </dgm:pt>
    <dgm:pt modelId="{33E94A86-1ED6-4721-9D69-6FCAA3076137}" type="pres">
      <dgm:prSet presAssocID="{A7C3AAF1-FBCF-4385-871E-A2C81BDE7040}" presName="connTx" presStyleLbl="parChTrans1D2" presStyleIdx="2" presStyleCnt="5"/>
      <dgm:spPr/>
    </dgm:pt>
    <dgm:pt modelId="{ABCBDAF7-1CB5-4418-9B3E-4A107E88B27D}" type="pres">
      <dgm:prSet presAssocID="{BBB2AEDE-96FA-4458-BD98-A1DF5FC6D7A0}" presName="node" presStyleLbl="node1" presStyleIdx="2" presStyleCnt="5" custScaleX="127370" custRadScaleRad="88546" custRadScaleInc="26232">
        <dgm:presLayoutVars>
          <dgm:bulletEnabled val="1"/>
        </dgm:presLayoutVars>
      </dgm:prSet>
      <dgm:spPr/>
    </dgm:pt>
    <dgm:pt modelId="{78B81A29-B989-4245-98F6-DCF9AAE67030}" type="pres">
      <dgm:prSet presAssocID="{6C20670B-5E6D-4125-9DE7-9243D449AAD5}" presName="Name9" presStyleLbl="parChTrans1D2" presStyleIdx="3" presStyleCnt="5"/>
      <dgm:spPr/>
    </dgm:pt>
    <dgm:pt modelId="{4A65354A-3493-47D9-9F95-6826BC8051AA}" type="pres">
      <dgm:prSet presAssocID="{6C20670B-5E6D-4125-9DE7-9243D449AAD5}" presName="connTx" presStyleLbl="parChTrans1D2" presStyleIdx="3" presStyleCnt="5"/>
      <dgm:spPr/>
    </dgm:pt>
    <dgm:pt modelId="{53C65D92-272F-4312-B90A-49158B0CDC9B}" type="pres">
      <dgm:prSet presAssocID="{41DDEE5C-AA50-447C-AF60-21BBA29A3A09}" presName="node" presStyleLbl="node1" presStyleIdx="3" presStyleCnt="5" custRadScaleRad="100506" custRadScaleInc="29713">
        <dgm:presLayoutVars>
          <dgm:bulletEnabled val="1"/>
        </dgm:presLayoutVars>
      </dgm:prSet>
      <dgm:spPr/>
    </dgm:pt>
    <dgm:pt modelId="{0725F8D0-56A8-4F85-AA6A-CA37BB4A403A}" type="pres">
      <dgm:prSet presAssocID="{2C2E4EBA-06C5-4214-A6ED-0A07C1056447}" presName="Name9" presStyleLbl="parChTrans1D2" presStyleIdx="4" presStyleCnt="5"/>
      <dgm:spPr/>
    </dgm:pt>
    <dgm:pt modelId="{25E5A414-8507-4A7C-800C-94086FD2E20A}" type="pres">
      <dgm:prSet presAssocID="{2C2E4EBA-06C5-4214-A6ED-0A07C1056447}" presName="connTx" presStyleLbl="parChTrans1D2" presStyleIdx="4" presStyleCnt="5"/>
      <dgm:spPr/>
    </dgm:pt>
    <dgm:pt modelId="{117E06E7-2809-442F-9346-4B746DA23C94}" type="pres">
      <dgm:prSet presAssocID="{D3D39C19-B6D3-4C6F-9002-B5D5614A290A}" presName="node" presStyleLbl="node1" presStyleIdx="4" presStyleCnt="5" custRadScaleRad="97338" custRadScaleInc="-15847">
        <dgm:presLayoutVars>
          <dgm:bulletEnabled val="1"/>
        </dgm:presLayoutVars>
      </dgm:prSet>
      <dgm:spPr/>
    </dgm:pt>
  </dgm:ptLst>
  <dgm:cxnLst>
    <dgm:cxn modelId="{BCFECC0F-22C7-435A-A5F2-1C0BE14A38C1}" type="presOf" srcId="{41DDEE5C-AA50-447C-AF60-21BBA29A3A09}" destId="{53C65D92-272F-4312-B90A-49158B0CDC9B}" srcOrd="0" destOrd="0" presId="urn:microsoft.com/office/officeart/2005/8/layout/radial1"/>
    <dgm:cxn modelId="{DCF5AC12-B187-49B6-B3CC-A580D4C5143E}" srcId="{2A95CBB9-96E5-40AC-8779-E50FFA87A644}" destId="{FE2DAB37-966F-4E02-979B-77A136049B9D}" srcOrd="1" destOrd="0" parTransId="{BDB06F0C-DE2B-4708-BBE7-A77FB931E249}" sibTransId="{26E14E7D-4CB0-40BE-A629-A8F73ABEFFC1}"/>
    <dgm:cxn modelId="{DEFABF19-2C18-42F1-8E41-86D761108855}" type="presOf" srcId="{BBB2AEDE-96FA-4458-BD98-A1DF5FC6D7A0}" destId="{ABCBDAF7-1CB5-4418-9B3E-4A107E88B27D}" srcOrd="0" destOrd="0" presId="urn:microsoft.com/office/officeart/2005/8/layout/radial1"/>
    <dgm:cxn modelId="{1FFFFA25-5F14-469C-A783-D1DDCCF07704}" srcId="{98115A55-792B-4281-A73B-FB45049A2784}" destId="{D3D39C19-B6D3-4C6F-9002-B5D5614A290A}" srcOrd="4" destOrd="0" parTransId="{2C2E4EBA-06C5-4214-A6ED-0A07C1056447}" sibTransId="{DBD7B70F-E1B1-4356-857E-A647AEC701DD}"/>
    <dgm:cxn modelId="{CB1BA52A-7EA2-4127-9A53-E69B07AD7518}" type="presOf" srcId="{6BB19756-3412-406C-ABE9-C7F613F5CC06}" destId="{0A290388-D9BB-40BB-AB80-00DAE559455C}" srcOrd="0" destOrd="0" presId="urn:microsoft.com/office/officeart/2005/8/layout/radial1"/>
    <dgm:cxn modelId="{B89B8B2F-E8E2-4E6B-BF4C-6C16C08D5255}" type="presOf" srcId="{D3D39C19-B6D3-4C6F-9002-B5D5614A290A}" destId="{117E06E7-2809-442F-9346-4B746DA23C94}" srcOrd="0" destOrd="0" presId="urn:microsoft.com/office/officeart/2005/8/layout/radial1"/>
    <dgm:cxn modelId="{FB130F32-4EC7-4709-8A57-C73DBE537FFB}" type="presOf" srcId="{9FBB9263-35D8-4A11-99C6-ABDD37DADAA4}" destId="{7FCF080A-FEEE-4309-BEFF-93B4015F8C26}" srcOrd="0" destOrd="0" presId="urn:microsoft.com/office/officeart/2005/8/layout/radial1"/>
    <dgm:cxn modelId="{0C4D793B-F330-4E0E-9CFA-B96350E2D54C}" type="presOf" srcId="{98115A55-792B-4281-A73B-FB45049A2784}" destId="{CBC9D5DF-394B-48DD-8C09-AC141AB4451F}" srcOrd="0" destOrd="0" presId="urn:microsoft.com/office/officeart/2005/8/layout/radial1"/>
    <dgm:cxn modelId="{FBD28C3F-A6B2-4FAB-8EFA-149AD224C7D8}" type="presOf" srcId="{2C2E4EBA-06C5-4214-A6ED-0A07C1056447}" destId="{25E5A414-8507-4A7C-800C-94086FD2E20A}" srcOrd="1" destOrd="0" presId="urn:microsoft.com/office/officeart/2005/8/layout/radial1"/>
    <dgm:cxn modelId="{D4C0725D-12EE-4962-8B34-4DBB40E4B7C6}" srcId="{98115A55-792B-4281-A73B-FB45049A2784}" destId="{41DDEE5C-AA50-447C-AF60-21BBA29A3A09}" srcOrd="3" destOrd="0" parTransId="{6C20670B-5E6D-4125-9DE7-9243D449AAD5}" sibTransId="{1CC22C20-8C1E-45E4-A63C-6301A8D64553}"/>
    <dgm:cxn modelId="{740F2163-11C2-4CAB-B06D-2724004F5E61}" type="presOf" srcId="{37A327C6-BD59-4B66-8169-70F8C958DCAA}" destId="{F0D4A676-509B-4D55-8D8E-AB7FDDBF53E2}" srcOrd="1" destOrd="0" presId="urn:microsoft.com/office/officeart/2005/8/layout/radial1"/>
    <dgm:cxn modelId="{34A9A043-B57F-4779-8371-F73C9BAF406B}" srcId="{2A95CBB9-96E5-40AC-8779-E50FFA87A644}" destId="{98115A55-792B-4281-A73B-FB45049A2784}" srcOrd="0" destOrd="0" parTransId="{99E7E7EC-9CCD-484A-A747-6023DBC0F5A5}" sibTransId="{9419FFC8-D456-475F-B327-01667442B30C}"/>
    <dgm:cxn modelId="{CDCC4973-1BA6-4DDA-BB33-E970484E7EDC}" type="presOf" srcId="{6C20670B-5E6D-4125-9DE7-9243D449AAD5}" destId="{4A65354A-3493-47D9-9F95-6826BC8051AA}" srcOrd="1" destOrd="0" presId="urn:microsoft.com/office/officeart/2005/8/layout/radial1"/>
    <dgm:cxn modelId="{3D661776-918E-4DEE-9C6C-5204BDFCF3DB}" type="presOf" srcId="{2A95CBB9-96E5-40AC-8779-E50FFA87A644}" destId="{1F3A6CCC-4288-418E-9570-1F78C65AE953}" srcOrd="0" destOrd="0" presId="urn:microsoft.com/office/officeart/2005/8/layout/radial1"/>
    <dgm:cxn modelId="{7BD0A377-C440-461D-A70F-8BBF2091A5B7}" srcId="{98115A55-792B-4281-A73B-FB45049A2784}" destId="{9FBB9263-35D8-4A11-99C6-ABDD37DADAA4}" srcOrd="0" destOrd="0" parTransId="{BE3E4B03-A88B-47BC-9362-1CDDE2F39CE2}" sibTransId="{E644D48C-81AB-4726-86F5-173CC853E595}"/>
    <dgm:cxn modelId="{A2A2407D-38D3-4177-972B-CB7FC99535F5}" type="presOf" srcId="{6C20670B-5E6D-4125-9DE7-9243D449AAD5}" destId="{78B81A29-B989-4245-98F6-DCF9AAE67030}" srcOrd="0" destOrd="0" presId="urn:microsoft.com/office/officeart/2005/8/layout/radial1"/>
    <dgm:cxn modelId="{6FDCC080-6BF3-4167-B194-B4181218F737}" type="presOf" srcId="{37A327C6-BD59-4B66-8169-70F8C958DCAA}" destId="{22BCE454-95AD-439C-9ACC-359D129BA881}" srcOrd="0" destOrd="0" presId="urn:microsoft.com/office/officeart/2005/8/layout/radial1"/>
    <dgm:cxn modelId="{7D3EDD8F-48C6-4847-B557-5532935542AB}" type="presOf" srcId="{A7C3AAF1-FBCF-4385-871E-A2C81BDE7040}" destId="{33E94A86-1ED6-4721-9D69-6FCAA3076137}" srcOrd="1" destOrd="0" presId="urn:microsoft.com/office/officeart/2005/8/layout/radial1"/>
    <dgm:cxn modelId="{6330AFA1-0DDA-4451-85A8-A1E3A215842F}" type="presOf" srcId="{A7C3AAF1-FBCF-4385-871E-A2C81BDE7040}" destId="{44FDE291-3DD0-48FF-81AE-85F31195AB64}" srcOrd="0" destOrd="0" presId="urn:microsoft.com/office/officeart/2005/8/layout/radial1"/>
    <dgm:cxn modelId="{FE9B5BC9-D5C0-45A2-8182-009DAA78D3C0}" srcId="{98115A55-792B-4281-A73B-FB45049A2784}" destId="{6BB19756-3412-406C-ABE9-C7F613F5CC06}" srcOrd="1" destOrd="0" parTransId="{37A327C6-BD59-4B66-8169-70F8C958DCAA}" sibTransId="{904CE87C-6223-41BC-A78C-1D922C772019}"/>
    <dgm:cxn modelId="{0F86BDCA-7880-4717-8771-3EC728BB6ADE}" type="presOf" srcId="{2C2E4EBA-06C5-4214-A6ED-0A07C1056447}" destId="{0725F8D0-56A8-4F85-AA6A-CA37BB4A403A}" srcOrd="0" destOrd="0" presId="urn:microsoft.com/office/officeart/2005/8/layout/radial1"/>
    <dgm:cxn modelId="{8C74F2DA-73CF-4C85-92FF-6399E734C3DF}" type="presOf" srcId="{BE3E4B03-A88B-47BC-9362-1CDDE2F39CE2}" destId="{7842AED2-AED4-447D-83CD-55DA6D759808}" srcOrd="1" destOrd="0" presId="urn:microsoft.com/office/officeart/2005/8/layout/radial1"/>
    <dgm:cxn modelId="{347FC2EA-E153-47EC-B50C-EBD165C3613E}" srcId="{98115A55-792B-4281-A73B-FB45049A2784}" destId="{BBB2AEDE-96FA-4458-BD98-A1DF5FC6D7A0}" srcOrd="2" destOrd="0" parTransId="{A7C3AAF1-FBCF-4385-871E-A2C81BDE7040}" sibTransId="{BB47D2D7-7FF8-42F1-A921-5663FDB64F04}"/>
    <dgm:cxn modelId="{F2E3B0F7-8A06-4B20-9560-5C548E00BB09}" type="presOf" srcId="{BE3E4B03-A88B-47BC-9362-1CDDE2F39CE2}" destId="{25AB8F8E-50BA-4752-A2B5-D30161D8A884}" srcOrd="0" destOrd="0" presId="urn:microsoft.com/office/officeart/2005/8/layout/radial1"/>
    <dgm:cxn modelId="{531C0EF7-611A-4B53-B251-13BA2D8472FF}" type="presParOf" srcId="{1F3A6CCC-4288-418E-9570-1F78C65AE953}" destId="{CBC9D5DF-394B-48DD-8C09-AC141AB4451F}" srcOrd="0" destOrd="0" presId="urn:microsoft.com/office/officeart/2005/8/layout/radial1"/>
    <dgm:cxn modelId="{B1A33109-6860-435A-8324-DFB38E368E5F}" type="presParOf" srcId="{1F3A6CCC-4288-418E-9570-1F78C65AE953}" destId="{25AB8F8E-50BA-4752-A2B5-D30161D8A884}" srcOrd="1" destOrd="0" presId="urn:microsoft.com/office/officeart/2005/8/layout/radial1"/>
    <dgm:cxn modelId="{FD92F164-AE68-42EC-84FF-A1AA92525347}" type="presParOf" srcId="{25AB8F8E-50BA-4752-A2B5-D30161D8A884}" destId="{7842AED2-AED4-447D-83CD-55DA6D759808}" srcOrd="0" destOrd="0" presId="urn:microsoft.com/office/officeart/2005/8/layout/radial1"/>
    <dgm:cxn modelId="{28F4BEDF-C967-46AE-84A6-220C5B46068E}" type="presParOf" srcId="{1F3A6CCC-4288-418E-9570-1F78C65AE953}" destId="{7FCF080A-FEEE-4309-BEFF-93B4015F8C26}" srcOrd="2" destOrd="0" presId="urn:microsoft.com/office/officeart/2005/8/layout/radial1"/>
    <dgm:cxn modelId="{516FF9E2-4A42-4D9D-AAEC-7A319EC71260}" type="presParOf" srcId="{1F3A6CCC-4288-418E-9570-1F78C65AE953}" destId="{22BCE454-95AD-439C-9ACC-359D129BA881}" srcOrd="3" destOrd="0" presId="urn:microsoft.com/office/officeart/2005/8/layout/radial1"/>
    <dgm:cxn modelId="{D251C98D-6E47-4B3E-B798-9A38B8197B90}" type="presParOf" srcId="{22BCE454-95AD-439C-9ACC-359D129BA881}" destId="{F0D4A676-509B-4D55-8D8E-AB7FDDBF53E2}" srcOrd="0" destOrd="0" presId="urn:microsoft.com/office/officeart/2005/8/layout/radial1"/>
    <dgm:cxn modelId="{376C3576-6604-4ECE-9C3B-F860BE2122F7}" type="presParOf" srcId="{1F3A6CCC-4288-418E-9570-1F78C65AE953}" destId="{0A290388-D9BB-40BB-AB80-00DAE559455C}" srcOrd="4" destOrd="0" presId="urn:microsoft.com/office/officeart/2005/8/layout/radial1"/>
    <dgm:cxn modelId="{6AFCBD1A-20CC-4FA0-843B-B2E660718752}" type="presParOf" srcId="{1F3A6CCC-4288-418E-9570-1F78C65AE953}" destId="{44FDE291-3DD0-48FF-81AE-85F31195AB64}" srcOrd="5" destOrd="0" presId="urn:microsoft.com/office/officeart/2005/8/layout/radial1"/>
    <dgm:cxn modelId="{24451932-6961-464E-8D35-B55819DACB5E}" type="presParOf" srcId="{44FDE291-3DD0-48FF-81AE-85F31195AB64}" destId="{33E94A86-1ED6-4721-9D69-6FCAA3076137}" srcOrd="0" destOrd="0" presId="urn:microsoft.com/office/officeart/2005/8/layout/radial1"/>
    <dgm:cxn modelId="{C3D44F0C-2951-46D6-9080-7E8048A75890}" type="presParOf" srcId="{1F3A6CCC-4288-418E-9570-1F78C65AE953}" destId="{ABCBDAF7-1CB5-4418-9B3E-4A107E88B27D}" srcOrd="6" destOrd="0" presId="urn:microsoft.com/office/officeart/2005/8/layout/radial1"/>
    <dgm:cxn modelId="{F13C21A2-D593-46CC-8732-1014D1C09B6E}" type="presParOf" srcId="{1F3A6CCC-4288-418E-9570-1F78C65AE953}" destId="{78B81A29-B989-4245-98F6-DCF9AAE67030}" srcOrd="7" destOrd="0" presId="urn:microsoft.com/office/officeart/2005/8/layout/radial1"/>
    <dgm:cxn modelId="{4BA494FA-2253-40D6-BBCE-E3943C17FA93}" type="presParOf" srcId="{78B81A29-B989-4245-98F6-DCF9AAE67030}" destId="{4A65354A-3493-47D9-9F95-6826BC8051AA}" srcOrd="0" destOrd="0" presId="urn:microsoft.com/office/officeart/2005/8/layout/radial1"/>
    <dgm:cxn modelId="{66FC95E0-50C3-445C-B79E-068A993E68DA}" type="presParOf" srcId="{1F3A6CCC-4288-418E-9570-1F78C65AE953}" destId="{53C65D92-272F-4312-B90A-49158B0CDC9B}" srcOrd="8" destOrd="0" presId="urn:microsoft.com/office/officeart/2005/8/layout/radial1"/>
    <dgm:cxn modelId="{FB305EB0-6C30-4BD9-830C-1AB61DFC46B3}" type="presParOf" srcId="{1F3A6CCC-4288-418E-9570-1F78C65AE953}" destId="{0725F8D0-56A8-4F85-AA6A-CA37BB4A403A}" srcOrd="9" destOrd="0" presId="urn:microsoft.com/office/officeart/2005/8/layout/radial1"/>
    <dgm:cxn modelId="{2462858F-2704-4022-9847-63038499F191}" type="presParOf" srcId="{0725F8D0-56A8-4F85-AA6A-CA37BB4A403A}" destId="{25E5A414-8507-4A7C-800C-94086FD2E20A}" srcOrd="0" destOrd="0" presId="urn:microsoft.com/office/officeart/2005/8/layout/radial1"/>
    <dgm:cxn modelId="{C8D74909-8A73-45A5-BF21-D7BF76840BC0}" type="presParOf" srcId="{1F3A6CCC-4288-418E-9570-1F78C65AE953}" destId="{117E06E7-2809-442F-9346-4B746DA23C9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5CBB9-96E5-40AC-8779-E50FFA87A644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98115A55-792B-4281-A73B-FB45049A278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CRM</a:t>
          </a:r>
        </a:p>
      </dgm:t>
    </dgm:pt>
    <dgm:pt modelId="{99E7E7EC-9CCD-484A-A747-6023DBC0F5A5}" type="parTrans" cxnId="{34A9A043-B57F-4779-8371-F73C9BAF406B}">
      <dgm:prSet/>
      <dgm:spPr/>
      <dgm:t>
        <a:bodyPr/>
        <a:lstStyle/>
        <a:p>
          <a:endParaRPr lang="cs-CZ"/>
        </a:p>
      </dgm:t>
    </dgm:pt>
    <dgm:pt modelId="{9419FFC8-D456-475F-B327-01667442B30C}" type="sibTrans" cxnId="{34A9A043-B57F-4779-8371-F73C9BAF406B}">
      <dgm:prSet/>
      <dgm:spPr/>
      <dgm:t>
        <a:bodyPr/>
        <a:lstStyle/>
        <a:p>
          <a:endParaRPr lang="cs-CZ"/>
        </a:p>
      </dgm:t>
    </dgm:pt>
    <dgm:pt modelId="{9FBB9263-35D8-4A11-99C6-ABDD37DADAA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Obchod</a:t>
          </a:r>
        </a:p>
      </dgm:t>
    </dgm:pt>
    <dgm:pt modelId="{BE3E4B03-A88B-47BC-9362-1CDDE2F39CE2}" type="parTrans" cxnId="{7BD0A377-C440-461D-A70F-8BBF2091A5B7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E644D48C-81AB-4726-86F5-173CC853E595}" type="sibTrans" cxnId="{7BD0A377-C440-461D-A70F-8BBF2091A5B7}">
      <dgm:prSet/>
      <dgm:spPr/>
      <dgm:t>
        <a:bodyPr/>
        <a:lstStyle/>
        <a:p>
          <a:endParaRPr lang="cs-CZ"/>
        </a:p>
      </dgm:t>
    </dgm:pt>
    <dgm:pt modelId="{6BB19756-3412-406C-ABE9-C7F613F5CC06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Příjmy</a:t>
          </a:r>
        </a:p>
      </dgm:t>
    </dgm:pt>
    <dgm:pt modelId="{37A327C6-BD59-4B66-8169-70F8C958DCAA}" type="parTrans" cxnId="{FE9B5BC9-D5C0-45A2-8182-009DAA78D3C0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904CE87C-6223-41BC-A78C-1D922C772019}" type="sibTrans" cxnId="{FE9B5BC9-D5C0-45A2-8182-009DAA78D3C0}">
      <dgm:prSet/>
      <dgm:spPr/>
      <dgm:t>
        <a:bodyPr/>
        <a:lstStyle/>
        <a:p>
          <a:endParaRPr lang="cs-CZ"/>
        </a:p>
      </dgm:t>
    </dgm:pt>
    <dgm:pt modelId="{BBB2AEDE-96FA-4458-BD98-A1DF5FC6D7A0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</a:p>
      </dgm:t>
    </dgm:pt>
    <dgm:pt modelId="{A7C3AAF1-FBCF-4385-871E-A2C81BDE7040}" type="parTrans" cxnId="{347FC2EA-E153-47EC-B50C-EBD165C3613E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BB47D2D7-7FF8-42F1-A921-5663FDB64F04}" type="sibTrans" cxnId="{347FC2EA-E153-47EC-B50C-EBD165C3613E}">
      <dgm:prSet/>
      <dgm:spPr/>
      <dgm:t>
        <a:bodyPr/>
        <a:lstStyle/>
        <a:p>
          <a:endParaRPr lang="cs-CZ"/>
        </a:p>
      </dgm:t>
    </dgm:pt>
    <dgm:pt modelId="{41DDEE5C-AA50-447C-AF60-21BBA29A3A09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Strategie</a:t>
          </a:r>
        </a:p>
      </dgm:t>
    </dgm:pt>
    <dgm:pt modelId="{6C20670B-5E6D-4125-9DE7-9243D449AAD5}" type="parTrans" cxnId="{D4C0725D-12EE-4962-8B34-4DBB40E4B7C6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1CC22C20-8C1E-45E4-A63C-6301A8D64553}" type="sibTrans" cxnId="{D4C0725D-12EE-4962-8B34-4DBB40E4B7C6}">
      <dgm:prSet/>
      <dgm:spPr/>
      <dgm:t>
        <a:bodyPr/>
        <a:lstStyle/>
        <a:p>
          <a:endParaRPr lang="cs-CZ"/>
        </a:p>
      </dgm:t>
    </dgm:pt>
    <dgm:pt modelId="{FE2DAB37-966F-4E02-979B-77A136049B9D}">
      <dgm:prSet phldrT="[Text]" phldr="1" custRadScaleRad="104079" custRadScaleInc="-101469"/>
      <dgm:spPr/>
      <dgm:t>
        <a:bodyPr/>
        <a:lstStyle/>
        <a:p>
          <a:endParaRPr lang="cs-CZ"/>
        </a:p>
      </dgm:t>
    </dgm:pt>
    <dgm:pt modelId="{BDB06F0C-DE2B-4708-BBE7-A77FB931E249}" type="parTrans" cxnId="{DCF5AC12-B187-49B6-B3CC-A580D4C5143E}">
      <dgm:prSet/>
      <dgm:spPr/>
      <dgm:t>
        <a:bodyPr/>
        <a:lstStyle/>
        <a:p>
          <a:endParaRPr lang="cs-CZ"/>
        </a:p>
      </dgm:t>
    </dgm:pt>
    <dgm:pt modelId="{26E14E7D-4CB0-40BE-A629-A8F73ABEFFC1}" type="sibTrans" cxnId="{DCF5AC12-B187-49B6-B3CC-A580D4C5143E}">
      <dgm:prSet/>
      <dgm:spPr/>
      <dgm:t>
        <a:bodyPr/>
        <a:lstStyle/>
        <a:p>
          <a:endParaRPr lang="cs-CZ"/>
        </a:p>
      </dgm:t>
    </dgm:pt>
    <dgm:pt modelId="{E3BCFBF5-3448-4663-B44F-6CE218DD4D89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cs-C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Služby</a:t>
          </a:r>
        </a:p>
      </dgm:t>
    </dgm:pt>
    <dgm:pt modelId="{DEE795CC-5EF2-4CF4-9E08-9B9C378D6A4D}" type="parTrans" cxnId="{8030A581-0C0B-4E41-8B11-BA719FB48E7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cs-CZ"/>
        </a:p>
      </dgm:t>
    </dgm:pt>
    <dgm:pt modelId="{A27FB63E-B040-4127-BF14-80F39FAA6D2A}" type="sibTrans" cxnId="{8030A581-0C0B-4E41-8B11-BA719FB48E75}">
      <dgm:prSet/>
      <dgm:spPr/>
      <dgm:t>
        <a:bodyPr/>
        <a:lstStyle/>
        <a:p>
          <a:endParaRPr lang="cs-CZ"/>
        </a:p>
      </dgm:t>
    </dgm:pt>
    <dgm:pt modelId="{1F3A6CCC-4288-418E-9570-1F78C65AE953}" type="pres">
      <dgm:prSet presAssocID="{2A95CBB9-96E5-40AC-8779-E50FFA87A6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C9D5DF-394B-48DD-8C09-AC141AB4451F}" type="pres">
      <dgm:prSet presAssocID="{98115A55-792B-4281-A73B-FB45049A2784}" presName="centerShape" presStyleLbl="node0" presStyleIdx="0" presStyleCnt="1" custScaleX="123273" custLinFactNeighborY="-2693"/>
      <dgm:spPr/>
    </dgm:pt>
    <dgm:pt modelId="{25AB8F8E-50BA-4752-A2B5-D30161D8A884}" type="pres">
      <dgm:prSet presAssocID="{BE3E4B03-A88B-47BC-9362-1CDDE2F39CE2}" presName="Name9" presStyleLbl="parChTrans1D2" presStyleIdx="0" presStyleCnt="5"/>
      <dgm:spPr/>
    </dgm:pt>
    <dgm:pt modelId="{7842AED2-AED4-447D-83CD-55DA6D759808}" type="pres">
      <dgm:prSet presAssocID="{BE3E4B03-A88B-47BC-9362-1CDDE2F39CE2}" presName="connTx" presStyleLbl="parChTrans1D2" presStyleIdx="0" presStyleCnt="5"/>
      <dgm:spPr/>
    </dgm:pt>
    <dgm:pt modelId="{7FCF080A-FEEE-4309-BEFF-93B4015F8C26}" type="pres">
      <dgm:prSet presAssocID="{9FBB9263-35D8-4A11-99C6-ABDD37DADAA4}" presName="node" presStyleLbl="node1" presStyleIdx="0" presStyleCnt="5" custRadScaleRad="117386" custRadScaleInc="92600">
        <dgm:presLayoutVars>
          <dgm:bulletEnabled val="1"/>
        </dgm:presLayoutVars>
      </dgm:prSet>
      <dgm:spPr/>
    </dgm:pt>
    <dgm:pt modelId="{22BCE454-95AD-439C-9ACC-359D129BA881}" type="pres">
      <dgm:prSet presAssocID="{37A327C6-BD59-4B66-8169-70F8C958DCAA}" presName="Name9" presStyleLbl="parChTrans1D2" presStyleIdx="1" presStyleCnt="5"/>
      <dgm:spPr/>
    </dgm:pt>
    <dgm:pt modelId="{F0D4A676-509B-4D55-8D8E-AB7FDDBF53E2}" type="pres">
      <dgm:prSet presAssocID="{37A327C6-BD59-4B66-8169-70F8C958DCAA}" presName="connTx" presStyleLbl="parChTrans1D2" presStyleIdx="1" presStyleCnt="5"/>
      <dgm:spPr/>
    </dgm:pt>
    <dgm:pt modelId="{0A290388-D9BB-40BB-AB80-00DAE559455C}" type="pres">
      <dgm:prSet presAssocID="{6BB19756-3412-406C-ABE9-C7F613F5CC06}" presName="node" presStyleLbl="node1" presStyleIdx="1" presStyleCnt="5" custRadScaleRad="118862" custRadScaleInc="18663">
        <dgm:presLayoutVars>
          <dgm:bulletEnabled val="1"/>
        </dgm:presLayoutVars>
      </dgm:prSet>
      <dgm:spPr/>
    </dgm:pt>
    <dgm:pt modelId="{44FDE291-3DD0-48FF-81AE-85F31195AB64}" type="pres">
      <dgm:prSet presAssocID="{A7C3AAF1-FBCF-4385-871E-A2C81BDE7040}" presName="Name9" presStyleLbl="parChTrans1D2" presStyleIdx="2" presStyleCnt="5"/>
      <dgm:spPr/>
    </dgm:pt>
    <dgm:pt modelId="{33E94A86-1ED6-4721-9D69-6FCAA3076137}" type="pres">
      <dgm:prSet presAssocID="{A7C3AAF1-FBCF-4385-871E-A2C81BDE7040}" presName="connTx" presStyleLbl="parChTrans1D2" presStyleIdx="2" presStyleCnt="5"/>
      <dgm:spPr/>
    </dgm:pt>
    <dgm:pt modelId="{ABCBDAF7-1CB5-4418-9B3E-4A107E88B27D}" type="pres">
      <dgm:prSet presAssocID="{BBB2AEDE-96FA-4458-BD98-A1DF5FC6D7A0}" presName="node" presStyleLbl="node1" presStyleIdx="2" presStyleCnt="5" custScaleX="128366" custRadScaleRad="103923" custRadScaleInc="-30209">
        <dgm:presLayoutVars>
          <dgm:bulletEnabled val="1"/>
        </dgm:presLayoutVars>
      </dgm:prSet>
      <dgm:spPr/>
    </dgm:pt>
    <dgm:pt modelId="{78B81A29-B989-4245-98F6-DCF9AAE67030}" type="pres">
      <dgm:prSet presAssocID="{6C20670B-5E6D-4125-9DE7-9243D449AAD5}" presName="Name9" presStyleLbl="parChTrans1D2" presStyleIdx="3" presStyleCnt="5"/>
      <dgm:spPr/>
    </dgm:pt>
    <dgm:pt modelId="{4A65354A-3493-47D9-9F95-6826BC8051AA}" type="pres">
      <dgm:prSet presAssocID="{6C20670B-5E6D-4125-9DE7-9243D449AAD5}" presName="connTx" presStyleLbl="parChTrans1D2" presStyleIdx="3" presStyleCnt="5"/>
      <dgm:spPr/>
    </dgm:pt>
    <dgm:pt modelId="{53C65D92-272F-4312-B90A-49158B0CDC9B}" type="pres">
      <dgm:prSet presAssocID="{41DDEE5C-AA50-447C-AF60-21BBA29A3A09}" presName="node" presStyleLbl="node1" presStyleIdx="3" presStyleCnt="5" custScaleX="119998" custRadScaleRad="88495" custRadScaleInc="-49153">
        <dgm:presLayoutVars>
          <dgm:bulletEnabled val="1"/>
        </dgm:presLayoutVars>
      </dgm:prSet>
      <dgm:spPr/>
    </dgm:pt>
    <dgm:pt modelId="{A0D073E9-18D2-4FA8-A674-867EDD489A91}" type="pres">
      <dgm:prSet presAssocID="{DEE795CC-5EF2-4CF4-9E08-9B9C378D6A4D}" presName="Name9" presStyleLbl="parChTrans1D2" presStyleIdx="4" presStyleCnt="5"/>
      <dgm:spPr/>
    </dgm:pt>
    <dgm:pt modelId="{3C65059B-2FF1-41F5-89EB-EDDD8E312093}" type="pres">
      <dgm:prSet presAssocID="{DEE795CC-5EF2-4CF4-9E08-9B9C378D6A4D}" presName="connTx" presStyleLbl="parChTrans1D2" presStyleIdx="4" presStyleCnt="5"/>
      <dgm:spPr/>
    </dgm:pt>
    <dgm:pt modelId="{42B951A1-D8C6-4856-97D4-DD2FB89CCEE7}" type="pres">
      <dgm:prSet presAssocID="{E3BCFBF5-3448-4663-B44F-6CE218DD4D89}" presName="node" presStyleLbl="node1" presStyleIdx="4" presStyleCnt="5" custRadScaleRad="104879" custRadScaleInc="138151">
        <dgm:presLayoutVars>
          <dgm:bulletEnabled val="1"/>
        </dgm:presLayoutVars>
      </dgm:prSet>
      <dgm:spPr/>
    </dgm:pt>
  </dgm:ptLst>
  <dgm:cxnLst>
    <dgm:cxn modelId="{BCFECC0F-22C7-435A-A5F2-1C0BE14A38C1}" type="presOf" srcId="{41DDEE5C-AA50-447C-AF60-21BBA29A3A09}" destId="{53C65D92-272F-4312-B90A-49158B0CDC9B}" srcOrd="0" destOrd="0" presId="urn:microsoft.com/office/officeart/2005/8/layout/radial1"/>
    <dgm:cxn modelId="{DCF5AC12-B187-49B6-B3CC-A580D4C5143E}" srcId="{2A95CBB9-96E5-40AC-8779-E50FFA87A644}" destId="{FE2DAB37-966F-4E02-979B-77A136049B9D}" srcOrd="1" destOrd="0" parTransId="{BDB06F0C-DE2B-4708-BBE7-A77FB931E249}" sibTransId="{26E14E7D-4CB0-40BE-A629-A8F73ABEFFC1}"/>
    <dgm:cxn modelId="{DEFABF19-2C18-42F1-8E41-86D761108855}" type="presOf" srcId="{BBB2AEDE-96FA-4458-BD98-A1DF5FC6D7A0}" destId="{ABCBDAF7-1CB5-4418-9B3E-4A107E88B27D}" srcOrd="0" destOrd="0" presId="urn:microsoft.com/office/officeart/2005/8/layout/radial1"/>
    <dgm:cxn modelId="{CB1BA52A-7EA2-4127-9A53-E69B07AD7518}" type="presOf" srcId="{6BB19756-3412-406C-ABE9-C7F613F5CC06}" destId="{0A290388-D9BB-40BB-AB80-00DAE559455C}" srcOrd="0" destOrd="0" presId="urn:microsoft.com/office/officeart/2005/8/layout/radial1"/>
    <dgm:cxn modelId="{FB130F32-4EC7-4709-8A57-C73DBE537FFB}" type="presOf" srcId="{9FBB9263-35D8-4A11-99C6-ABDD37DADAA4}" destId="{7FCF080A-FEEE-4309-BEFF-93B4015F8C26}" srcOrd="0" destOrd="0" presId="urn:microsoft.com/office/officeart/2005/8/layout/radial1"/>
    <dgm:cxn modelId="{0C4D793B-F330-4E0E-9CFA-B96350E2D54C}" type="presOf" srcId="{98115A55-792B-4281-A73B-FB45049A2784}" destId="{CBC9D5DF-394B-48DD-8C09-AC141AB4451F}" srcOrd="0" destOrd="0" presId="urn:microsoft.com/office/officeart/2005/8/layout/radial1"/>
    <dgm:cxn modelId="{D4C0725D-12EE-4962-8B34-4DBB40E4B7C6}" srcId="{98115A55-792B-4281-A73B-FB45049A2784}" destId="{41DDEE5C-AA50-447C-AF60-21BBA29A3A09}" srcOrd="3" destOrd="0" parTransId="{6C20670B-5E6D-4125-9DE7-9243D449AAD5}" sibTransId="{1CC22C20-8C1E-45E4-A63C-6301A8D64553}"/>
    <dgm:cxn modelId="{740F2163-11C2-4CAB-B06D-2724004F5E61}" type="presOf" srcId="{37A327C6-BD59-4B66-8169-70F8C958DCAA}" destId="{F0D4A676-509B-4D55-8D8E-AB7FDDBF53E2}" srcOrd="1" destOrd="0" presId="urn:microsoft.com/office/officeart/2005/8/layout/radial1"/>
    <dgm:cxn modelId="{34A9A043-B57F-4779-8371-F73C9BAF406B}" srcId="{2A95CBB9-96E5-40AC-8779-E50FFA87A644}" destId="{98115A55-792B-4281-A73B-FB45049A2784}" srcOrd="0" destOrd="0" parTransId="{99E7E7EC-9CCD-484A-A747-6023DBC0F5A5}" sibTransId="{9419FFC8-D456-475F-B327-01667442B30C}"/>
    <dgm:cxn modelId="{CDCC4973-1BA6-4DDA-BB33-E970484E7EDC}" type="presOf" srcId="{6C20670B-5E6D-4125-9DE7-9243D449AAD5}" destId="{4A65354A-3493-47D9-9F95-6826BC8051AA}" srcOrd="1" destOrd="0" presId="urn:microsoft.com/office/officeart/2005/8/layout/radial1"/>
    <dgm:cxn modelId="{3D661776-918E-4DEE-9C6C-5204BDFCF3DB}" type="presOf" srcId="{2A95CBB9-96E5-40AC-8779-E50FFA87A644}" destId="{1F3A6CCC-4288-418E-9570-1F78C65AE953}" srcOrd="0" destOrd="0" presId="urn:microsoft.com/office/officeart/2005/8/layout/radial1"/>
    <dgm:cxn modelId="{7BD0A377-C440-461D-A70F-8BBF2091A5B7}" srcId="{98115A55-792B-4281-A73B-FB45049A2784}" destId="{9FBB9263-35D8-4A11-99C6-ABDD37DADAA4}" srcOrd="0" destOrd="0" parTransId="{BE3E4B03-A88B-47BC-9362-1CDDE2F39CE2}" sibTransId="{E644D48C-81AB-4726-86F5-173CC853E595}"/>
    <dgm:cxn modelId="{A2A2407D-38D3-4177-972B-CB7FC99535F5}" type="presOf" srcId="{6C20670B-5E6D-4125-9DE7-9243D449AAD5}" destId="{78B81A29-B989-4245-98F6-DCF9AAE67030}" srcOrd="0" destOrd="0" presId="urn:microsoft.com/office/officeart/2005/8/layout/radial1"/>
    <dgm:cxn modelId="{6FDCC080-6BF3-4167-B194-B4181218F737}" type="presOf" srcId="{37A327C6-BD59-4B66-8169-70F8C958DCAA}" destId="{22BCE454-95AD-439C-9ACC-359D129BA881}" srcOrd="0" destOrd="0" presId="urn:microsoft.com/office/officeart/2005/8/layout/radial1"/>
    <dgm:cxn modelId="{8030A581-0C0B-4E41-8B11-BA719FB48E75}" srcId="{98115A55-792B-4281-A73B-FB45049A2784}" destId="{E3BCFBF5-3448-4663-B44F-6CE218DD4D89}" srcOrd="4" destOrd="0" parTransId="{DEE795CC-5EF2-4CF4-9E08-9B9C378D6A4D}" sibTransId="{A27FB63E-B040-4127-BF14-80F39FAA6D2A}"/>
    <dgm:cxn modelId="{7D3EDD8F-48C6-4847-B557-5532935542AB}" type="presOf" srcId="{A7C3AAF1-FBCF-4385-871E-A2C81BDE7040}" destId="{33E94A86-1ED6-4721-9D69-6FCAA3076137}" srcOrd="1" destOrd="0" presId="urn:microsoft.com/office/officeart/2005/8/layout/radial1"/>
    <dgm:cxn modelId="{8F053F9B-4B00-4DBC-AA17-CD7A5B7522E3}" type="presOf" srcId="{E3BCFBF5-3448-4663-B44F-6CE218DD4D89}" destId="{42B951A1-D8C6-4856-97D4-DD2FB89CCEE7}" srcOrd="0" destOrd="0" presId="urn:microsoft.com/office/officeart/2005/8/layout/radial1"/>
    <dgm:cxn modelId="{6330AFA1-0DDA-4451-85A8-A1E3A215842F}" type="presOf" srcId="{A7C3AAF1-FBCF-4385-871E-A2C81BDE7040}" destId="{44FDE291-3DD0-48FF-81AE-85F31195AB64}" srcOrd="0" destOrd="0" presId="urn:microsoft.com/office/officeart/2005/8/layout/radial1"/>
    <dgm:cxn modelId="{22AACBB0-D608-4CC4-9C4C-E702D2105412}" type="presOf" srcId="{DEE795CC-5EF2-4CF4-9E08-9B9C378D6A4D}" destId="{A0D073E9-18D2-4FA8-A674-867EDD489A91}" srcOrd="0" destOrd="0" presId="urn:microsoft.com/office/officeart/2005/8/layout/radial1"/>
    <dgm:cxn modelId="{FE9B5BC9-D5C0-45A2-8182-009DAA78D3C0}" srcId="{98115A55-792B-4281-A73B-FB45049A2784}" destId="{6BB19756-3412-406C-ABE9-C7F613F5CC06}" srcOrd="1" destOrd="0" parTransId="{37A327C6-BD59-4B66-8169-70F8C958DCAA}" sibTransId="{904CE87C-6223-41BC-A78C-1D922C772019}"/>
    <dgm:cxn modelId="{8C74F2DA-73CF-4C85-92FF-6399E734C3DF}" type="presOf" srcId="{BE3E4B03-A88B-47BC-9362-1CDDE2F39CE2}" destId="{7842AED2-AED4-447D-83CD-55DA6D759808}" srcOrd="1" destOrd="0" presId="urn:microsoft.com/office/officeart/2005/8/layout/radial1"/>
    <dgm:cxn modelId="{347FC2EA-E153-47EC-B50C-EBD165C3613E}" srcId="{98115A55-792B-4281-A73B-FB45049A2784}" destId="{BBB2AEDE-96FA-4458-BD98-A1DF5FC6D7A0}" srcOrd="2" destOrd="0" parTransId="{A7C3AAF1-FBCF-4385-871E-A2C81BDE7040}" sibTransId="{BB47D2D7-7FF8-42F1-A921-5663FDB64F04}"/>
    <dgm:cxn modelId="{F2E3B0F7-8A06-4B20-9560-5C548E00BB09}" type="presOf" srcId="{BE3E4B03-A88B-47BC-9362-1CDDE2F39CE2}" destId="{25AB8F8E-50BA-4752-A2B5-D30161D8A884}" srcOrd="0" destOrd="0" presId="urn:microsoft.com/office/officeart/2005/8/layout/radial1"/>
    <dgm:cxn modelId="{1A1AEBF7-E708-44DC-91D9-E323EF1E9C86}" type="presOf" srcId="{DEE795CC-5EF2-4CF4-9E08-9B9C378D6A4D}" destId="{3C65059B-2FF1-41F5-89EB-EDDD8E312093}" srcOrd="1" destOrd="0" presId="urn:microsoft.com/office/officeart/2005/8/layout/radial1"/>
    <dgm:cxn modelId="{531C0EF7-611A-4B53-B251-13BA2D8472FF}" type="presParOf" srcId="{1F3A6CCC-4288-418E-9570-1F78C65AE953}" destId="{CBC9D5DF-394B-48DD-8C09-AC141AB4451F}" srcOrd="0" destOrd="0" presId="urn:microsoft.com/office/officeart/2005/8/layout/radial1"/>
    <dgm:cxn modelId="{B1A33109-6860-435A-8324-DFB38E368E5F}" type="presParOf" srcId="{1F3A6CCC-4288-418E-9570-1F78C65AE953}" destId="{25AB8F8E-50BA-4752-A2B5-D30161D8A884}" srcOrd="1" destOrd="0" presId="urn:microsoft.com/office/officeart/2005/8/layout/radial1"/>
    <dgm:cxn modelId="{FD92F164-AE68-42EC-84FF-A1AA92525347}" type="presParOf" srcId="{25AB8F8E-50BA-4752-A2B5-D30161D8A884}" destId="{7842AED2-AED4-447D-83CD-55DA6D759808}" srcOrd="0" destOrd="0" presId="urn:microsoft.com/office/officeart/2005/8/layout/radial1"/>
    <dgm:cxn modelId="{28F4BEDF-C967-46AE-84A6-220C5B46068E}" type="presParOf" srcId="{1F3A6CCC-4288-418E-9570-1F78C65AE953}" destId="{7FCF080A-FEEE-4309-BEFF-93B4015F8C26}" srcOrd="2" destOrd="0" presId="urn:microsoft.com/office/officeart/2005/8/layout/radial1"/>
    <dgm:cxn modelId="{516FF9E2-4A42-4D9D-AAEC-7A319EC71260}" type="presParOf" srcId="{1F3A6CCC-4288-418E-9570-1F78C65AE953}" destId="{22BCE454-95AD-439C-9ACC-359D129BA881}" srcOrd="3" destOrd="0" presId="urn:microsoft.com/office/officeart/2005/8/layout/radial1"/>
    <dgm:cxn modelId="{D251C98D-6E47-4B3E-B798-9A38B8197B90}" type="presParOf" srcId="{22BCE454-95AD-439C-9ACC-359D129BA881}" destId="{F0D4A676-509B-4D55-8D8E-AB7FDDBF53E2}" srcOrd="0" destOrd="0" presId="urn:microsoft.com/office/officeart/2005/8/layout/radial1"/>
    <dgm:cxn modelId="{376C3576-6604-4ECE-9C3B-F860BE2122F7}" type="presParOf" srcId="{1F3A6CCC-4288-418E-9570-1F78C65AE953}" destId="{0A290388-D9BB-40BB-AB80-00DAE559455C}" srcOrd="4" destOrd="0" presId="urn:microsoft.com/office/officeart/2005/8/layout/radial1"/>
    <dgm:cxn modelId="{6AFCBD1A-20CC-4FA0-843B-B2E660718752}" type="presParOf" srcId="{1F3A6CCC-4288-418E-9570-1F78C65AE953}" destId="{44FDE291-3DD0-48FF-81AE-85F31195AB64}" srcOrd="5" destOrd="0" presId="urn:microsoft.com/office/officeart/2005/8/layout/radial1"/>
    <dgm:cxn modelId="{24451932-6961-464E-8D35-B55819DACB5E}" type="presParOf" srcId="{44FDE291-3DD0-48FF-81AE-85F31195AB64}" destId="{33E94A86-1ED6-4721-9D69-6FCAA3076137}" srcOrd="0" destOrd="0" presId="urn:microsoft.com/office/officeart/2005/8/layout/radial1"/>
    <dgm:cxn modelId="{C3D44F0C-2951-46D6-9080-7E8048A75890}" type="presParOf" srcId="{1F3A6CCC-4288-418E-9570-1F78C65AE953}" destId="{ABCBDAF7-1CB5-4418-9B3E-4A107E88B27D}" srcOrd="6" destOrd="0" presId="urn:microsoft.com/office/officeart/2005/8/layout/radial1"/>
    <dgm:cxn modelId="{F13C21A2-D593-46CC-8732-1014D1C09B6E}" type="presParOf" srcId="{1F3A6CCC-4288-418E-9570-1F78C65AE953}" destId="{78B81A29-B989-4245-98F6-DCF9AAE67030}" srcOrd="7" destOrd="0" presId="urn:microsoft.com/office/officeart/2005/8/layout/radial1"/>
    <dgm:cxn modelId="{4BA494FA-2253-40D6-BBCE-E3943C17FA93}" type="presParOf" srcId="{78B81A29-B989-4245-98F6-DCF9AAE67030}" destId="{4A65354A-3493-47D9-9F95-6826BC8051AA}" srcOrd="0" destOrd="0" presId="urn:microsoft.com/office/officeart/2005/8/layout/radial1"/>
    <dgm:cxn modelId="{66FC95E0-50C3-445C-B79E-068A993E68DA}" type="presParOf" srcId="{1F3A6CCC-4288-418E-9570-1F78C65AE953}" destId="{53C65D92-272F-4312-B90A-49158B0CDC9B}" srcOrd="8" destOrd="0" presId="urn:microsoft.com/office/officeart/2005/8/layout/radial1"/>
    <dgm:cxn modelId="{4458C13B-788D-427E-B1D8-8B76A3936050}" type="presParOf" srcId="{1F3A6CCC-4288-418E-9570-1F78C65AE953}" destId="{A0D073E9-18D2-4FA8-A674-867EDD489A91}" srcOrd="9" destOrd="0" presId="urn:microsoft.com/office/officeart/2005/8/layout/radial1"/>
    <dgm:cxn modelId="{C28FD430-0AEB-43E5-882A-9939A65B233F}" type="presParOf" srcId="{A0D073E9-18D2-4FA8-A674-867EDD489A91}" destId="{3C65059B-2FF1-41F5-89EB-EDDD8E312093}" srcOrd="0" destOrd="0" presId="urn:microsoft.com/office/officeart/2005/8/layout/radial1"/>
    <dgm:cxn modelId="{C44F4554-BACB-48DF-B011-DB287F043FE4}" type="presParOf" srcId="{1F3A6CCC-4288-418E-9570-1F78C65AE953}" destId="{42B951A1-D8C6-4856-97D4-DD2FB89CCEE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26EDE-93BE-416C-98A1-0233CDCDDC0B}" type="doc">
      <dgm:prSet loTypeId="urn:microsoft.com/office/officeart/2005/8/layout/cycle5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33D0ED2B-2B8E-491A-B9B5-B774AE35F147}">
      <dgm:prSet phldrT="[Text]"/>
      <dgm:spPr/>
      <dgm:t>
        <a:bodyPr/>
        <a:lstStyle/>
        <a:p>
          <a:r>
            <a:rPr lang="cs-CZ"/>
            <a:t>LIDÉ</a:t>
          </a:r>
        </a:p>
      </dgm:t>
    </dgm:pt>
    <dgm:pt modelId="{ACB75514-586F-4BC0-8EE4-9F1DB0562786}" type="parTrans" cxnId="{3BDD93C4-6E37-4D5C-A29D-33FCDD4F810F}">
      <dgm:prSet/>
      <dgm:spPr/>
      <dgm:t>
        <a:bodyPr/>
        <a:lstStyle/>
        <a:p>
          <a:endParaRPr lang="cs-CZ"/>
        </a:p>
      </dgm:t>
    </dgm:pt>
    <dgm:pt modelId="{84F57039-93CD-473E-B6F2-2BB73D2BEFD7}" type="sibTrans" cxnId="{3BDD93C4-6E37-4D5C-A29D-33FCDD4F810F}">
      <dgm:prSet/>
      <dgm:spPr/>
      <dgm:t>
        <a:bodyPr/>
        <a:lstStyle/>
        <a:p>
          <a:endParaRPr lang="cs-CZ"/>
        </a:p>
      </dgm:t>
    </dgm:pt>
    <dgm:pt modelId="{F8547CFF-66C5-4FF9-91C6-3D1D999BA5D2}">
      <dgm:prSet phldrT="[Text]"/>
      <dgm:spPr/>
      <dgm:t>
        <a:bodyPr/>
        <a:lstStyle/>
        <a:p>
          <a:r>
            <a:rPr lang="cs-CZ"/>
            <a:t>PROCESY</a:t>
          </a:r>
        </a:p>
      </dgm:t>
    </dgm:pt>
    <dgm:pt modelId="{F809A60C-181B-4E04-A186-CD2A7030BF30}" type="parTrans" cxnId="{30418844-F56D-4365-BC1D-DD5396BABA13}">
      <dgm:prSet/>
      <dgm:spPr/>
      <dgm:t>
        <a:bodyPr/>
        <a:lstStyle/>
        <a:p>
          <a:endParaRPr lang="cs-CZ"/>
        </a:p>
      </dgm:t>
    </dgm:pt>
    <dgm:pt modelId="{FF66A98F-636E-4C00-8AE9-E1D5106F600A}" type="sibTrans" cxnId="{30418844-F56D-4365-BC1D-DD5396BABA13}">
      <dgm:prSet/>
      <dgm:spPr/>
      <dgm:t>
        <a:bodyPr/>
        <a:lstStyle/>
        <a:p>
          <a:endParaRPr lang="cs-CZ"/>
        </a:p>
      </dgm:t>
    </dgm:pt>
    <dgm:pt modelId="{6FB61C99-16D5-4585-A630-63E96FA71CAE}">
      <dgm:prSet phldrT="[Text]"/>
      <dgm:spPr/>
      <dgm:t>
        <a:bodyPr/>
        <a:lstStyle/>
        <a:p>
          <a:r>
            <a:rPr lang="cs-CZ"/>
            <a:t>OBSAH</a:t>
          </a:r>
        </a:p>
      </dgm:t>
    </dgm:pt>
    <dgm:pt modelId="{1AFAE8A5-D9ED-472D-822A-0EFF7F9A1ADE}" type="parTrans" cxnId="{28FA123F-C38E-4173-A96E-BD737BEF6196}">
      <dgm:prSet/>
      <dgm:spPr/>
      <dgm:t>
        <a:bodyPr/>
        <a:lstStyle/>
        <a:p>
          <a:endParaRPr lang="cs-CZ"/>
        </a:p>
      </dgm:t>
    </dgm:pt>
    <dgm:pt modelId="{89FBABBB-6EF7-41F5-9E8E-5DA6C864A6F7}" type="sibTrans" cxnId="{28FA123F-C38E-4173-A96E-BD737BEF6196}">
      <dgm:prSet/>
      <dgm:spPr/>
      <dgm:t>
        <a:bodyPr/>
        <a:lstStyle/>
        <a:p>
          <a:endParaRPr lang="cs-CZ"/>
        </a:p>
      </dgm:t>
    </dgm:pt>
    <dgm:pt modelId="{801F5B56-818E-4EEB-85CE-ACAB098CB757}">
      <dgm:prSet phldrT="[Text]"/>
      <dgm:spPr/>
      <dgm:t>
        <a:bodyPr/>
        <a:lstStyle/>
        <a:p>
          <a:r>
            <a:rPr lang="cs-CZ"/>
            <a:t>TECHNOLOGIE</a:t>
          </a:r>
        </a:p>
      </dgm:t>
    </dgm:pt>
    <dgm:pt modelId="{A3AFD140-1454-42E4-8892-E0A7A566FE5D}" type="parTrans" cxnId="{8A29A690-1758-4FA4-847C-2EDD11078240}">
      <dgm:prSet/>
      <dgm:spPr/>
      <dgm:t>
        <a:bodyPr/>
        <a:lstStyle/>
        <a:p>
          <a:endParaRPr lang="cs-CZ"/>
        </a:p>
      </dgm:t>
    </dgm:pt>
    <dgm:pt modelId="{4976CA22-9FC2-48F4-96AB-888EAC0F6A99}" type="sibTrans" cxnId="{8A29A690-1758-4FA4-847C-2EDD11078240}">
      <dgm:prSet/>
      <dgm:spPr/>
      <dgm:t>
        <a:bodyPr/>
        <a:lstStyle/>
        <a:p>
          <a:endParaRPr lang="cs-CZ"/>
        </a:p>
      </dgm:t>
    </dgm:pt>
    <dgm:pt modelId="{E0D88B99-6EBE-427F-8656-E4C7C7568D78}" type="pres">
      <dgm:prSet presAssocID="{2A526EDE-93BE-416C-98A1-0233CDCDDC0B}" presName="cycle" presStyleCnt="0">
        <dgm:presLayoutVars>
          <dgm:dir/>
          <dgm:resizeHandles val="exact"/>
        </dgm:presLayoutVars>
      </dgm:prSet>
      <dgm:spPr/>
    </dgm:pt>
    <dgm:pt modelId="{38F67DEB-2D14-4FA5-A2D2-8353C6CFEB2C}" type="pres">
      <dgm:prSet presAssocID="{33D0ED2B-2B8E-491A-B9B5-B774AE35F147}" presName="node" presStyleLbl="node1" presStyleIdx="0" presStyleCnt="4">
        <dgm:presLayoutVars>
          <dgm:bulletEnabled val="1"/>
        </dgm:presLayoutVars>
      </dgm:prSet>
      <dgm:spPr/>
    </dgm:pt>
    <dgm:pt modelId="{87C70BE8-FEA3-4EA2-B53D-FD42D2F37792}" type="pres">
      <dgm:prSet presAssocID="{33D0ED2B-2B8E-491A-B9B5-B774AE35F147}" presName="spNode" presStyleCnt="0"/>
      <dgm:spPr/>
    </dgm:pt>
    <dgm:pt modelId="{4B1EC329-96F9-4FD7-B1AC-97D9196F3992}" type="pres">
      <dgm:prSet presAssocID="{84F57039-93CD-473E-B6F2-2BB73D2BEFD7}" presName="sibTrans" presStyleLbl="sibTrans1D1" presStyleIdx="0" presStyleCnt="4"/>
      <dgm:spPr/>
    </dgm:pt>
    <dgm:pt modelId="{60E4AAB4-50A5-4F53-9396-3FC772BC6406}" type="pres">
      <dgm:prSet presAssocID="{F8547CFF-66C5-4FF9-91C6-3D1D999BA5D2}" presName="node" presStyleLbl="node1" presStyleIdx="1" presStyleCnt="4">
        <dgm:presLayoutVars>
          <dgm:bulletEnabled val="1"/>
        </dgm:presLayoutVars>
      </dgm:prSet>
      <dgm:spPr/>
    </dgm:pt>
    <dgm:pt modelId="{E1B59D35-D98E-434A-94CD-E165F724D746}" type="pres">
      <dgm:prSet presAssocID="{F8547CFF-66C5-4FF9-91C6-3D1D999BA5D2}" presName="spNode" presStyleCnt="0"/>
      <dgm:spPr/>
    </dgm:pt>
    <dgm:pt modelId="{F58B8842-2424-4B7A-9454-A68A13661A18}" type="pres">
      <dgm:prSet presAssocID="{FF66A98F-636E-4C00-8AE9-E1D5106F600A}" presName="sibTrans" presStyleLbl="sibTrans1D1" presStyleIdx="1" presStyleCnt="4"/>
      <dgm:spPr/>
    </dgm:pt>
    <dgm:pt modelId="{C204D8C3-A85D-498D-82B3-B8764E49FCF3}" type="pres">
      <dgm:prSet presAssocID="{6FB61C99-16D5-4585-A630-63E96FA71CAE}" presName="node" presStyleLbl="node1" presStyleIdx="2" presStyleCnt="4">
        <dgm:presLayoutVars>
          <dgm:bulletEnabled val="1"/>
        </dgm:presLayoutVars>
      </dgm:prSet>
      <dgm:spPr/>
    </dgm:pt>
    <dgm:pt modelId="{31C25572-3B47-4925-8B98-AEF17EBC24A1}" type="pres">
      <dgm:prSet presAssocID="{6FB61C99-16D5-4585-A630-63E96FA71CAE}" presName="spNode" presStyleCnt="0"/>
      <dgm:spPr/>
    </dgm:pt>
    <dgm:pt modelId="{62B7A44E-38A2-46B3-91BA-D8EA74A2C37F}" type="pres">
      <dgm:prSet presAssocID="{89FBABBB-6EF7-41F5-9E8E-5DA6C864A6F7}" presName="sibTrans" presStyleLbl="sibTrans1D1" presStyleIdx="2" presStyleCnt="4"/>
      <dgm:spPr/>
    </dgm:pt>
    <dgm:pt modelId="{EA2CD139-6E2C-45C8-8BE0-50BCEFEDED1E}" type="pres">
      <dgm:prSet presAssocID="{801F5B56-818E-4EEB-85CE-ACAB098CB757}" presName="node" presStyleLbl="node1" presStyleIdx="3" presStyleCnt="4">
        <dgm:presLayoutVars>
          <dgm:bulletEnabled val="1"/>
        </dgm:presLayoutVars>
      </dgm:prSet>
      <dgm:spPr/>
    </dgm:pt>
    <dgm:pt modelId="{12D8F23C-82FD-49C0-A5BC-60517D73B29D}" type="pres">
      <dgm:prSet presAssocID="{801F5B56-818E-4EEB-85CE-ACAB098CB757}" presName="spNode" presStyleCnt="0"/>
      <dgm:spPr/>
    </dgm:pt>
    <dgm:pt modelId="{6F7F8287-B769-40EF-BDCC-359262C1D604}" type="pres">
      <dgm:prSet presAssocID="{4976CA22-9FC2-48F4-96AB-888EAC0F6A99}" presName="sibTrans" presStyleLbl="sibTrans1D1" presStyleIdx="3" presStyleCnt="4"/>
      <dgm:spPr/>
    </dgm:pt>
  </dgm:ptLst>
  <dgm:cxnLst>
    <dgm:cxn modelId="{D3F60E02-F676-4945-B189-E8F729DEABF2}" type="presOf" srcId="{6FB61C99-16D5-4585-A630-63E96FA71CAE}" destId="{C204D8C3-A85D-498D-82B3-B8764E49FCF3}" srcOrd="0" destOrd="0" presId="urn:microsoft.com/office/officeart/2005/8/layout/cycle5"/>
    <dgm:cxn modelId="{0080E118-7666-451D-83BF-90AFDB858321}" type="presOf" srcId="{33D0ED2B-2B8E-491A-B9B5-B774AE35F147}" destId="{38F67DEB-2D14-4FA5-A2D2-8353C6CFEB2C}" srcOrd="0" destOrd="0" presId="urn:microsoft.com/office/officeart/2005/8/layout/cycle5"/>
    <dgm:cxn modelId="{28FA123F-C38E-4173-A96E-BD737BEF6196}" srcId="{2A526EDE-93BE-416C-98A1-0233CDCDDC0B}" destId="{6FB61C99-16D5-4585-A630-63E96FA71CAE}" srcOrd="2" destOrd="0" parTransId="{1AFAE8A5-D9ED-472D-822A-0EFF7F9A1ADE}" sibTransId="{89FBABBB-6EF7-41F5-9E8E-5DA6C864A6F7}"/>
    <dgm:cxn modelId="{30418844-F56D-4365-BC1D-DD5396BABA13}" srcId="{2A526EDE-93BE-416C-98A1-0233CDCDDC0B}" destId="{F8547CFF-66C5-4FF9-91C6-3D1D999BA5D2}" srcOrd="1" destOrd="0" parTransId="{F809A60C-181B-4E04-A186-CD2A7030BF30}" sibTransId="{FF66A98F-636E-4C00-8AE9-E1D5106F600A}"/>
    <dgm:cxn modelId="{5641576F-914E-4F22-AD79-2608DB116D8C}" type="presOf" srcId="{4976CA22-9FC2-48F4-96AB-888EAC0F6A99}" destId="{6F7F8287-B769-40EF-BDCC-359262C1D604}" srcOrd="0" destOrd="0" presId="urn:microsoft.com/office/officeart/2005/8/layout/cycle5"/>
    <dgm:cxn modelId="{6B608A73-74F6-4276-BD1E-DE9AFCFEE18B}" type="presOf" srcId="{84F57039-93CD-473E-B6F2-2BB73D2BEFD7}" destId="{4B1EC329-96F9-4FD7-B1AC-97D9196F3992}" srcOrd="0" destOrd="0" presId="urn:microsoft.com/office/officeart/2005/8/layout/cycle5"/>
    <dgm:cxn modelId="{8A29A690-1758-4FA4-847C-2EDD11078240}" srcId="{2A526EDE-93BE-416C-98A1-0233CDCDDC0B}" destId="{801F5B56-818E-4EEB-85CE-ACAB098CB757}" srcOrd="3" destOrd="0" parTransId="{A3AFD140-1454-42E4-8892-E0A7A566FE5D}" sibTransId="{4976CA22-9FC2-48F4-96AB-888EAC0F6A99}"/>
    <dgm:cxn modelId="{9815FC9D-4265-4CE7-B2F0-6EE596CE165D}" type="presOf" srcId="{2A526EDE-93BE-416C-98A1-0233CDCDDC0B}" destId="{E0D88B99-6EBE-427F-8656-E4C7C7568D78}" srcOrd="0" destOrd="0" presId="urn:microsoft.com/office/officeart/2005/8/layout/cycle5"/>
    <dgm:cxn modelId="{3FAC23A3-E02C-4B87-B7C7-BE672F63EF8A}" type="presOf" srcId="{89FBABBB-6EF7-41F5-9E8E-5DA6C864A6F7}" destId="{62B7A44E-38A2-46B3-91BA-D8EA74A2C37F}" srcOrd="0" destOrd="0" presId="urn:microsoft.com/office/officeart/2005/8/layout/cycle5"/>
    <dgm:cxn modelId="{1D983DB0-B681-49E3-87BC-33CD8D424D93}" type="presOf" srcId="{F8547CFF-66C5-4FF9-91C6-3D1D999BA5D2}" destId="{60E4AAB4-50A5-4F53-9396-3FC772BC6406}" srcOrd="0" destOrd="0" presId="urn:microsoft.com/office/officeart/2005/8/layout/cycle5"/>
    <dgm:cxn modelId="{3BDD93C4-6E37-4D5C-A29D-33FCDD4F810F}" srcId="{2A526EDE-93BE-416C-98A1-0233CDCDDC0B}" destId="{33D0ED2B-2B8E-491A-B9B5-B774AE35F147}" srcOrd="0" destOrd="0" parTransId="{ACB75514-586F-4BC0-8EE4-9F1DB0562786}" sibTransId="{84F57039-93CD-473E-B6F2-2BB73D2BEFD7}"/>
    <dgm:cxn modelId="{7434A3D2-4F31-44D3-B961-B2229412CBD0}" type="presOf" srcId="{801F5B56-818E-4EEB-85CE-ACAB098CB757}" destId="{EA2CD139-6E2C-45C8-8BE0-50BCEFEDED1E}" srcOrd="0" destOrd="0" presId="urn:microsoft.com/office/officeart/2005/8/layout/cycle5"/>
    <dgm:cxn modelId="{D80E83ED-FE6A-4C57-8D93-80B8426CF641}" type="presOf" srcId="{FF66A98F-636E-4C00-8AE9-E1D5106F600A}" destId="{F58B8842-2424-4B7A-9454-A68A13661A18}" srcOrd="0" destOrd="0" presId="urn:microsoft.com/office/officeart/2005/8/layout/cycle5"/>
    <dgm:cxn modelId="{C6262350-623D-4D1D-9E90-8A14384A7DBD}" type="presParOf" srcId="{E0D88B99-6EBE-427F-8656-E4C7C7568D78}" destId="{38F67DEB-2D14-4FA5-A2D2-8353C6CFEB2C}" srcOrd="0" destOrd="0" presId="urn:microsoft.com/office/officeart/2005/8/layout/cycle5"/>
    <dgm:cxn modelId="{DCE2E159-7586-43E2-92DF-A7BCCF6D90B8}" type="presParOf" srcId="{E0D88B99-6EBE-427F-8656-E4C7C7568D78}" destId="{87C70BE8-FEA3-4EA2-B53D-FD42D2F37792}" srcOrd="1" destOrd="0" presId="urn:microsoft.com/office/officeart/2005/8/layout/cycle5"/>
    <dgm:cxn modelId="{9FD3111C-E5E1-4A6B-8CCD-0846CE8F7DE0}" type="presParOf" srcId="{E0D88B99-6EBE-427F-8656-E4C7C7568D78}" destId="{4B1EC329-96F9-4FD7-B1AC-97D9196F3992}" srcOrd="2" destOrd="0" presId="urn:microsoft.com/office/officeart/2005/8/layout/cycle5"/>
    <dgm:cxn modelId="{0238D585-9DF0-4F69-9443-DD3DF0442F92}" type="presParOf" srcId="{E0D88B99-6EBE-427F-8656-E4C7C7568D78}" destId="{60E4AAB4-50A5-4F53-9396-3FC772BC6406}" srcOrd="3" destOrd="0" presId="urn:microsoft.com/office/officeart/2005/8/layout/cycle5"/>
    <dgm:cxn modelId="{4D0FF10A-EA8A-48B4-9AC0-220B1364836E}" type="presParOf" srcId="{E0D88B99-6EBE-427F-8656-E4C7C7568D78}" destId="{E1B59D35-D98E-434A-94CD-E165F724D746}" srcOrd="4" destOrd="0" presId="urn:microsoft.com/office/officeart/2005/8/layout/cycle5"/>
    <dgm:cxn modelId="{16B03AEB-6874-48AF-A89D-3AD4593E2E4D}" type="presParOf" srcId="{E0D88B99-6EBE-427F-8656-E4C7C7568D78}" destId="{F58B8842-2424-4B7A-9454-A68A13661A18}" srcOrd="5" destOrd="0" presId="urn:microsoft.com/office/officeart/2005/8/layout/cycle5"/>
    <dgm:cxn modelId="{1B993A48-C1BF-4A99-AAE1-A6DA38373430}" type="presParOf" srcId="{E0D88B99-6EBE-427F-8656-E4C7C7568D78}" destId="{C204D8C3-A85D-498D-82B3-B8764E49FCF3}" srcOrd="6" destOrd="0" presId="urn:microsoft.com/office/officeart/2005/8/layout/cycle5"/>
    <dgm:cxn modelId="{4558E70A-C03B-4735-B710-8FD0CAA31FE0}" type="presParOf" srcId="{E0D88B99-6EBE-427F-8656-E4C7C7568D78}" destId="{31C25572-3B47-4925-8B98-AEF17EBC24A1}" srcOrd="7" destOrd="0" presId="urn:microsoft.com/office/officeart/2005/8/layout/cycle5"/>
    <dgm:cxn modelId="{C49F446A-0F13-46CE-A7DA-FD66422BD184}" type="presParOf" srcId="{E0D88B99-6EBE-427F-8656-E4C7C7568D78}" destId="{62B7A44E-38A2-46B3-91BA-D8EA74A2C37F}" srcOrd="8" destOrd="0" presId="urn:microsoft.com/office/officeart/2005/8/layout/cycle5"/>
    <dgm:cxn modelId="{983ABE59-C30A-4E3D-90CF-BE240629D573}" type="presParOf" srcId="{E0D88B99-6EBE-427F-8656-E4C7C7568D78}" destId="{EA2CD139-6E2C-45C8-8BE0-50BCEFEDED1E}" srcOrd="9" destOrd="0" presId="urn:microsoft.com/office/officeart/2005/8/layout/cycle5"/>
    <dgm:cxn modelId="{015BE978-328D-477F-8684-DA4EECB9BF0F}" type="presParOf" srcId="{E0D88B99-6EBE-427F-8656-E4C7C7568D78}" destId="{12D8F23C-82FD-49C0-A5BC-60517D73B29D}" srcOrd="10" destOrd="0" presId="urn:microsoft.com/office/officeart/2005/8/layout/cycle5"/>
    <dgm:cxn modelId="{7A984A50-8DDE-4BF3-8244-8ED3E50EE4C3}" type="presParOf" srcId="{E0D88B99-6EBE-427F-8656-E4C7C7568D78}" destId="{6F7F8287-B769-40EF-BDCC-359262C1D60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D5DF-394B-48DD-8C09-AC141AB4451F}">
      <dsp:nvSpPr>
        <dsp:cNvPr id="0" name=""/>
        <dsp:cNvSpPr/>
      </dsp:nvSpPr>
      <dsp:spPr>
        <a:xfrm>
          <a:off x="1927692" y="1604323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SFA</a:t>
          </a:r>
        </a:p>
      </dsp:txBody>
      <dsp:txXfrm>
        <a:off x="2116366" y="1792997"/>
        <a:ext cx="910998" cy="910998"/>
      </dsp:txXfrm>
    </dsp:sp>
    <dsp:sp modelId="{25AB8F8E-50BA-4752-A2B5-D30161D8A884}">
      <dsp:nvSpPr>
        <dsp:cNvPr id="0" name=""/>
        <dsp:cNvSpPr/>
      </dsp:nvSpPr>
      <dsp:spPr>
        <a:xfrm rot="14751733">
          <a:off x="2081632" y="1491200"/>
          <a:ext cx="321960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321960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234563" y="1505693"/>
        <a:ext cx="16098" cy="16098"/>
      </dsp:txXfrm>
    </dsp:sp>
    <dsp:sp modelId="{7FCF080A-FEEE-4309-BEFF-93B4015F8C26}">
      <dsp:nvSpPr>
        <dsp:cNvPr id="0" name=""/>
        <dsp:cNvSpPr/>
      </dsp:nvSpPr>
      <dsp:spPr>
        <a:xfrm>
          <a:off x="1269186" y="134814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Správa</a:t>
          </a:r>
          <a:endParaRPr lang="cs-CZ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7860" y="323488"/>
        <a:ext cx="910998" cy="910998"/>
      </dsp:txXfrm>
    </dsp:sp>
    <dsp:sp modelId="{22BCE454-95AD-439C-9ACC-359D129BA881}">
      <dsp:nvSpPr>
        <dsp:cNvPr id="0" name=""/>
        <dsp:cNvSpPr/>
      </dsp:nvSpPr>
      <dsp:spPr>
        <a:xfrm rot="18436011">
          <a:off x="2886018" y="1560157"/>
          <a:ext cx="384880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384880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68836" y="1573077"/>
        <a:ext cx="19244" cy="19244"/>
      </dsp:txXfrm>
    </dsp:sp>
    <dsp:sp modelId="{0A290388-D9BB-40BB-AB80-00DAE559455C}">
      <dsp:nvSpPr>
        <dsp:cNvPr id="0" name=""/>
        <dsp:cNvSpPr/>
      </dsp:nvSpPr>
      <dsp:spPr>
        <a:xfrm>
          <a:off x="2940878" y="272729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Řízení</a:t>
          </a:r>
        </a:p>
      </dsp:txBody>
      <dsp:txXfrm>
        <a:off x="3129552" y="461403"/>
        <a:ext cx="910998" cy="910998"/>
      </dsp:txXfrm>
    </dsp:sp>
    <dsp:sp modelId="{44FDE291-3DD0-48FF-81AE-85F31195AB64}">
      <dsp:nvSpPr>
        <dsp:cNvPr id="0" name=""/>
        <dsp:cNvSpPr/>
      </dsp:nvSpPr>
      <dsp:spPr>
        <a:xfrm rot="3895255">
          <a:off x="2771455" y="2924874"/>
          <a:ext cx="254993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254993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892577" y="2941041"/>
        <a:ext cx="12749" cy="12749"/>
      </dsp:txXfrm>
    </dsp:sp>
    <dsp:sp modelId="{ABCBDAF7-1CB5-4418-9B3E-4A107E88B27D}">
      <dsp:nvSpPr>
        <dsp:cNvPr id="0" name=""/>
        <dsp:cNvSpPr/>
      </dsp:nvSpPr>
      <dsp:spPr>
        <a:xfrm>
          <a:off x="2415480" y="3023371"/>
          <a:ext cx="164096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Znalost</a:t>
          </a:r>
          <a:r>
            <a:rPr lang="cs-CZ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konkurence</a:t>
          </a:r>
          <a:endParaRPr lang="cs-CZ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5794" y="3212045"/>
        <a:ext cx="1160338" cy="910998"/>
      </dsp:txXfrm>
    </dsp:sp>
    <dsp:sp modelId="{78B81A29-B989-4245-98F6-DCF9AAE67030}">
      <dsp:nvSpPr>
        <dsp:cNvPr id="0" name=""/>
        <dsp:cNvSpPr/>
      </dsp:nvSpPr>
      <dsp:spPr>
        <a:xfrm rot="8072548">
          <a:off x="1727913" y="2849329"/>
          <a:ext cx="460910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460910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946845" y="2860348"/>
        <a:ext cx="23045" cy="23045"/>
      </dsp:txXfrm>
    </dsp:sp>
    <dsp:sp modelId="{53C65D92-272F-4312-B90A-49158B0CDC9B}">
      <dsp:nvSpPr>
        <dsp:cNvPr id="0" name=""/>
        <dsp:cNvSpPr/>
      </dsp:nvSpPr>
      <dsp:spPr>
        <a:xfrm>
          <a:off x="700697" y="2851072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Predikce</a:t>
          </a: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889371" y="3039746"/>
        <a:ext cx="910998" cy="910998"/>
      </dsp:txXfrm>
    </dsp:sp>
    <dsp:sp modelId="{0725F8D0-56A8-4F85-AA6A-CA37BB4A403A}">
      <dsp:nvSpPr>
        <dsp:cNvPr id="0" name=""/>
        <dsp:cNvSpPr/>
      </dsp:nvSpPr>
      <dsp:spPr>
        <a:xfrm rot="11349818">
          <a:off x="1610273" y="2097270"/>
          <a:ext cx="327731" cy="45084"/>
        </a:xfrm>
        <a:custGeom>
          <a:avLst/>
          <a:gdLst/>
          <a:ahLst/>
          <a:cxnLst/>
          <a:rect l="0" t="0" r="0" b="0"/>
          <a:pathLst>
            <a:path>
              <a:moveTo>
                <a:pt x="0" y="22542"/>
              </a:moveTo>
              <a:lnTo>
                <a:pt x="327731" y="22542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765945" y="2111619"/>
        <a:ext cx="16386" cy="16386"/>
      </dsp:txXfrm>
    </dsp:sp>
    <dsp:sp modelId="{117E06E7-2809-442F-9346-4B746DA23C94}">
      <dsp:nvSpPr>
        <dsp:cNvPr id="0" name=""/>
        <dsp:cNvSpPr/>
      </dsp:nvSpPr>
      <dsp:spPr>
        <a:xfrm>
          <a:off x="332239" y="1346955"/>
          <a:ext cx="1288346" cy="128834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Reporty</a:t>
          </a:r>
        </a:p>
      </dsp:txBody>
      <dsp:txXfrm>
        <a:off x="520913" y="1535629"/>
        <a:ext cx="910998" cy="910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9D5DF-394B-48DD-8C09-AC141AB4451F}">
      <dsp:nvSpPr>
        <dsp:cNvPr id="0" name=""/>
        <dsp:cNvSpPr/>
      </dsp:nvSpPr>
      <dsp:spPr>
        <a:xfrm>
          <a:off x="1745549" y="1600234"/>
          <a:ext cx="158571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CRM</a:t>
          </a:r>
        </a:p>
      </dsp:txBody>
      <dsp:txXfrm>
        <a:off x="1977771" y="1788614"/>
        <a:ext cx="1121268" cy="909582"/>
      </dsp:txXfrm>
    </dsp:sp>
    <dsp:sp modelId="{25AB8F8E-50BA-4752-A2B5-D30161D8A884}">
      <dsp:nvSpPr>
        <dsp:cNvPr id="0" name=""/>
        <dsp:cNvSpPr/>
      </dsp:nvSpPr>
      <dsp:spPr>
        <a:xfrm rot="18290277">
          <a:off x="2807146" y="1428765"/>
          <a:ext cx="564755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564755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75405" y="1437450"/>
        <a:ext cx="28237" cy="28237"/>
      </dsp:txXfrm>
    </dsp:sp>
    <dsp:sp modelId="{7FCF080A-FEEE-4309-BEFF-93B4015F8C26}">
      <dsp:nvSpPr>
        <dsp:cNvPr id="0" name=""/>
        <dsp:cNvSpPr/>
      </dsp:nvSpPr>
      <dsp:spPr>
        <a:xfrm>
          <a:off x="2975080" y="48734"/>
          <a:ext cx="128634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Obchod</a:t>
          </a:r>
        </a:p>
      </dsp:txBody>
      <dsp:txXfrm>
        <a:off x="3163460" y="237114"/>
        <a:ext cx="909582" cy="909582"/>
      </dsp:txXfrm>
    </dsp:sp>
    <dsp:sp modelId="{22BCE454-95AD-439C-9ACC-359D129BA881}">
      <dsp:nvSpPr>
        <dsp:cNvPr id="0" name=""/>
        <dsp:cNvSpPr/>
      </dsp:nvSpPr>
      <dsp:spPr>
        <a:xfrm rot="21061948">
          <a:off x="3313693" y="2059784"/>
          <a:ext cx="487617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487617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545312" y="2070397"/>
        <a:ext cx="24380" cy="24380"/>
      </dsp:txXfrm>
    </dsp:sp>
    <dsp:sp modelId="{0A290388-D9BB-40BB-AB80-00DAE559455C}">
      <dsp:nvSpPr>
        <dsp:cNvPr id="0" name=""/>
        <dsp:cNvSpPr/>
      </dsp:nvSpPr>
      <dsp:spPr>
        <a:xfrm>
          <a:off x="3790469" y="1301159"/>
          <a:ext cx="128634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Příjmy</a:t>
          </a:r>
        </a:p>
      </dsp:txBody>
      <dsp:txXfrm>
        <a:off x="3978849" y="1489539"/>
        <a:ext cx="909582" cy="909582"/>
      </dsp:txXfrm>
    </dsp:sp>
    <dsp:sp modelId="{44FDE291-3DD0-48FF-81AE-85F31195AB64}">
      <dsp:nvSpPr>
        <dsp:cNvPr id="0" name=""/>
        <dsp:cNvSpPr/>
      </dsp:nvSpPr>
      <dsp:spPr>
        <a:xfrm rot="2713019">
          <a:off x="2979493" y="2856348"/>
          <a:ext cx="379723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379723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59862" y="2869659"/>
        <a:ext cx="18986" cy="18986"/>
      </dsp:txXfrm>
    </dsp:sp>
    <dsp:sp modelId="{ABCBDAF7-1CB5-4418-9B3E-4A107E88B27D}">
      <dsp:nvSpPr>
        <dsp:cNvPr id="0" name=""/>
        <dsp:cNvSpPr/>
      </dsp:nvSpPr>
      <dsp:spPr>
        <a:xfrm>
          <a:off x="2982475" y="2879570"/>
          <a:ext cx="1651226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Marketing</a:t>
          </a:r>
        </a:p>
      </dsp:txBody>
      <dsp:txXfrm>
        <a:off x="3224291" y="3067950"/>
        <a:ext cx="1167594" cy="909582"/>
      </dsp:txXfrm>
    </dsp:sp>
    <dsp:sp modelId="{78B81A29-B989-4245-98F6-DCF9AAE67030}">
      <dsp:nvSpPr>
        <dsp:cNvPr id="0" name=""/>
        <dsp:cNvSpPr/>
      </dsp:nvSpPr>
      <dsp:spPr>
        <a:xfrm rot="6459939">
          <a:off x="2192009" y="2951567"/>
          <a:ext cx="227197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227197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299927" y="2968691"/>
        <a:ext cx="11359" cy="11359"/>
      </dsp:txXfrm>
    </dsp:sp>
    <dsp:sp modelId="{53C65D92-272F-4312-B90A-49158B0CDC9B}">
      <dsp:nvSpPr>
        <dsp:cNvPr id="0" name=""/>
        <dsp:cNvSpPr/>
      </dsp:nvSpPr>
      <dsp:spPr>
        <a:xfrm>
          <a:off x="1301359" y="3061091"/>
          <a:ext cx="1543585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Strategie</a:t>
          </a:r>
        </a:p>
      </dsp:txBody>
      <dsp:txXfrm>
        <a:off x="1527412" y="3249471"/>
        <a:ext cx="1091479" cy="909582"/>
      </dsp:txXfrm>
    </dsp:sp>
    <dsp:sp modelId="{A0D073E9-18D2-4FA8-A674-867EDD489A91}">
      <dsp:nvSpPr>
        <dsp:cNvPr id="0" name=""/>
        <dsp:cNvSpPr/>
      </dsp:nvSpPr>
      <dsp:spPr>
        <a:xfrm rot="14793841">
          <a:off x="2018174" y="1445008"/>
          <a:ext cx="368047" cy="45607"/>
        </a:xfrm>
        <a:custGeom>
          <a:avLst/>
          <a:gdLst/>
          <a:ahLst/>
          <a:cxnLst/>
          <a:rect l="0" t="0" r="0" b="0"/>
          <a:pathLst>
            <a:path>
              <a:moveTo>
                <a:pt x="0" y="22803"/>
              </a:moveTo>
              <a:lnTo>
                <a:pt x="368047" y="22803"/>
              </a:lnTo>
            </a:path>
          </a:pathLst>
        </a:cu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2192997" y="1458611"/>
        <a:ext cx="18402" cy="18402"/>
      </dsp:txXfrm>
    </dsp:sp>
    <dsp:sp modelId="{42B951A1-D8C6-4856-97D4-DD2FB89CCEE7}">
      <dsp:nvSpPr>
        <dsp:cNvPr id="0" name=""/>
        <dsp:cNvSpPr/>
      </dsp:nvSpPr>
      <dsp:spPr>
        <a:xfrm>
          <a:off x="1230031" y="65685"/>
          <a:ext cx="1286342" cy="1286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Služby</a:t>
          </a:r>
        </a:p>
      </dsp:txBody>
      <dsp:txXfrm>
        <a:off x="1418411" y="254065"/>
        <a:ext cx="909582" cy="909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7DEB-2D14-4FA5-A2D2-8353C6CFEB2C}">
      <dsp:nvSpPr>
        <dsp:cNvPr id="0" name=""/>
        <dsp:cNvSpPr/>
      </dsp:nvSpPr>
      <dsp:spPr>
        <a:xfrm>
          <a:off x="3320067" y="1622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LIDÉ</a:t>
          </a:r>
        </a:p>
      </dsp:txBody>
      <dsp:txXfrm>
        <a:off x="3376556" y="58111"/>
        <a:ext cx="1667318" cy="1044214"/>
      </dsp:txXfrm>
    </dsp:sp>
    <dsp:sp modelId="{4B1EC329-96F9-4FD7-B1AC-97D9196F3992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3047052" y="374052"/>
              </a:moveTo>
              <a:arcTo wR="1911298" hR="1911298" stAng="18387473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4AAB4-50A5-4F53-9396-3FC772BC6406}">
      <dsp:nvSpPr>
        <dsp:cNvPr id="0" name=""/>
        <dsp:cNvSpPr/>
      </dsp:nvSpPr>
      <dsp:spPr>
        <a:xfrm>
          <a:off x="5231366" y="1912920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PROCESY</a:t>
          </a:r>
        </a:p>
      </dsp:txBody>
      <dsp:txXfrm>
        <a:off x="5287855" y="1969409"/>
        <a:ext cx="1667318" cy="1044214"/>
      </dsp:txXfrm>
    </dsp:sp>
    <dsp:sp modelId="{F58B8842-2424-4B7A-9454-A68A13661A18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3624430" y="2758789"/>
              </a:moveTo>
              <a:arcTo wR="1911298" hR="1911298" stAng="1579304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4D8C3-A85D-498D-82B3-B8764E49FCF3}">
      <dsp:nvSpPr>
        <dsp:cNvPr id="0" name=""/>
        <dsp:cNvSpPr/>
      </dsp:nvSpPr>
      <dsp:spPr>
        <a:xfrm>
          <a:off x="3320067" y="3824218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OBSAH</a:t>
          </a:r>
        </a:p>
      </dsp:txBody>
      <dsp:txXfrm>
        <a:off x="3376556" y="3880707"/>
        <a:ext cx="1667318" cy="1044214"/>
      </dsp:txXfrm>
    </dsp:sp>
    <dsp:sp modelId="{62B7A44E-38A2-46B3-91BA-D8EA74A2C37F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775544" y="3448543"/>
              </a:moveTo>
              <a:arcTo wR="1911298" hR="1911298" stAng="7587473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CD139-6E2C-45C8-8BE0-50BCEFEDED1E}">
      <dsp:nvSpPr>
        <dsp:cNvPr id="0" name=""/>
        <dsp:cNvSpPr/>
      </dsp:nvSpPr>
      <dsp:spPr>
        <a:xfrm>
          <a:off x="1408769" y="1912920"/>
          <a:ext cx="1780296" cy="11571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TECHNOLOGIE</a:t>
          </a:r>
        </a:p>
      </dsp:txBody>
      <dsp:txXfrm>
        <a:off x="1465258" y="1969409"/>
        <a:ext cx="1667318" cy="1044214"/>
      </dsp:txXfrm>
    </dsp:sp>
    <dsp:sp modelId="{6F7F8287-B769-40EF-BDCC-359262C1D604}">
      <dsp:nvSpPr>
        <dsp:cNvPr id="0" name=""/>
        <dsp:cNvSpPr/>
      </dsp:nvSpPr>
      <dsp:spPr>
        <a:xfrm>
          <a:off x="2298917" y="580218"/>
          <a:ext cx="3822596" cy="3822596"/>
        </a:xfrm>
        <a:custGeom>
          <a:avLst/>
          <a:gdLst/>
          <a:ahLst/>
          <a:cxnLst/>
          <a:rect l="0" t="0" r="0" b="0"/>
          <a:pathLst>
            <a:path>
              <a:moveTo>
                <a:pt x="198166" y="1063807"/>
              </a:moveTo>
              <a:arcTo wR="1911298" hR="1911298" stAng="12379304" swAng="163322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16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Vztahový marketing a CRM</a:t>
            </a:r>
          </a:p>
          <a:p>
            <a:pPr algn="ctr"/>
            <a:endParaRPr lang="cs-CZ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Starzyczná, Ph.D.</a:t>
            </a:r>
          </a:p>
          <a:p>
            <a:pPr algn="ctr"/>
            <a:r>
              <a:rPr lang="cs-CZ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Ing.  Radka Bauerová,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71901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E92815-0765-4690-8EFB-CABFE6A1963D}"/>
              </a:ext>
            </a:extLst>
          </p:cNvPr>
          <p:cNvSpPr txBox="1">
            <a:spLocks/>
          </p:cNvSpPr>
          <p:nvPr/>
        </p:nvSpPr>
        <p:spPr>
          <a:xfrm>
            <a:off x="617544" y="373076"/>
            <a:ext cx="740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SFA (Sales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Force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Automation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3203820-F7F2-4B1B-A964-E679EFA84BE8}"/>
              </a:ext>
            </a:extLst>
          </p:cNvPr>
          <p:cNvSpPr/>
          <p:nvPr/>
        </p:nvSpPr>
        <p:spPr>
          <a:xfrm>
            <a:off x="617545" y="1769057"/>
            <a:ext cx="3930601" cy="60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Znalost konkurence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41242AFB-DF43-4FFC-B0EA-81FF2001C791}"/>
              </a:ext>
            </a:extLst>
          </p:cNvPr>
          <p:cNvSpPr/>
          <p:nvPr/>
        </p:nvSpPr>
        <p:spPr>
          <a:xfrm>
            <a:off x="617544" y="4309499"/>
            <a:ext cx="4333835" cy="60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Predikce- budoucnost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AEE6962-1C9E-4782-A482-BEF572C494B7}"/>
              </a:ext>
            </a:extLst>
          </p:cNvPr>
          <p:cNvSpPr/>
          <p:nvPr/>
        </p:nvSpPr>
        <p:spPr>
          <a:xfrm>
            <a:off x="617544" y="2646996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přehled o konkurenci, jejich nabídce produktů či služeb a cenách je nezbytné nejen pro tvorbu obchodních strategií, ale také pro určení celkové strategie firmy. </a:t>
            </a:r>
            <a:endParaRPr lang="cs-CZ" sz="28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0C87573-60C2-4BE8-8AD8-5005AED33385}"/>
              </a:ext>
            </a:extLst>
          </p:cNvPr>
          <p:cNvSpPr/>
          <p:nvPr/>
        </p:nvSpPr>
        <p:spPr>
          <a:xfrm>
            <a:off x="617544" y="5187439"/>
            <a:ext cx="9758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na základě vypracovaného obchodního plánu a pravidelné aktualizaci získaných informací mohou firmy analyzovat různé prognózy a realizovat výzkumy, které určí predikci obchodu.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4513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B842D82-66DD-41DD-9B6D-FC19503FB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08" y="2523959"/>
            <a:ext cx="3124292" cy="208546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E4D272BE-2A1D-455E-9089-A42A3B89E4B6}"/>
              </a:ext>
            </a:extLst>
          </p:cNvPr>
          <p:cNvSpPr txBox="1">
            <a:spLocks/>
          </p:cNvSpPr>
          <p:nvPr/>
        </p:nvSpPr>
        <p:spPr>
          <a:xfrm>
            <a:off x="617544" y="373076"/>
            <a:ext cx="740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SFA (Sales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Force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Automation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D2A42A4-F0CC-47DD-A69C-BAEC1F86B29B}"/>
              </a:ext>
            </a:extLst>
          </p:cNvPr>
          <p:cNvSpPr/>
          <p:nvPr/>
        </p:nvSpPr>
        <p:spPr>
          <a:xfrm>
            <a:off x="724547" y="1520136"/>
            <a:ext cx="5199597" cy="568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Reporty- výsledky analýzy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16708650-DA5A-46AC-8D6F-3388DEE2970D}"/>
              </a:ext>
            </a:extLst>
          </p:cNvPr>
          <p:cNvSpPr/>
          <p:nvPr/>
        </p:nvSpPr>
        <p:spPr>
          <a:xfrm>
            <a:off x="617544" y="3837721"/>
            <a:ext cx="1767846" cy="568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Správa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63B558B-C587-45E4-A385-2A782DFA2932}"/>
              </a:ext>
            </a:extLst>
          </p:cNvPr>
          <p:cNvSpPr/>
          <p:nvPr/>
        </p:nvSpPr>
        <p:spPr>
          <a:xfrm>
            <a:off x="617544" y="2270744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pomáhají při plánování obchodních strategií. Reporty se používají nejen pro finanční ukazatele nebo přehled obchodních schůzek a kontaktů, ale také pro sledování konkurence. </a:t>
            </a:r>
            <a:endParaRPr lang="cs-CZ" sz="28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BB86632D-220C-4F4C-81E4-119569D0CE90}"/>
              </a:ext>
            </a:extLst>
          </p:cNvPr>
          <p:cNvSpPr/>
          <p:nvPr/>
        </p:nvSpPr>
        <p:spPr>
          <a:xfrm>
            <a:off x="617544" y="4609424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výzkum prokázal, že obchodní zástupci tráví 20 % času při hledání podstatných informací. Pokud budou získaná data pravidelně ukládána a spravována, zmíněné % se výrazně sníží.</a:t>
            </a:r>
            <a:endParaRPr lang="cs-CZ" sz="28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EBCF3426-E5B6-4843-BE12-459D06D47416}"/>
              </a:ext>
            </a:extLst>
          </p:cNvPr>
          <p:cNvSpPr/>
          <p:nvPr/>
        </p:nvSpPr>
        <p:spPr>
          <a:xfrm>
            <a:off x="9243757" y="4531397"/>
            <a:ext cx="29482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https://www.trec.texas.gov/required-agency-reports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4701FE9C-6678-4C49-843E-5B11F055D1DC}"/>
              </a:ext>
            </a:extLst>
          </p:cNvPr>
          <p:cNvSpPr txBox="1">
            <a:spLocks/>
          </p:cNvSpPr>
          <p:nvPr/>
        </p:nvSpPr>
        <p:spPr>
          <a:xfrm>
            <a:off x="617544" y="373076"/>
            <a:ext cx="74053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SFA (Sales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Force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rgbClr val="008080"/>
                </a:solidFill>
                <a:latin typeface="+mn-lt"/>
              </a:rPr>
              <a:t>Automation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)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A653981B-446C-4BF9-BDCA-CB6B038DF113}"/>
              </a:ext>
            </a:extLst>
          </p:cNvPr>
          <p:cNvSpPr/>
          <p:nvPr/>
        </p:nvSpPr>
        <p:spPr>
          <a:xfrm>
            <a:off x="617544" y="1698639"/>
            <a:ext cx="1767846" cy="568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Řízení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0842B94-D0A7-4DDB-A0D1-2C17D78C2F25}"/>
              </a:ext>
            </a:extLst>
          </p:cNvPr>
          <p:cNvSpPr/>
          <p:nvPr/>
        </p:nvSpPr>
        <p:spPr>
          <a:xfrm>
            <a:off x="617544" y="2270744"/>
            <a:ext cx="9758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každý proces by měl být řízen. A je tomu tak i v případě obchodních procesů. Je potřebné dohlížet na jednotlivé obchodní zástupce, na správu informací a realizaci reportů.</a:t>
            </a:r>
            <a:endParaRPr lang="cs-CZ" sz="28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F9865C8-1F4B-47F1-9EDF-27A1C3642A51}"/>
              </a:ext>
            </a:extLst>
          </p:cNvPr>
          <p:cNvSpPr txBox="1"/>
          <p:nvPr/>
        </p:nvSpPr>
        <p:spPr>
          <a:xfrm>
            <a:off x="617544" y="4367723"/>
            <a:ext cx="632394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SFA je zaměřeno </a:t>
            </a:r>
            <a:r>
              <a:rPr lang="cs-CZ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primárně na obchodní oddělení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nikoliv na další důležité části firmy jako je například marketing, stanovení strategií a služby.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4F5FD4C-4072-41A4-9834-AD60844F5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56" y="3748179"/>
            <a:ext cx="5041127" cy="2835634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FD2F6DD6-364B-40B4-870F-1E5664CF94B4}"/>
              </a:ext>
            </a:extLst>
          </p:cNvPr>
          <p:cNvSpPr/>
          <p:nvPr/>
        </p:nvSpPr>
        <p:spPr>
          <a:xfrm>
            <a:off x="768361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https://www.simplilearn.com/salesforce-automation-tools-article</a:t>
            </a:r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8826" y="182036"/>
            <a:ext cx="917420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2. Automatizace marketingových činností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7F6A00E-2C0F-4A3E-B63E-F2979BF76D60}"/>
              </a:ext>
            </a:extLst>
          </p:cNvPr>
          <p:cNvSpPr txBox="1"/>
          <p:nvPr/>
        </p:nvSpPr>
        <p:spPr>
          <a:xfrm>
            <a:off x="563184" y="1613118"/>
            <a:ext cx="1057377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Poskytuje firmám možnost a především schopnost předat sdělení té správné osobě ve správný čas (dle nákupního rozhodování zákazníka). Pro firmu je velmi náročné udržet si pozornost potenciálního zákazníka a docílit jeho nákup, aniž by nedocházelo k individuální komunikaci.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6C56C5-297F-4DFE-A78B-60C81D51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63" y="3802214"/>
            <a:ext cx="7389215" cy="256678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4A31855-B5CA-4C96-813B-ABBCBAB4CF0B}"/>
              </a:ext>
            </a:extLst>
          </p:cNvPr>
          <p:cNvSpPr/>
          <p:nvPr/>
        </p:nvSpPr>
        <p:spPr>
          <a:xfrm>
            <a:off x="3214977" y="650082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https://www.mavenecommerce.com/2018/04/27/marketing-automation-for-your-online-store/</a:t>
            </a:r>
          </a:p>
        </p:txBody>
      </p: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2941" y="514967"/>
            <a:ext cx="774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Podpora marketingových aktivit – EMA</a:t>
            </a:r>
          </a:p>
          <a:p>
            <a:r>
              <a:rPr lang="cs-CZ" sz="2800" b="1" dirty="0"/>
              <a:t>(</a:t>
            </a:r>
            <a:r>
              <a:rPr lang="cs-CZ" sz="2800" b="1" dirty="0" err="1"/>
              <a:t>Enterprise</a:t>
            </a:r>
            <a:r>
              <a:rPr lang="cs-CZ" sz="2800" b="1" dirty="0"/>
              <a:t> marketing </a:t>
            </a:r>
            <a:r>
              <a:rPr lang="cs-CZ" sz="2800" b="1" dirty="0" err="1"/>
              <a:t>automation</a:t>
            </a:r>
            <a:r>
              <a:rPr lang="cs-CZ" sz="2800" b="1" dirty="0"/>
              <a:t>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68E832F-D0F7-4434-A369-3DBE40A9F570}"/>
              </a:ext>
            </a:extLst>
          </p:cNvPr>
          <p:cNvSpPr/>
          <p:nvPr/>
        </p:nvSpPr>
        <p:spPr>
          <a:xfrm>
            <a:off x="602941" y="1793870"/>
            <a:ext cx="9439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Hlavní funkcí EMA je </a:t>
            </a:r>
            <a:r>
              <a:rPr lang="cs-CZ" sz="32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vytvořit </a:t>
            </a:r>
            <a:r>
              <a:rPr lang="cs-CZ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diferencovaný marketing</a:t>
            </a:r>
            <a:r>
              <a:rPr lang="cs-C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který se rozděluje do pěti součástí:</a:t>
            </a:r>
            <a:endParaRPr lang="cs-CZ" sz="3200" dirty="0"/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F7CB7115-7E08-43D4-9927-04FE19F129D8}"/>
              </a:ext>
            </a:extLst>
          </p:cNvPr>
          <p:cNvSpPr/>
          <p:nvPr/>
        </p:nvSpPr>
        <p:spPr>
          <a:xfrm>
            <a:off x="713496" y="3374373"/>
            <a:ext cx="2292633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Propagace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4AA9BF0-1C88-406B-B842-C2525FC869D2}"/>
              </a:ext>
            </a:extLst>
          </p:cNvPr>
          <p:cNvSpPr/>
          <p:nvPr/>
        </p:nvSpPr>
        <p:spPr>
          <a:xfrm>
            <a:off x="5025224" y="3376361"/>
            <a:ext cx="291097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Akce, události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FF205DC5-0E9C-4715-9832-E292B6E84BF8}"/>
              </a:ext>
            </a:extLst>
          </p:cNvPr>
          <p:cNvSpPr/>
          <p:nvPr/>
        </p:nvSpPr>
        <p:spPr>
          <a:xfrm>
            <a:off x="713496" y="4579195"/>
            <a:ext cx="348479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Program loajality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84D94FB-9071-43BF-9007-ABA02C7C4A93}"/>
              </a:ext>
            </a:extLst>
          </p:cNvPr>
          <p:cNvSpPr/>
          <p:nvPr/>
        </p:nvSpPr>
        <p:spPr>
          <a:xfrm>
            <a:off x="4991238" y="4579195"/>
            <a:ext cx="3079805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Řízení partnerů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307B3EE-D041-465B-A1EE-B9DD2B36CB41}"/>
              </a:ext>
            </a:extLst>
          </p:cNvPr>
          <p:cNvSpPr/>
          <p:nvPr/>
        </p:nvSpPr>
        <p:spPr>
          <a:xfrm>
            <a:off x="2480393" y="5695020"/>
            <a:ext cx="3615607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Responzivní řízení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7FFD2-F251-42B6-ACD6-42EC1FFE2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91" y="3134425"/>
            <a:ext cx="3986109" cy="2297258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4CD8FB11-16D6-4F7E-BB32-5468A6DA0626}"/>
              </a:ext>
            </a:extLst>
          </p:cNvPr>
          <p:cNvSpPr/>
          <p:nvPr/>
        </p:nvSpPr>
        <p:spPr>
          <a:xfrm>
            <a:off x="9372010" y="5373126"/>
            <a:ext cx="19864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https://gurtam.com/en/marketing</a:t>
            </a:r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330" y="428735"/>
            <a:ext cx="9606534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5 součástí diferencovaného marketingu (EMA)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CB6265F-0A43-409B-8E1B-0BD4D8FCE816}"/>
              </a:ext>
            </a:extLst>
          </p:cNvPr>
          <p:cNvSpPr/>
          <p:nvPr/>
        </p:nvSpPr>
        <p:spPr>
          <a:xfrm>
            <a:off x="479693" y="2368048"/>
            <a:ext cx="3041720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1-Propagace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D3F3C2B-D986-4DBA-924E-3A04A27A14CD}"/>
              </a:ext>
            </a:extLst>
          </p:cNvPr>
          <p:cNvSpPr/>
          <p:nvPr/>
        </p:nvSpPr>
        <p:spPr>
          <a:xfrm>
            <a:off x="479693" y="3209325"/>
            <a:ext cx="916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veškeré aktivity s cílem zvýšení prodeje prostřednictvím tzv. </a:t>
            </a:r>
            <a:r>
              <a:rPr lang="cs-CZ" sz="2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cross-sellingu</a:t>
            </a:r>
            <a:r>
              <a:rPr lang="cs-CZ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a up-</a:t>
            </a:r>
            <a:r>
              <a:rPr lang="cs-CZ" sz="2800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sellingu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800" dirty="0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9290BE67-7133-4F7D-A802-9E726304D509}"/>
              </a:ext>
            </a:extLst>
          </p:cNvPr>
          <p:cNvSpPr/>
          <p:nvPr/>
        </p:nvSpPr>
        <p:spPr>
          <a:xfrm>
            <a:off x="479694" y="4453332"/>
            <a:ext cx="340164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2-Akce, události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A4FB634-7E1F-4A31-910C-BA0CB3613EA0}"/>
              </a:ext>
            </a:extLst>
          </p:cNvPr>
          <p:cNvSpPr/>
          <p:nvPr/>
        </p:nvSpPr>
        <p:spPr>
          <a:xfrm>
            <a:off x="479694" y="5237922"/>
            <a:ext cx="9169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aktivity organizované pro zákazníky – semináře, školení. Řadí se zde také účast na externích akcích formou sponzoringu (</a:t>
            </a:r>
            <a:r>
              <a:rPr lang="cs-CZ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event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marketing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cs-CZ" sz="28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EDA2E57-8C5A-4830-BF98-3437349F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99" y="1393377"/>
            <a:ext cx="4827124" cy="193085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FE3E455-D399-4559-9FF7-54CC73B13F8B}"/>
              </a:ext>
            </a:extLst>
          </p:cNvPr>
          <p:cNvSpPr/>
          <p:nvPr/>
        </p:nvSpPr>
        <p:spPr>
          <a:xfrm>
            <a:off x="9891423" y="2980588"/>
            <a:ext cx="19399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https://maldonadoz.com/que-es-el-upselling-y-cross-selling/</a:t>
            </a:r>
          </a:p>
        </p:txBody>
      </p:sp>
    </p:spTree>
    <p:extLst>
      <p:ext uri="{BB962C8B-B14F-4D97-AF65-F5344CB8AC3E}">
        <p14:creationId xmlns:p14="http://schemas.microsoft.com/office/powerpoint/2010/main" val="276349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5 součástí diferencovaného marketingu (EMA)</a:t>
            </a: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A0621-301F-4F7F-BB7D-D7480A0C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0C5020A4-D6A3-4AED-BFAD-A16011430375}"/>
              </a:ext>
            </a:extLst>
          </p:cNvPr>
          <p:cNvSpPr/>
          <p:nvPr/>
        </p:nvSpPr>
        <p:spPr>
          <a:xfrm>
            <a:off x="438149" y="1266233"/>
            <a:ext cx="4046301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3- Program loajality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3809AE7-B1E5-4152-86B5-B9AE0978F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31" y="2245938"/>
            <a:ext cx="3175724" cy="3417078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2C399226-3548-49DC-B5AB-4A151C95790B}"/>
              </a:ext>
            </a:extLst>
          </p:cNvPr>
          <p:cNvSpPr/>
          <p:nvPr/>
        </p:nvSpPr>
        <p:spPr>
          <a:xfrm>
            <a:off x="422247" y="1949417"/>
            <a:ext cx="9169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pokud firma poskytuje hodnotu, zákazník má tendenci být loajální.</a:t>
            </a:r>
            <a:endParaRPr lang="cs-CZ" sz="2800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EF0A491-C03E-49BB-B676-4D330A7FFEF3}"/>
              </a:ext>
            </a:extLst>
          </p:cNvPr>
          <p:cNvSpPr/>
          <p:nvPr/>
        </p:nvSpPr>
        <p:spPr>
          <a:xfrm>
            <a:off x="438150" y="2991130"/>
            <a:ext cx="3764199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4-Řízení partnerů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189A955-0A44-4402-A592-F41D16067E93}"/>
              </a:ext>
            </a:extLst>
          </p:cNvPr>
          <p:cNvSpPr/>
          <p:nvPr/>
        </p:nvSpPr>
        <p:spPr>
          <a:xfrm>
            <a:off x="438149" y="3644998"/>
            <a:ext cx="9137408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jedná se o činnosti, které budují a udržují vztahy s významnými obchodními partnery (vzájemná propagace, podpora produktů a služeb, spolupráce).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3B5A06F2-6248-4D30-9307-CA958795E1F5}"/>
              </a:ext>
            </a:extLst>
          </p:cNvPr>
          <p:cNvSpPr/>
          <p:nvPr/>
        </p:nvSpPr>
        <p:spPr>
          <a:xfrm>
            <a:off x="372742" y="5285497"/>
            <a:ext cx="4432722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5- Responzivní řízení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9CA4FFB-2A2B-4A6B-92D7-5F5FA15DAF37}"/>
              </a:ext>
            </a:extLst>
          </p:cNvPr>
          <p:cNvSpPr/>
          <p:nvPr/>
        </p:nvSpPr>
        <p:spPr>
          <a:xfrm>
            <a:off x="372742" y="5822345"/>
            <a:ext cx="9153309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správa odpovědí jednotlivých zákazníků a nastavení individuálního přístupu.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65CBF8A-7C0D-4ED9-92E7-CB2998C05C25}"/>
              </a:ext>
            </a:extLst>
          </p:cNvPr>
          <p:cNvSpPr/>
          <p:nvPr/>
        </p:nvSpPr>
        <p:spPr>
          <a:xfrm>
            <a:off x="9526051" y="5799754"/>
            <a:ext cx="2621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http://optimumcontent.org/index.php/2014/09/22/1-minute-guide-supplier-management/</a:t>
            </a:r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07524" y="602757"/>
            <a:ext cx="933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3. Automatizace servisních činností a zákaznické podpory - CSS</a:t>
            </a:r>
            <a:endParaRPr lang="cs-CZ" sz="3600" b="1" dirty="0">
              <a:solidFill>
                <a:srgbClr val="00808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774915C-DE5E-4172-93F1-0CE34A1D47D8}"/>
              </a:ext>
            </a:extLst>
          </p:cNvPr>
          <p:cNvSpPr txBox="1"/>
          <p:nvPr/>
        </p:nvSpPr>
        <p:spPr>
          <a:xfrm>
            <a:off x="507524" y="2243578"/>
            <a:ext cx="9837123" cy="1418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Zaměstnanci pracující v oddělení servisních činností se zaměřují na poskytnutí nejlepšího zážitku pro zákazníky a pokračování v budování vztahů s nimi, jakmile je učiněn prodej produktu.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961931E-9156-48C3-8AF2-7464B17C3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81" y="3666863"/>
            <a:ext cx="3557602" cy="3106972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61345AC-DD38-4246-A62D-627F95BDEFAB}"/>
              </a:ext>
            </a:extLst>
          </p:cNvPr>
          <p:cNvSpPr/>
          <p:nvPr/>
        </p:nvSpPr>
        <p:spPr>
          <a:xfrm>
            <a:off x="6975845" y="6457890"/>
            <a:ext cx="3281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https://cz.123rf.com/photo_41192129_customer-service-support-assistance-service-help-guide-concept.html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69BCEA5C-D3C1-464A-9687-610983D6A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0" y="3746933"/>
            <a:ext cx="3818789" cy="294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B2CBDB08-FD08-425A-87B6-5F742BED31E0}"/>
              </a:ext>
            </a:extLst>
          </p:cNvPr>
          <p:cNvSpPr/>
          <p:nvPr/>
        </p:nvSpPr>
        <p:spPr>
          <a:xfrm>
            <a:off x="1989299" y="6373725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https://www.contactcenterpipeline.com/Article/the-customer-service-support-experience-journey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97CBD67-F0B5-4E34-8032-3DD9FE3DD1A8}"/>
              </a:ext>
            </a:extLst>
          </p:cNvPr>
          <p:cNvSpPr txBox="1"/>
          <p:nvPr/>
        </p:nvSpPr>
        <p:spPr>
          <a:xfrm>
            <a:off x="531379" y="555049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Kolaborativní část CRM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3AABE4-CEB5-4848-B672-3319FFA5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F334E3-D976-4DD0-B4D1-992EAF451A68}"/>
              </a:ext>
            </a:extLst>
          </p:cNvPr>
          <p:cNvSpPr txBox="1"/>
          <p:nvPr/>
        </p:nvSpPr>
        <p:spPr>
          <a:xfrm>
            <a:off x="531379" y="1701604"/>
            <a:ext cx="96542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Hlavním cílem je </a:t>
            </a:r>
            <a:r>
              <a:rPr lang="cs-CZ" sz="2800" b="1" dirty="0">
                <a:solidFill>
                  <a:srgbClr val="FF0000"/>
                </a:solidFill>
              </a:rPr>
              <a:t>sdílení informací </a:t>
            </a:r>
            <a:r>
              <a:rPr lang="cs-CZ" sz="2800" b="1" dirty="0">
                <a:solidFill>
                  <a:srgbClr val="008080"/>
                </a:solidFill>
              </a:rPr>
              <a:t>získaných z oddělení podniku, a to ze všech komunikačních kanálů a systémů.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98CCAD-B8C8-467A-A084-2E7C46718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" y="3112786"/>
            <a:ext cx="6667500" cy="333375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FB5F6E4-D490-4319-809D-B3DA9ADAE8EE}"/>
              </a:ext>
            </a:extLst>
          </p:cNvPr>
          <p:cNvSpPr/>
          <p:nvPr/>
        </p:nvSpPr>
        <p:spPr>
          <a:xfrm>
            <a:off x="2101794" y="6457890"/>
            <a:ext cx="682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https://www.thetambellinigroup.com/the-student-information-system-dilemma-when-fud-meets-fatigue-the-whole-industry-suffers/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E28C4E-64FD-4DCA-B3A8-4E4B80E79D88}"/>
              </a:ext>
            </a:extLst>
          </p:cNvPr>
          <p:cNvSpPr txBox="1"/>
          <p:nvPr/>
        </p:nvSpPr>
        <p:spPr>
          <a:xfrm>
            <a:off x="7898860" y="3633470"/>
            <a:ext cx="3761761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Zahrnuje: řízení kontaktů, </a:t>
            </a:r>
            <a:r>
              <a:rPr lang="cs-CZ" sz="2400" dirty="0" err="1">
                <a:solidFill>
                  <a:srgbClr val="FF0000"/>
                </a:solidFill>
              </a:rPr>
              <a:t>eCRM</a:t>
            </a:r>
            <a:r>
              <a:rPr lang="cs-CZ" sz="2400" dirty="0">
                <a:solidFill>
                  <a:srgbClr val="FF0000"/>
                </a:solidFill>
              </a:rPr>
              <a:t>, centrum interakce se zákazníky</a:t>
            </a:r>
          </a:p>
        </p:txBody>
      </p:sp>
    </p:spTree>
    <p:extLst>
      <p:ext uri="{BB962C8B-B14F-4D97-AF65-F5344CB8AC3E}">
        <p14:creationId xmlns:p14="http://schemas.microsoft.com/office/powerpoint/2010/main" val="384821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453224" y="578902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Části kolaborativního CRM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CCB334-A9B1-466A-BA83-48421903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42381"/>
            <a:ext cx="1464833" cy="1127893"/>
          </a:xfrm>
          <a:prstGeom prst="rect">
            <a:avLst/>
          </a:prstGeom>
        </p:spPr>
      </p:pic>
      <p:sp>
        <p:nvSpPr>
          <p:cNvPr id="15" name="AutoShape 2" descr="SouvisejÃ­cÃ­ obrÃ¡zek">
            <a:extLst>
              <a:ext uri="{FF2B5EF4-FFF2-40B4-BE49-F238E27FC236}">
                <a16:creationId xmlns:a16="http://schemas.microsoft.com/office/drawing/2014/main" id="{500FFEA2-1632-4040-99A7-422919AC5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2B411B3D-3B39-4C33-A5DC-BB9373FC5A77}"/>
              </a:ext>
            </a:extLst>
          </p:cNvPr>
          <p:cNvSpPr/>
          <p:nvPr/>
        </p:nvSpPr>
        <p:spPr>
          <a:xfrm>
            <a:off x="453224" y="1512724"/>
            <a:ext cx="4118776" cy="612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1 - Řízení kontaktů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8DEE064-AED8-4BE1-B383-7668E5CA7622}"/>
              </a:ext>
            </a:extLst>
          </p:cNvPr>
          <p:cNvSpPr/>
          <p:nvPr/>
        </p:nvSpPr>
        <p:spPr>
          <a:xfrm>
            <a:off x="392263" y="2125264"/>
            <a:ext cx="9276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obsahuje nástroje pro podporu dlouhodobé péče o získaná zákaznická data. </a:t>
            </a:r>
            <a:endParaRPr lang="cs-CZ" sz="2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0655860-9522-4E74-8F81-8FD4FC464B34}"/>
              </a:ext>
            </a:extLst>
          </p:cNvPr>
          <p:cNvSpPr/>
          <p:nvPr/>
        </p:nvSpPr>
        <p:spPr>
          <a:xfrm>
            <a:off x="453224" y="3319790"/>
            <a:ext cx="6362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Řízení kontaktů umožní firmě sledovat: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87F183-D44A-4C02-8178-24186C7BA0BE}"/>
              </a:ext>
            </a:extLst>
          </p:cNvPr>
          <p:cNvSpPr txBox="1"/>
          <p:nvPr/>
        </p:nvSpPr>
        <p:spPr>
          <a:xfrm>
            <a:off x="532737" y="4032329"/>
            <a:ext cx="91360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adresy zákazníků (pokud je to nezbytné),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hlavní kontaktní informace,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informace o realizovaných objednávkách, nákupech a celkovou historii prodeje,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8080"/>
                </a:solidFill>
              </a:rPr>
              <a:t>komunikace se zákazníky, dodavateli (osobní i elektronická).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78870F-1908-4DE0-9D8F-916C59847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89" y="2512653"/>
            <a:ext cx="3943350" cy="3248025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C87AAD7F-4E39-4679-8B01-A49EC2EDF0B8}"/>
              </a:ext>
            </a:extLst>
          </p:cNvPr>
          <p:cNvSpPr/>
          <p:nvPr/>
        </p:nvSpPr>
        <p:spPr>
          <a:xfrm>
            <a:off x="9256095" y="5715485"/>
            <a:ext cx="27959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http://snowmicrocode.com/contact-management</a:t>
            </a:r>
          </a:p>
        </p:txBody>
      </p:sp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58284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HLAVNÍ ČÁSTI CRM-operativní a </a:t>
            </a:r>
            <a:r>
              <a:rPr lang="cs-CZ" sz="4000" b="1" dirty="0" err="1"/>
              <a:t>kolaborativní</a:t>
            </a:r>
            <a:r>
              <a:rPr lang="cs-CZ" sz="4000" b="1" dirty="0"/>
              <a:t>,  JEHO PRVKY</a:t>
            </a: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77959" y="2189690"/>
            <a:ext cx="4806091" cy="2159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charakteristika operativní a kolaborativní části a prvky CRM.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747CB38-0ECC-4EA4-9094-83E3220EDA86}"/>
              </a:ext>
            </a:extLst>
          </p:cNvPr>
          <p:cNvSpPr txBox="1"/>
          <p:nvPr/>
        </p:nvSpPr>
        <p:spPr>
          <a:xfrm>
            <a:off x="453224" y="578902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>
                <a:solidFill>
                  <a:srgbClr val="008080"/>
                </a:solidFill>
              </a:rPr>
              <a:t>Výsledky řízení kontaktů v MSP MSK (%)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8C0F96-77B4-443C-AC24-8BA1BFAE8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42381"/>
            <a:ext cx="1464833" cy="1127893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DA1BCBA-6ED2-45F8-83FA-66C2E81B5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59749"/>
              </p:ext>
            </p:extLst>
          </p:nvPr>
        </p:nvGraphicFramePr>
        <p:xfrm>
          <a:off x="198783" y="2083243"/>
          <a:ext cx="10766064" cy="38202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66240">
                  <a:extLst>
                    <a:ext uri="{9D8B030D-6E8A-4147-A177-3AD203B41FA5}">
                      <a16:colId xmlns:a16="http://schemas.microsoft.com/office/drawing/2014/main" val="3262750321"/>
                    </a:ext>
                  </a:extLst>
                </a:gridCol>
                <a:gridCol w="1749003">
                  <a:extLst>
                    <a:ext uri="{9D8B030D-6E8A-4147-A177-3AD203B41FA5}">
                      <a16:colId xmlns:a16="http://schemas.microsoft.com/office/drawing/2014/main" val="1417568752"/>
                    </a:ext>
                  </a:extLst>
                </a:gridCol>
                <a:gridCol w="1835189">
                  <a:extLst>
                    <a:ext uri="{9D8B030D-6E8A-4147-A177-3AD203B41FA5}">
                      <a16:colId xmlns:a16="http://schemas.microsoft.com/office/drawing/2014/main" val="1716101616"/>
                    </a:ext>
                  </a:extLst>
                </a:gridCol>
                <a:gridCol w="1749003">
                  <a:extLst>
                    <a:ext uri="{9D8B030D-6E8A-4147-A177-3AD203B41FA5}">
                      <a16:colId xmlns:a16="http://schemas.microsoft.com/office/drawing/2014/main" val="2232392546"/>
                    </a:ext>
                  </a:extLst>
                </a:gridCol>
                <a:gridCol w="1798418">
                  <a:extLst>
                    <a:ext uri="{9D8B030D-6E8A-4147-A177-3AD203B41FA5}">
                      <a16:colId xmlns:a16="http://schemas.microsoft.com/office/drawing/2014/main" val="3017153686"/>
                    </a:ext>
                  </a:extLst>
                </a:gridCol>
                <a:gridCol w="1868211">
                  <a:extLst>
                    <a:ext uri="{9D8B030D-6E8A-4147-A177-3AD203B41FA5}">
                      <a16:colId xmlns:a16="http://schemas.microsoft.com/office/drawing/2014/main" val="442858145"/>
                    </a:ext>
                  </a:extLst>
                </a:gridCol>
              </a:tblGrid>
              <a:tr h="1523431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Velikost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podniku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Bez </a:t>
                      </a:r>
                    </a:p>
                    <a:p>
                      <a:pPr indent="18034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realizace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V plánu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Realizace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Kontrola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800" dirty="0">
                          <a:effectLst/>
                        </a:rPr>
                        <a:t>Vylepšení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03736"/>
                  </a:ext>
                </a:extLst>
              </a:tr>
              <a:tr h="7656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Mikro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25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44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913370"/>
                  </a:ext>
                </a:extLst>
              </a:tr>
              <a:tr h="7656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Malý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23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3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62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12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639039"/>
                  </a:ext>
                </a:extLst>
              </a:tr>
              <a:tr h="76560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Střední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16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9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31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14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30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8704968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76994B12-3F88-45BD-BB83-82792D32DFF6}"/>
              </a:ext>
            </a:extLst>
          </p:cNvPr>
          <p:cNvSpPr/>
          <p:nvPr/>
        </p:nvSpPr>
        <p:spPr>
          <a:xfrm>
            <a:off x="9458344" y="5903483"/>
            <a:ext cx="1506503" cy="255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vlastní výzkum</a:t>
            </a:r>
            <a:endParaRPr lang="cs-CZ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8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Části kolaborativního CRM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C5B4D9-D9BD-4589-8794-7DA1BE89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90C49CB6-6EFB-47A3-9141-BC7B0F6740AA}"/>
              </a:ext>
            </a:extLst>
          </p:cNvPr>
          <p:cNvSpPr/>
          <p:nvPr/>
        </p:nvSpPr>
        <p:spPr>
          <a:xfrm>
            <a:off x="615691" y="1504773"/>
            <a:ext cx="2516615" cy="5148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2 -E-CRM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AFE948A-1771-41E4-A34D-FABE34A8F2DC}"/>
              </a:ext>
            </a:extLst>
          </p:cNvPr>
          <p:cNvSpPr/>
          <p:nvPr/>
        </p:nvSpPr>
        <p:spPr>
          <a:xfrm>
            <a:off x="560032" y="2081413"/>
            <a:ext cx="98164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přístup a technologie, která usnadňuje podnikům získat a udržet své nejziskovější zákazníky. Fungování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eCRM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je nejen na webových stránkách podniku, ale také prostřednictvím e-mailu a diskuzních fór. </a:t>
            </a:r>
            <a:endParaRPr lang="cs-CZ" sz="2800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7469F2B3-BB11-4181-A493-F20065B60E1E}"/>
              </a:ext>
            </a:extLst>
          </p:cNvPr>
          <p:cNvSpPr/>
          <p:nvPr/>
        </p:nvSpPr>
        <p:spPr>
          <a:xfrm>
            <a:off x="615691" y="3896493"/>
            <a:ext cx="7467994" cy="695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3- Centrum interakce se zákazníky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55E3B61-31CA-4086-9513-0AAD11462693}"/>
              </a:ext>
            </a:extLst>
          </p:cNvPr>
          <p:cNvSpPr/>
          <p:nvPr/>
        </p:nvSpPr>
        <p:spPr>
          <a:xfrm>
            <a:off x="615691" y="4590698"/>
            <a:ext cx="97607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shromažďují se zde veškeré užívané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komunikační kanály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vyhodnocuje se aktuální situace na trhu. Firma může své zákazníky rozdělit například podle historie nákupu a momentálního nákupního cyklu a díky tomu přizpůsobit celkovou komunikaci.</a:t>
            </a:r>
            <a:endParaRPr lang="cs-CZ" sz="280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363AD3E-673A-4A36-B6B7-5153F407D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245"/>
            <a:ext cx="3853855" cy="1761762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86D405D5-EE04-44E4-9BF8-D7D89D92D715}"/>
              </a:ext>
            </a:extLst>
          </p:cNvPr>
          <p:cNvSpPr/>
          <p:nvPr/>
        </p:nvSpPr>
        <p:spPr>
          <a:xfrm>
            <a:off x="5876326" y="184953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https://www.salesforce.com/ca/blog/2017/02/improve-customer-service.html</a:t>
            </a:r>
          </a:p>
        </p:txBody>
      </p:sp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0FC5D8D-0517-4E8E-8A81-C1F3D9859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1FE96F-165E-41AF-8ED9-32AF6D6D02B9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Prvky CRM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B2310B1-0B54-4A27-8A0B-EBC869926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052259"/>
              </p:ext>
            </p:extLst>
          </p:nvPr>
        </p:nvGraphicFramePr>
        <p:xfrm>
          <a:off x="1105231" y="1304015"/>
          <a:ext cx="8420432" cy="498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DC7DB54C-413E-4C58-B610-B55250F9F9FB}"/>
              </a:ext>
            </a:extLst>
          </p:cNvPr>
          <p:cNvSpPr/>
          <p:nvPr/>
        </p:nvSpPr>
        <p:spPr>
          <a:xfrm>
            <a:off x="4371633" y="6472638"/>
            <a:ext cx="1572225" cy="255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Zdroj: </a:t>
            </a:r>
            <a:r>
              <a:rPr lang="cs-CZ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Wessling</a:t>
            </a:r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(2002)</a:t>
            </a:r>
            <a:endParaRPr lang="cs-CZ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9" y="488479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Lidé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D801B2-FBAB-4D63-A0A9-4C1FD01E844B}"/>
              </a:ext>
            </a:extLst>
          </p:cNvPr>
          <p:cNvSpPr txBox="1"/>
          <p:nvPr/>
        </p:nvSpPr>
        <p:spPr>
          <a:xfrm>
            <a:off x="531379" y="1566432"/>
            <a:ext cx="965424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K úspěšnému fungování CRM je potřebná </a:t>
            </a:r>
            <a:r>
              <a:rPr lang="cs-CZ" sz="2800" b="1" dirty="0">
                <a:solidFill>
                  <a:srgbClr val="FF0000"/>
                </a:solidFill>
              </a:rPr>
              <a:t>kvalifikace</a:t>
            </a:r>
            <a:r>
              <a:rPr lang="cs-CZ" sz="2800" b="1" dirty="0">
                <a:solidFill>
                  <a:srgbClr val="008080"/>
                </a:solidFill>
              </a:rPr>
              <a:t> zaměstnanců, kteří jsou či budou v přímém kontaktu se zákazníkem.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50C82DF-DB0F-41C6-8F9A-3C503D0D0A38}"/>
              </a:ext>
            </a:extLst>
          </p:cNvPr>
          <p:cNvSpPr txBox="1"/>
          <p:nvPr/>
        </p:nvSpPr>
        <p:spPr>
          <a:xfrm>
            <a:off x="531379" y="3198173"/>
            <a:ext cx="96542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Lidský kapitál umožňuje podnikům řídit technologická a obchodní rizika, která jsou spojená s investicemi do CRM.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1789EC-E9DB-4D06-934C-BFD9CFE5F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" y="4163445"/>
            <a:ext cx="5857461" cy="264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E0FA1EF3-3063-4D5F-990F-48D79A0669D0}"/>
              </a:ext>
            </a:extLst>
          </p:cNvPr>
          <p:cNvSpPr/>
          <p:nvPr/>
        </p:nvSpPr>
        <p:spPr>
          <a:xfrm>
            <a:off x="1009476" y="666978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http://doxees.blogspot.com/2017/02/happy-employees-are-good-employees.html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26C28687-AC0C-481B-993F-99954FED1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73" y="4213691"/>
            <a:ext cx="4261536" cy="239468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328B231F-D365-4FE1-BBE3-EAE9748DF76A}"/>
              </a:ext>
            </a:extLst>
          </p:cNvPr>
          <p:cNvSpPr/>
          <p:nvPr/>
        </p:nvSpPr>
        <p:spPr>
          <a:xfrm>
            <a:off x="7473833" y="6525258"/>
            <a:ext cx="3817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https://www.shrm.org/resourcesandtools/hr-topics/employee-relations/pages/top-employee-relations-stories-2017-.aspx</a:t>
            </a:r>
          </a:p>
        </p:txBody>
      </p:sp>
    </p:spTree>
    <p:extLst>
      <p:ext uri="{BB962C8B-B14F-4D97-AF65-F5344CB8AC3E}">
        <p14:creationId xmlns:p14="http://schemas.microsoft.com/office/powerpoint/2010/main" val="222976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7497" y="514967"/>
            <a:ext cx="9490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Lidé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235CE3D-BCEB-4207-83D9-56D7BD92F77F}"/>
              </a:ext>
            </a:extLst>
          </p:cNvPr>
          <p:cNvSpPr txBox="1"/>
          <p:nvPr/>
        </p:nvSpPr>
        <p:spPr>
          <a:xfrm>
            <a:off x="853251" y="1646836"/>
            <a:ext cx="9654242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FF0000"/>
                </a:solidFill>
              </a:rPr>
              <a:t>Nekvalifikovaní a nemotivovaní zaměstnanci mohou uškodit nejen jednotlivým zákazníkům, ale také celé společnosti.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241778C-8ED2-4B33-970F-7C8DFDF745CA}"/>
              </a:ext>
            </a:extLst>
          </p:cNvPr>
          <p:cNvSpPr txBox="1"/>
          <p:nvPr/>
        </p:nvSpPr>
        <p:spPr>
          <a:xfrm>
            <a:off x="939941" y="2655821"/>
            <a:ext cx="9654242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Je nutné zaměstnance </a:t>
            </a:r>
            <a:r>
              <a:rPr lang="cs-CZ" sz="2800" b="1" dirty="0">
                <a:solidFill>
                  <a:srgbClr val="FF0000"/>
                </a:solidFill>
              </a:rPr>
              <a:t>školit</a:t>
            </a:r>
            <a:r>
              <a:rPr lang="cs-CZ" sz="2800" dirty="0"/>
              <a:t> </a:t>
            </a:r>
            <a:r>
              <a:rPr lang="cs-CZ" sz="2800" b="1" dirty="0">
                <a:solidFill>
                  <a:srgbClr val="FF0000"/>
                </a:solidFill>
              </a:rPr>
              <a:t>průběžně</a:t>
            </a:r>
            <a:r>
              <a:rPr lang="cs-CZ" sz="2800" dirty="0"/>
              <a:t>, ne pouze v počátcích implementace CRM. Pokud k počátečnímu a průběžnému vzdělávání nedochází, výrazně se pak snižuje úroveň poskytovaných služeb a zároveň dochází k znehodnocování veškerých investic.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E6DCF6E-E06C-4A33-A832-F23B8E2B9A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45" y="5069180"/>
            <a:ext cx="4229109" cy="1566969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8CD93BB3-9CA8-45E8-9E58-CE6BE0E43C5E}"/>
              </a:ext>
            </a:extLst>
          </p:cNvPr>
          <p:cNvSpPr/>
          <p:nvPr/>
        </p:nvSpPr>
        <p:spPr>
          <a:xfrm>
            <a:off x="7890345" y="663614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https://www.yourtrainingedge.com/the-need-for-employees-refresher-training/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97247988-C986-42D7-A816-A50EB3282F48}"/>
              </a:ext>
            </a:extLst>
          </p:cNvPr>
          <p:cNvSpPr/>
          <p:nvPr/>
        </p:nvSpPr>
        <p:spPr>
          <a:xfrm>
            <a:off x="5526268" y="1357668"/>
            <a:ext cx="27045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https://smslaw.com.au/employee-classification/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E811F1C1-C222-461C-82D1-B2910428F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17" y="109416"/>
            <a:ext cx="3371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0598BA2-6964-48E1-910C-C9B3D515D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81" y="4102299"/>
            <a:ext cx="4230064" cy="27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B617CF-54D4-4859-8F30-7EFF146F2F9C}"/>
              </a:ext>
            </a:extLst>
          </p:cNvPr>
          <p:cNvSpPr txBox="1"/>
          <p:nvPr/>
        </p:nvSpPr>
        <p:spPr>
          <a:xfrm>
            <a:off x="523870" y="514967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Technologie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2F3143-6DB5-493E-9DCF-C304F3A8D620}"/>
              </a:ext>
            </a:extLst>
          </p:cNvPr>
          <p:cNvSpPr txBox="1"/>
          <p:nvPr/>
        </p:nvSpPr>
        <p:spPr>
          <a:xfrm>
            <a:off x="523869" y="1402080"/>
            <a:ext cx="1008676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Technologie jsou nástrojem podporujícím prolínání všech prvků CRM a jednotlivých oddělení v podniku. Mají významnou roli při podpoře lidského kapitálu a podnikové kultury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72696-4D84-4D0C-A4F7-0FD58173183C}"/>
              </a:ext>
            </a:extLst>
          </p:cNvPr>
          <p:cNvSpPr txBox="1"/>
          <p:nvPr/>
        </p:nvSpPr>
        <p:spPr>
          <a:xfrm>
            <a:off x="523868" y="3027857"/>
            <a:ext cx="1008676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ea typeface="Calibri" panose="020F0502020204030204" pitchFamily="34" charset="0"/>
              </a:rPr>
              <a:t>K technologiím sloužícím k získání bližšího vztahu se zákazníky jsou zahrnuty takzvaná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call centra, Internet, e-mail, prodej, reklama, fax, mobily.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15B9826-4C0F-434F-9EFB-68E420E41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74" y="4369096"/>
            <a:ext cx="3782145" cy="217364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1BA921F-A22A-4583-9691-C89B2F7525D9}"/>
              </a:ext>
            </a:extLst>
          </p:cNvPr>
          <p:cNvSpPr/>
          <p:nvPr/>
        </p:nvSpPr>
        <p:spPr>
          <a:xfrm>
            <a:off x="1585998" y="6611779"/>
            <a:ext cx="29690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https://www.gmaresearch.com/technology-facilities/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C0184DD-87BE-4107-92D9-1FD34EE60E52}"/>
              </a:ext>
            </a:extLst>
          </p:cNvPr>
          <p:cNvSpPr/>
          <p:nvPr/>
        </p:nvSpPr>
        <p:spPr>
          <a:xfrm>
            <a:off x="5567250" y="646245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https://www.ibm.com/developerworks/community/blogs/d27b1c65-986e-4a4f-a491-5e8eb23980be/entry/2017_CRM_Statistics_Show_Why_it_s_a_Powerful_Marketing_Weapon?lang=en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47040A3-F92D-4021-A96D-9DEB0DE34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11" y="4484450"/>
            <a:ext cx="2552147" cy="20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7150E4DB-7407-4CA8-A4A1-B52E77211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1" y="4478180"/>
            <a:ext cx="4230094" cy="2383667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684F1D-BCA7-4EB4-A5E9-1716A431E7A2}"/>
              </a:ext>
            </a:extLst>
          </p:cNvPr>
          <p:cNvSpPr txBox="1"/>
          <p:nvPr/>
        </p:nvSpPr>
        <p:spPr>
          <a:xfrm>
            <a:off x="446047" y="118414"/>
            <a:ext cx="9654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Varianty technologie CRM (software-on-</a:t>
            </a:r>
            <a:r>
              <a:rPr lang="cs-CZ" sz="3200" b="1" dirty="0" err="1">
                <a:solidFill>
                  <a:srgbClr val="008080"/>
                </a:solidFill>
              </a:rPr>
              <a:t>site</a:t>
            </a:r>
            <a:r>
              <a:rPr lang="cs-CZ" sz="3200" b="1" dirty="0">
                <a:solidFill>
                  <a:srgbClr val="008080"/>
                </a:solidFill>
              </a:rPr>
              <a:t>, </a:t>
            </a:r>
            <a:r>
              <a:rPr lang="cs-CZ" sz="3200" b="1" dirty="0" err="1">
                <a:solidFill>
                  <a:srgbClr val="008080"/>
                </a:solidFill>
              </a:rPr>
              <a:t>cloudové</a:t>
            </a:r>
            <a:r>
              <a:rPr lang="cs-CZ" sz="3200" b="1" dirty="0">
                <a:solidFill>
                  <a:srgbClr val="008080"/>
                </a:solidFill>
              </a:rPr>
              <a:t> CRM online, hybridní CRM)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422E1C6D-133A-423B-A90F-B68FFBE987DD}"/>
              </a:ext>
            </a:extLst>
          </p:cNvPr>
          <p:cNvSpPr/>
          <p:nvPr/>
        </p:nvSpPr>
        <p:spPr>
          <a:xfrm>
            <a:off x="589225" y="1386909"/>
            <a:ext cx="3624966" cy="6463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Software (on-</a:t>
            </a:r>
            <a:r>
              <a:rPr lang="cs-CZ" sz="3600" dirty="0" err="1"/>
              <a:t>site</a:t>
            </a:r>
            <a:r>
              <a:rPr lang="cs-CZ" sz="3600" dirty="0"/>
              <a:t>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0768E83-15C6-4465-8AD6-6B1015870DB5}"/>
              </a:ext>
            </a:extLst>
          </p:cNvPr>
          <p:cNvSpPr/>
          <p:nvPr/>
        </p:nvSpPr>
        <p:spPr>
          <a:xfrm>
            <a:off x="589225" y="2179013"/>
            <a:ext cx="9723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zakoupení od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externí firmy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a to především v základní verzi, jejíž funkce jsou postupně přizpůsobovány na míru dle požadavků firmy. </a:t>
            </a:r>
            <a:endParaRPr lang="cs-CZ" sz="2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CCEDCB7-2470-45DE-AC0B-7AA1163A2D5D}"/>
              </a:ext>
            </a:extLst>
          </p:cNvPr>
          <p:cNvSpPr txBox="1"/>
          <p:nvPr/>
        </p:nvSpPr>
        <p:spPr>
          <a:xfrm>
            <a:off x="589225" y="3662512"/>
            <a:ext cx="965424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Výhodou této varianty je možnost neustálé aktualizace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a inovace, kterou realizuje vybraná externí firma.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FDAC81-1412-4759-BB50-280E319ED76C}"/>
              </a:ext>
            </a:extLst>
          </p:cNvPr>
          <p:cNvSpPr/>
          <p:nvPr/>
        </p:nvSpPr>
        <p:spPr>
          <a:xfrm>
            <a:off x="3660250" y="6529519"/>
            <a:ext cx="3861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https://www.businesswire.com/news/home/20180919005199/en/Insightly-Releases-Advanced-Customization-Capabilities-CRM-Software</a:t>
            </a:r>
          </a:p>
        </p:txBody>
      </p:sp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D809BDC-76CE-4DDC-9438-DDA6AB40DC94}"/>
              </a:ext>
            </a:extLst>
          </p:cNvPr>
          <p:cNvSpPr txBox="1"/>
          <p:nvPr/>
        </p:nvSpPr>
        <p:spPr>
          <a:xfrm>
            <a:off x="523870" y="594805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Varianty technologie CRM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B1ADEA93-9C86-487C-A2D3-61AB7152EAB0}"/>
              </a:ext>
            </a:extLst>
          </p:cNvPr>
          <p:cNvSpPr/>
          <p:nvPr/>
        </p:nvSpPr>
        <p:spPr>
          <a:xfrm>
            <a:off x="589225" y="1386909"/>
            <a:ext cx="4722246" cy="831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Cloudové CRM (on-line)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681FBA5-34BB-4F2E-8267-F9A2EBDFAF4C}"/>
              </a:ext>
            </a:extLst>
          </p:cNvPr>
          <p:cNvSpPr/>
          <p:nvPr/>
        </p:nvSpPr>
        <p:spPr>
          <a:xfrm>
            <a:off x="589225" y="2486642"/>
            <a:ext cx="9569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nejvyužívanější variantou, a to především z důvodu nižší ceny oproti zakoupení CRM softwaru. </a:t>
            </a:r>
            <a:endParaRPr lang="cs-CZ" sz="28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1B47F6-6F90-4E9E-BA27-6281621B1C01}"/>
              </a:ext>
            </a:extLst>
          </p:cNvPr>
          <p:cNvSpPr txBox="1"/>
          <p:nvPr/>
        </p:nvSpPr>
        <p:spPr>
          <a:xfrm>
            <a:off x="589225" y="3507346"/>
            <a:ext cx="965424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Poskytuje neustálý přístup k informacím, jelikož zaměstnanec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se může k CRM připojit kdekoliv, kde bude mít možnost připojení k internetu.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84A69B9-3B57-43C9-A18B-3AE95398DC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81" y="4450055"/>
            <a:ext cx="3557546" cy="2365513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1ECA6461-5FB8-4C14-8CB7-D82763528BAA}"/>
              </a:ext>
            </a:extLst>
          </p:cNvPr>
          <p:cNvSpPr/>
          <p:nvPr/>
        </p:nvSpPr>
        <p:spPr>
          <a:xfrm>
            <a:off x="10244998" y="3999788"/>
            <a:ext cx="1989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https://alfapeople.com/me/economic-benefits-moving-crm-cloud/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B1583B1-69C7-4C19-81F8-DFFB39DA6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8"/>
          <a:stretch/>
        </p:blipFill>
        <p:spPr>
          <a:xfrm>
            <a:off x="6766786" y="274187"/>
            <a:ext cx="2681524" cy="1771542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8CE2AA5D-2BB5-4B39-84D5-C03191583B71}"/>
              </a:ext>
            </a:extLst>
          </p:cNvPr>
          <p:cNvSpPr/>
          <p:nvPr/>
        </p:nvSpPr>
        <p:spPr>
          <a:xfrm>
            <a:off x="6504384" y="1995505"/>
            <a:ext cx="32063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https://www.salesbabu.com/blog/cloud-based-sales-crm/</a:t>
            </a:r>
          </a:p>
        </p:txBody>
      </p:sp>
    </p:spTree>
    <p:extLst>
      <p:ext uri="{BB962C8B-B14F-4D97-AF65-F5344CB8AC3E}">
        <p14:creationId xmlns:p14="http://schemas.microsoft.com/office/powerpoint/2010/main" val="344650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Varianty technologie CRM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4D53F120-C169-4629-9820-E14D3F45FBC8}"/>
              </a:ext>
            </a:extLst>
          </p:cNvPr>
          <p:cNvSpPr/>
          <p:nvPr/>
        </p:nvSpPr>
        <p:spPr>
          <a:xfrm>
            <a:off x="605850" y="1686168"/>
            <a:ext cx="2918746" cy="732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Hybridní CRM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43A090-06CF-4E7E-9C6D-638DD3D43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31" y="2119746"/>
            <a:ext cx="6400024" cy="407886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589463A-3608-47AE-868C-653196F4685B}"/>
              </a:ext>
            </a:extLst>
          </p:cNvPr>
          <p:cNvSpPr/>
          <p:nvPr/>
        </p:nvSpPr>
        <p:spPr>
          <a:xfrm>
            <a:off x="5816138" y="619861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https://epthinktank.eu/2016/05/27/cloud-computing-an-overview-of-economic-and-policy-issues/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43AE43-0AD7-41C4-B949-805DC7C389E5}"/>
              </a:ext>
            </a:extLst>
          </p:cNvPr>
          <p:cNvSpPr txBox="1"/>
          <p:nvPr/>
        </p:nvSpPr>
        <p:spPr>
          <a:xfrm>
            <a:off x="681644" y="3658916"/>
            <a:ext cx="3938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Propojení CRM softwaru a Cloudového CRM.</a:t>
            </a:r>
          </a:p>
        </p:txBody>
      </p:sp>
    </p:spTree>
    <p:extLst>
      <p:ext uri="{BB962C8B-B14F-4D97-AF65-F5344CB8AC3E}">
        <p14:creationId xmlns:p14="http://schemas.microsoft.com/office/powerpoint/2010/main" val="2623209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7E118A-6803-4873-884F-0DA9E0A3DCA7}"/>
              </a:ext>
            </a:extLst>
          </p:cNvPr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Procesy - shrnutí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FF778C-C69B-443B-9ACE-97B2D6C34886}"/>
              </a:ext>
            </a:extLst>
          </p:cNvPr>
          <p:cNvSpPr txBox="1"/>
          <p:nvPr/>
        </p:nvSpPr>
        <p:spPr>
          <a:xfrm>
            <a:off x="626420" y="1182231"/>
            <a:ext cx="5781545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V procesech se transformují vstupy a zdroje na výstupy, které hodnotí zákazník. Procesy v podniku jsou důležité z důvodu zaměření a vzájemného propojení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6D2FDC-6996-459F-ABF5-643C3FD2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53" y="3908042"/>
            <a:ext cx="5048250" cy="2849848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FAFA0F0B-9CBE-4437-B7F6-D7F618274514}"/>
              </a:ext>
            </a:extLst>
          </p:cNvPr>
          <p:cNvSpPr/>
          <p:nvPr/>
        </p:nvSpPr>
        <p:spPr>
          <a:xfrm>
            <a:off x="3517193" y="6634779"/>
            <a:ext cx="35028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http://www.kashdev.com/resources/free-sales-process-grader/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3BD9D6-58B7-475E-8D28-FE3FC0565D6D}"/>
              </a:ext>
            </a:extLst>
          </p:cNvPr>
          <p:cNvSpPr txBox="1"/>
          <p:nvPr/>
        </p:nvSpPr>
        <p:spPr>
          <a:xfrm>
            <a:off x="7101191" y="1305718"/>
            <a:ext cx="3044758" cy="175432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procesy to jsou?</a:t>
            </a:r>
          </a:p>
          <a:p>
            <a:r>
              <a:rPr lang="cs-CZ" dirty="0">
                <a:solidFill>
                  <a:srgbClr val="FF0000"/>
                </a:solidFill>
              </a:rPr>
              <a:t>Marketing a příležitosti</a:t>
            </a:r>
          </a:p>
          <a:p>
            <a:r>
              <a:rPr lang="cs-CZ" dirty="0">
                <a:solidFill>
                  <a:srgbClr val="FF0000"/>
                </a:solidFill>
              </a:rPr>
              <a:t>Obchodní procesy</a:t>
            </a:r>
          </a:p>
          <a:p>
            <a:r>
              <a:rPr lang="cs-CZ" dirty="0">
                <a:solidFill>
                  <a:srgbClr val="FF0000"/>
                </a:solidFill>
              </a:rPr>
              <a:t>Poskytnutí produktu a služby</a:t>
            </a:r>
          </a:p>
          <a:p>
            <a:r>
              <a:rPr lang="cs-CZ" dirty="0">
                <a:solidFill>
                  <a:srgbClr val="FF0000"/>
                </a:solidFill>
              </a:rPr>
              <a:t>Poprodejní služby a komunikace se zákazníky.</a:t>
            </a:r>
          </a:p>
        </p:txBody>
      </p:sp>
    </p:spTree>
    <p:extLst>
      <p:ext uri="{BB962C8B-B14F-4D97-AF65-F5344CB8AC3E}">
        <p14:creationId xmlns:p14="http://schemas.microsoft.com/office/powerpoint/2010/main" val="363581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49832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r>
              <a:rPr lang="cs-CZ" sz="4000" b="1" dirty="0"/>
              <a:t>ARCHITEKTURA CRM A JEHO PRVKY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466543"/>
            <a:ext cx="4628672" cy="19249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Charakteristika operativní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a kolaborativní části CRM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Význam jednotlivých prvků CRM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4729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Základní procesy v CRM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3E6B9F29-E163-4C2F-8053-5D60DCEE2DB7}"/>
              </a:ext>
            </a:extLst>
          </p:cNvPr>
          <p:cNvSpPr/>
          <p:nvPr/>
        </p:nvSpPr>
        <p:spPr>
          <a:xfrm>
            <a:off x="589225" y="1386909"/>
            <a:ext cx="4722246" cy="8315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Marketing a příležitosti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E955A9E-C27D-4675-B306-FB1B198E9233}"/>
              </a:ext>
            </a:extLst>
          </p:cNvPr>
          <p:cNvSpPr/>
          <p:nvPr/>
        </p:nvSpPr>
        <p:spPr>
          <a:xfrm>
            <a:off x="531377" y="2218414"/>
            <a:ext cx="10349345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jsou využívány a kombinovány různé komunikační kanály, jako je např. televize, internet či klasická pošta. Pod těmito procesy si můžeme představit oslovování potenciálních zákazníků, komunikace s novými a stálými. 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ED6E72F0-0DF0-412B-A4D8-827C75FD8090}"/>
              </a:ext>
            </a:extLst>
          </p:cNvPr>
          <p:cNvSpPr/>
          <p:nvPr/>
        </p:nvSpPr>
        <p:spPr>
          <a:xfrm>
            <a:off x="589225" y="4253074"/>
            <a:ext cx="3658238" cy="7428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Obchodní procesy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B3053A4-E2B6-4D12-BED9-83637389FCB5}"/>
              </a:ext>
            </a:extLst>
          </p:cNvPr>
          <p:cNvSpPr/>
          <p:nvPr/>
        </p:nvSpPr>
        <p:spPr>
          <a:xfrm>
            <a:off x="589225" y="5260428"/>
            <a:ext cx="10184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navazují na procesy marketingové. Cílem je prodej produktů či služeb zákazníkům. Obsahuji jak samotnou nabídku, komunikaci tak uzavření smluvního vztahu a zajištění plnění. </a:t>
            </a: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2EAEED0-6134-42F9-BB4C-2D61CDABA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12" y="126701"/>
            <a:ext cx="2891623" cy="216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208FFC6D-1A6B-4A3A-BF31-49C0553065AB}"/>
              </a:ext>
            </a:extLst>
          </p:cNvPr>
          <p:cNvSpPr/>
          <p:nvPr/>
        </p:nvSpPr>
        <p:spPr>
          <a:xfrm>
            <a:off x="6096000" y="209530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http://questgarden.com/197/07/6/171113153428/t-process.htm</a:t>
            </a:r>
          </a:p>
        </p:txBody>
      </p:sp>
    </p:spTree>
    <p:extLst>
      <p:ext uri="{BB962C8B-B14F-4D97-AF65-F5344CB8AC3E}">
        <p14:creationId xmlns:p14="http://schemas.microsoft.com/office/powerpoint/2010/main" val="402173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8230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Základní procesy v CRM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28E5B14F-AB4C-40C2-A04B-8B8A4D9BFCF8}"/>
              </a:ext>
            </a:extLst>
          </p:cNvPr>
          <p:cNvSpPr/>
          <p:nvPr/>
        </p:nvSpPr>
        <p:spPr>
          <a:xfrm>
            <a:off x="589225" y="1386910"/>
            <a:ext cx="5445816" cy="799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Poskytnutí produktu, služby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163D5C2-E87D-483F-B764-5BDFFE44B4CB}"/>
              </a:ext>
            </a:extLst>
          </p:cNvPr>
          <p:cNvSpPr/>
          <p:nvPr/>
        </p:nvSpPr>
        <p:spPr>
          <a:xfrm>
            <a:off x="531377" y="2275571"/>
            <a:ext cx="9803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pokud je produkt či služba podceněna a je nekvalitní, zákazníky si firma neudrží a nemá možnost ani začít budovat dlouhodobé vztahy. </a:t>
            </a:r>
            <a:endParaRPr lang="cs-CZ" sz="2800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6C9044C5-E4B8-4F8C-8226-11CA397D0A45}"/>
              </a:ext>
            </a:extLst>
          </p:cNvPr>
          <p:cNvSpPr/>
          <p:nvPr/>
        </p:nvSpPr>
        <p:spPr>
          <a:xfrm>
            <a:off x="589224" y="3778754"/>
            <a:ext cx="8642239" cy="9428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/>
              <a:t>Poprodejní služby a komunikace se zákazníky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ECC5A1E-AE63-46F8-9D0A-2B77F3B73B6A}"/>
              </a:ext>
            </a:extLst>
          </p:cNvPr>
          <p:cNvSpPr/>
          <p:nvPr/>
        </p:nvSpPr>
        <p:spPr>
          <a:xfrm>
            <a:off x="589224" y="4938079"/>
            <a:ext cx="9652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v poprodejních službách a komunikaci může nespokojenost zákazníka firma napravit. Součástí tohoto procesu je nabízet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doplňující služby k hlavní nabídce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5236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4962C64-A1BC-4136-B3C6-D7325A539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3048000"/>
            <a:ext cx="5081016" cy="3810000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9408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Obsah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16FA13-2E73-4D68-A66B-34AEC6A53855}"/>
              </a:ext>
            </a:extLst>
          </p:cNvPr>
          <p:cNvSpPr txBox="1"/>
          <p:nvPr/>
        </p:nvSpPr>
        <p:spPr>
          <a:xfrm>
            <a:off x="531377" y="1473248"/>
            <a:ext cx="9654242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Získaný obsah (informace) poskytuje firmě přehled o přáních a potřebách zákazníků. Je ovšem nezbytné tyto informace pravidelně aktualizovat a přizpůsobovat jim komunikaci a nabídku.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3FE314-B23B-4A8B-BF73-B01E186FCC77}"/>
              </a:ext>
            </a:extLst>
          </p:cNvPr>
          <p:cNvSpPr txBox="1"/>
          <p:nvPr/>
        </p:nvSpPr>
        <p:spPr>
          <a:xfrm>
            <a:off x="531377" y="3619412"/>
            <a:ext cx="6343248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/>
              <a:t>Obsahem jsou základní informace, jako je jméno, adresa a telefonní číslo zákazníka. Pro další marketingové účely je ale nezbytné zaznamenávat a pracovat s informacemi týkající se zájmů zákazníků, jejich preference, které jsou získané v průběhu jednotlivých transakcí.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4363BF0-3320-4609-885F-DCA63915807D}"/>
              </a:ext>
            </a:extLst>
          </p:cNvPr>
          <p:cNvSpPr/>
          <p:nvPr/>
        </p:nvSpPr>
        <p:spPr>
          <a:xfrm>
            <a:off x="8627317" y="6611779"/>
            <a:ext cx="27927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https://www.amplifymm.com/content+marketing</a:t>
            </a:r>
          </a:p>
        </p:txBody>
      </p:sp>
    </p:spTree>
    <p:extLst>
      <p:ext uri="{BB962C8B-B14F-4D97-AF65-F5344CB8AC3E}">
        <p14:creationId xmlns:p14="http://schemas.microsoft.com/office/powerpoint/2010/main" val="215877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9731" y="2464439"/>
            <a:ext cx="9940573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Operativní část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a jeho části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Kolaborativní část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význam a jeho části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Prvky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lidé, technologie, procesy a obsah. Jejich charakteristika a důležitost.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251520" y="449337"/>
            <a:ext cx="11889072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kern="0" dirty="0">
                <a:solidFill>
                  <a:srgbClr val="FF0000"/>
                </a:solidFill>
                <a:latin typeface="Times New Roman"/>
                <a:ea typeface="+mj-ea"/>
                <a:cs typeface="+mj-cs"/>
              </a:rPr>
              <a:t>Podpora procesů  </a:t>
            </a:r>
            <a:r>
              <a:rPr lang="cs-CZ" sz="2400" kern="0" dirty="0">
                <a:solidFill>
                  <a:srgbClr val="008080"/>
                </a:solidFill>
                <a:latin typeface="Times New Roman"/>
                <a:ea typeface="+mj-ea"/>
                <a:cs typeface="+mj-cs"/>
              </a:rPr>
              <a:t>pro pracovníky v přímém kontaktů se zákazníky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Zahrnuje </a:t>
            </a:r>
            <a:r>
              <a:rPr lang="cs-CZ" sz="2400" b="1" dirty="0">
                <a:solidFill>
                  <a:srgbClr val="008080"/>
                </a:solidFill>
              </a:rPr>
              <a:t>podporu prodeje, podporu marketingu a zákaznických služeb.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1. Podpora prodeje </a:t>
            </a:r>
            <a:r>
              <a:rPr lang="cs-CZ" sz="2400" dirty="0">
                <a:solidFill>
                  <a:srgbClr val="008080"/>
                </a:solidFill>
              </a:rPr>
              <a:t>– </a:t>
            </a:r>
            <a:r>
              <a:rPr lang="cs-CZ" sz="2400" b="1" dirty="0">
                <a:solidFill>
                  <a:srgbClr val="FF0000"/>
                </a:solidFill>
              </a:rPr>
              <a:t>automatizace obchodních činností </a:t>
            </a:r>
            <a:r>
              <a:rPr lang="cs-CZ" sz="2400" dirty="0">
                <a:solidFill>
                  <a:srgbClr val="008080"/>
                </a:solidFill>
              </a:rPr>
              <a:t>(SFA – sales </a:t>
            </a:r>
            <a:r>
              <a:rPr lang="cs-CZ" sz="2400" dirty="0" err="1">
                <a:solidFill>
                  <a:srgbClr val="008080"/>
                </a:solidFill>
              </a:rPr>
              <a:t>force</a:t>
            </a:r>
            <a:r>
              <a:rPr lang="cs-CZ" sz="2400" dirty="0">
                <a:solidFill>
                  <a:srgbClr val="008080"/>
                </a:solidFill>
              </a:rPr>
              <a:t>, </a:t>
            </a:r>
            <a:r>
              <a:rPr lang="cs-CZ" sz="2400" dirty="0" err="1">
                <a:solidFill>
                  <a:srgbClr val="008080"/>
                </a:solidFill>
              </a:rPr>
              <a:t>automation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znalost konkurence, predikce, reporty, správa informací a kontaktů, řízení obchodních zástupců, reportů a informací.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2. Automatizace marketingových činností </a:t>
            </a:r>
            <a:r>
              <a:rPr lang="cs-CZ" sz="2400" dirty="0">
                <a:solidFill>
                  <a:srgbClr val="008080"/>
                </a:solidFill>
              </a:rPr>
              <a:t>(EMA – </a:t>
            </a:r>
            <a:r>
              <a:rPr lang="cs-CZ" sz="2400" dirty="0" err="1">
                <a:solidFill>
                  <a:srgbClr val="008080"/>
                </a:solidFill>
              </a:rPr>
              <a:t>Enterprise</a:t>
            </a:r>
            <a:r>
              <a:rPr lang="cs-CZ" sz="2400" dirty="0">
                <a:solidFill>
                  <a:srgbClr val="008080"/>
                </a:solidFill>
              </a:rPr>
              <a:t> marketing </a:t>
            </a:r>
            <a:r>
              <a:rPr lang="cs-CZ" sz="2400" dirty="0" err="1">
                <a:solidFill>
                  <a:srgbClr val="008080"/>
                </a:solidFill>
              </a:rPr>
              <a:t>automation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propagace, marketing událostí, programy loajality, řízení partnerů, 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3.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Automatizace servisních činností </a:t>
            </a:r>
            <a:r>
              <a:rPr lang="cs-CZ" sz="2400" dirty="0">
                <a:solidFill>
                  <a:srgbClr val="008080"/>
                </a:solidFill>
              </a:rPr>
              <a:t>(CSS – customer </a:t>
            </a:r>
            <a:r>
              <a:rPr lang="cs-CZ" sz="2400" dirty="0" err="1">
                <a:solidFill>
                  <a:srgbClr val="008080"/>
                </a:solidFill>
              </a:rPr>
              <a:t>service</a:t>
            </a:r>
            <a:r>
              <a:rPr lang="cs-CZ" sz="2400" dirty="0">
                <a:solidFill>
                  <a:srgbClr val="008080"/>
                </a:solidFill>
              </a:rPr>
              <a:t> and support)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servis </a:t>
            </a:r>
            <a:r>
              <a:rPr lang="cs-CZ" sz="2400" dirty="0">
                <a:solidFill>
                  <a:srgbClr val="008080"/>
                </a:solidFill>
              </a:rPr>
              <a:t>– pokračování vztahu a umocnění zážitků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zákaznická podpora </a:t>
            </a:r>
            <a:r>
              <a:rPr lang="cs-CZ" sz="2400" dirty="0">
                <a:solidFill>
                  <a:srgbClr val="008080"/>
                </a:solidFill>
              </a:rPr>
              <a:t>– řešení dotazů a problémů zákazníků.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EFB1F94-565F-4230-A93F-857CD9226D44}"/>
              </a:ext>
            </a:extLst>
          </p:cNvPr>
          <p:cNvSpPr txBox="1"/>
          <p:nvPr/>
        </p:nvSpPr>
        <p:spPr>
          <a:xfrm>
            <a:off x="589464" y="0"/>
            <a:ext cx="56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Hlavní části CRM – operativní část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AFEDE9B-69BA-47A9-958B-61A79F5DA8D7}"/>
              </a:ext>
            </a:extLst>
          </p:cNvPr>
          <p:cNvCxnSpPr/>
          <p:nvPr/>
        </p:nvCxnSpPr>
        <p:spPr>
          <a:xfrm>
            <a:off x="11067413" y="3663821"/>
            <a:ext cx="258184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F2CBC85-CC4B-4E3F-A6D5-85FC987FC505}"/>
              </a:ext>
            </a:extLst>
          </p:cNvPr>
          <p:cNvCxnSpPr/>
          <p:nvPr/>
        </p:nvCxnSpPr>
        <p:spPr>
          <a:xfrm>
            <a:off x="10122531" y="3663821"/>
            <a:ext cx="258184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4D8DF8-0E75-4B24-8AF1-B5E04D5E7DB2}"/>
              </a:ext>
            </a:extLst>
          </p:cNvPr>
          <p:cNvSpPr txBox="1"/>
          <p:nvPr/>
        </p:nvSpPr>
        <p:spPr>
          <a:xfrm>
            <a:off x="251520" y="4456623"/>
            <a:ext cx="11689896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Praxe:  Výzkum OPF v MSK – řízení kontaktů v MSP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FB8563-47CC-44D5-BCF3-290441FFFEBE}"/>
              </a:ext>
            </a:extLst>
          </p:cNvPr>
          <p:cNvSpPr txBox="1"/>
          <p:nvPr/>
        </p:nvSpPr>
        <p:spPr>
          <a:xfrm>
            <a:off x="251520" y="5087542"/>
            <a:ext cx="11456894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008080"/>
                </a:solidFill>
              </a:rPr>
              <a:t>Kolaborativní</a:t>
            </a:r>
            <a:r>
              <a:rPr lang="cs-CZ" sz="2800" b="1" dirty="0">
                <a:solidFill>
                  <a:srgbClr val="008080"/>
                </a:solidFill>
              </a:rPr>
              <a:t> část CRM</a:t>
            </a:r>
          </a:p>
          <a:p>
            <a:r>
              <a:rPr lang="cs-CZ" sz="2400" dirty="0">
                <a:solidFill>
                  <a:srgbClr val="008080"/>
                </a:solidFill>
              </a:rPr>
              <a:t>Cíl: </a:t>
            </a:r>
            <a:r>
              <a:rPr lang="cs-CZ" sz="2400" b="1" dirty="0">
                <a:solidFill>
                  <a:srgbClr val="008080"/>
                </a:solidFill>
              </a:rPr>
              <a:t>sdílení informací </a:t>
            </a:r>
            <a:r>
              <a:rPr lang="cs-CZ" sz="2400" dirty="0">
                <a:solidFill>
                  <a:srgbClr val="008080"/>
                </a:solidFill>
              </a:rPr>
              <a:t>získaných z oddělení podniku a ze všech komunikačních kanálů a systémů.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Zahrnuje: </a:t>
            </a:r>
            <a:r>
              <a:rPr lang="cs-CZ" sz="2400" b="1" dirty="0">
                <a:solidFill>
                  <a:srgbClr val="008080"/>
                </a:solidFill>
              </a:rPr>
              <a:t>řízení kontaktů, </a:t>
            </a:r>
            <a:r>
              <a:rPr lang="cs-CZ" sz="2400" b="1" dirty="0" err="1">
                <a:solidFill>
                  <a:srgbClr val="008080"/>
                </a:solidFill>
              </a:rPr>
              <a:t>eCRM</a:t>
            </a:r>
            <a:r>
              <a:rPr lang="cs-CZ" sz="2400" b="1" dirty="0">
                <a:solidFill>
                  <a:srgbClr val="008080"/>
                </a:solidFill>
              </a:rPr>
              <a:t> a Internet a centrum interakce se zákazníky.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94F0DB2-D5FB-41B7-BD1F-78890BF69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90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3FB8563-47CC-44D5-BCF3-290441FFFEBE}"/>
              </a:ext>
            </a:extLst>
          </p:cNvPr>
          <p:cNvSpPr txBox="1"/>
          <p:nvPr/>
        </p:nvSpPr>
        <p:spPr>
          <a:xfrm>
            <a:off x="483586" y="564689"/>
            <a:ext cx="11456894" cy="60939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1</a:t>
            </a:r>
            <a:r>
              <a:rPr lang="cs-CZ" sz="2400" b="1" dirty="0">
                <a:solidFill>
                  <a:srgbClr val="008080"/>
                </a:solidFill>
              </a:rPr>
              <a:t>.</a:t>
            </a:r>
            <a:r>
              <a:rPr lang="cs-CZ" sz="2400" b="1" dirty="0">
                <a:solidFill>
                  <a:srgbClr val="FF0000"/>
                </a:solidFill>
              </a:rPr>
              <a:t>Řízení kontaktů </a:t>
            </a:r>
            <a:r>
              <a:rPr lang="cs-CZ" sz="2400" dirty="0">
                <a:solidFill>
                  <a:srgbClr val="008080"/>
                </a:solidFill>
              </a:rPr>
              <a:t>(</a:t>
            </a:r>
            <a:r>
              <a:rPr lang="cs-CZ" sz="2400" dirty="0" err="1">
                <a:solidFill>
                  <a:srgbClr val="008080"/>
                </a:solidFill>
              </a:rPr>
              <a:t>Contact</a:t>
            </a:r>
            <a:r>
              <a:rPr lang="cs-CZ" sz="2400" dirty="0">
                <a:solidFill>
                  <a:srgbClr val="008080"/>
                </a:solidFill>
              </a:rPr>
              <a:t> management)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adresy, objednávky, nákupy, historie prodeje, komunikace se zákazníky, dodavateli)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2. </a:t>
            </a:r>
            <a:r>
              <a:rPr lang="cs-CZ" sz="2400" b="1" dirty="0" err="1">
                <a:solidFill>
                  <a:srgbClr val="FF0000"/>
                </a:solidFill>
              </a:rPr>
              <a:t>eCRM</a:t>
            </a:r>
            <a:r>
              <a:rPr lang="cs-CZ" sz="2400" b="1" dirty="0">
                <a:solidFill>
                  <a:srgbClr val="FF0000"/>
                </a:solidFill>
              </a:rPr>
              <a:t> a Internet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nástroje elektronického obchodování využívané na webových stránkách, pomocí emailu a diskuzních fór (Google </a:t>
            </a:r>
            <a:r>
              <a:rPr lang="cs-CZ" sz="2400" dirty="0" err="1">
                <a:solidFill>
                  <a:srgbClr val="008080"/>
                </a:solidFill>
              </a:rPr>
              <a:t>Analytics</a:t>
            </a:r>
            <a:r>
              <a:rPr lang="cs-CZ" sz="2400" dirty="0">
                <a:solidFill>
                  <a:srgbClr val="008080"/>
                </a:solidFill>
              </a:rPr>
              <a:t>, </a:t>
            </a:r>
            <a:r>
              <a:rPr lang="cs-CZ" sz="2400" dirty="0" err="1">
                <a:solidFill>
                  <a:srgbClr val="008080"/>
                </a:solidFill>
              </a:rPr>
              <a:t>clicky</a:t>
            </a:r>
            <a:r>
              <a:rPr lang="cs-CZ" sz="2400" dirty="0">
                <a:solidFill>
                  <a:srgbClr val="008080"/>
                </a:solidFill>
              </a:rPr>
              <a:t>, návštěvnost…)</a:t>
            </a:r>
          </a:p>
          <a:p>
            <a:r>
              <a:rPr lang="cs-CZ" dirty="0">
                <a:solidFill>
                  <a:srgbClr val="FF0000"/>
                </a:solidFill>
              </a:rPr>
              <a:t>Google </a:t>
            </a:r>
            <a:r>
              <a:rPr lang="cs-CZ" dirty="0" err="1">
                <a:solidFill>
                  <a:srgbClr val="FF0000"/>
                </a:solidFill>
              </a:rPr>
              <a:t>Analytics</a:t>
            </a:r>
            <a:r>
              <a:rPr lang="cs-CZ" dirty="0">
                <a:solidFill>
                  <a:srgbClr val="FF0000"/>
                </a:solidFill>
              </a:rPr>
              <a:t> je nástroj od společnosti Google, který umožňuje vlastníkům webových stránek získávat statistická data o uživatelích svého webu. Je možné sledovat aktuální i historickou návštěvnost, chování uživatelů a jejich vlastnosti; konverze, prodeje a další.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3. Centrum interakce se zákazníky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místo shromažďování všech komunikačních záležitostí a vyhodnocování tržní situace.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Prvky CRM  - lidé, technologie, procesy, obsah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</a:t>
            </a:r>
            <a:r>
              <a:rPr lang="cs-CZ" sz="2400" b="1" dirty="0">
                <a:solidFill>
                  <a:srgbClr val="008080"/>
                </a:solidFill>
              </a:rPr>
              <a:t> lidé</a:t>
            </a:r>
            <a:r>
              <a:rPr lang="cs-CZ" sz="2400" dirty="0">
                <a:solidFill>
                  <a:srgbClr val="008080"/>
                </a:solidFill>
              </a:rPr>
              <a:t> -  potřebná kvalifikace, průběžná školení, motivace.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technologie</a:t>
            </a:r>
            <a:r>
              <a:rPr lang="cs-CZ" sz="2400" dirty="0">
                <a:solidFill>
                  <a:srgbClr val="008080"/>
                </a:solidFill>
              </a:rPr>
              <a:t> – varianty – zakoupení software od externí firmy (</a:t>
            </a:r>
            <a:r>
              <a:rPr lang="cs-CZ" sz="2400" dirty="0" err="1">
                <a:solidFill>
                  <a:srgbClr val="008080"/>
                </a:solidFill>
              </a:rPr>
              <a:t>onsite</a:t>
            </a:r>
            <a:r>
              <a:rPr lang="cs-CZ" sz="2400" dirty="0">
                <a:solidFill>
                  <a:srgbClr val="008080"/>
                </a:solidFill>
              </a:rPr>
              <a:t>), </a:t>
            </a:r>
            <a:r>
              <a:rPr lang="cs-CZ" sz="2400" dirty="0" err="1">
                <a:solidFill>
                  <a:srgbClr val="008080"/>
                </a:solidFill>
              </a:rPr>
              <a:t>cloudové</a:t>
            </a:r>
            <a:r>
              <a:rPr lang="cs-CZ" sz="2400" dirty="0">
                <a:solidFill>
                  <a:srgbClr val="008080"/>
                </a:solidFill>
              </a:rPr>
              <a:t> CRM (online)- zakoupená služba u poskytovatele, hybridní CRM (kombinace obou).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procesy</a:t>
            </a:r>
            <a:r>
              <a:rPr lang="cs-CZ" sz="2400" dirty="0">
                <a:solidFill>
                  <a:srgbClr val="008080"/>
                </a:solidFill>
              </a:rPr>
              <a:t> – marketing a příležitosti, obchodní procesy, poskytnutí produktu, poprodejní služby a komunikace se zákazníky.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● </a:t>
            </a:r>
            <a:r>
              <a:rPr lang="cs-CZ" sz="2400" b="1" dirty="0">
                <a:solidFill>
                  <a:srgbClr val="008080"/>
                </a:solidFill>
              </a:rPr>
              <a:t>obsah</a:t>
            </a:r>
            <a:r>
              <a:rPr lang="cs-CZ" sz="2400" dirty="0">
                <a:solidFill>
                  <a:srgbClr val="008080"/>
                </a:solidFill>
              </a:rPr>
              <a:t> – charakter informací.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3CCBB44-C0E3-4FD5-9199-D4B1B296688E}"/>
              </a:ext>
            </a:extLst>
          </p:cNvPr>
          <p:cNvSpPr txBox="1"/>
          <p:nvPr/>
        </p:nvSpPr>
        <p:spPr>
          <a:xfrm>
            <a:off x="562634" y="41854"/>
            <a:ext cx="6605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Hlavní části CRM - </a:t>
            </a:r>
            <a:r>
              <a:rPr lang="cs-CZ" sz="2800" b="1" dirty="0" err="1">
                <a:solidFill>
                  <a:srgbClr val="008080"/>
                </a:solidFill>
              </a:rPr>
              <a:t>Kolaborativní</a:t>
            </a:r>
            <a:r>
              <a:rPr lang="cs-CZ" sz="2800" b="1" dirty="0">
                <a:solidFill>
                  <a:srgbClr val="008080"/>
                </a:solidFill>
              </a:rPr>
              <a:t> část CRM</a:t>
            </a:r>
            <a:endParaRPr lang="cs-CZ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732BC54-28EA-491C-9B0D-F7F86637FEB4}"/>
              </a:ext>
            </a:extLst>
          </p:cNvPr>
          <p:cNvSpPr txBox="1"/>
          <p:nvPr/>
        </p:nvSpPr>
        <p:spPr>
          <a:xfrm>
            <a:off x="483586" y="6197000"/>
            <a:ext cx="10834259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Seznamte se s případovou studií firmy </a:t>
            </a:r>
            <a:r>
              <a:rPr lang="cs-CZ" dirty="0" err="1">
                <a:solidFill>
                  <a:srgbClr val="FF0000"/>
                </a:solidFill>
              </a:rPr>
              <a:t>ŠkoFin</a:t>
            </a:r>
            <a:r>
              <a:rPr lang="cs-CZ" dirty="0">
                <a:solidFill>
                  <a:srgbClr val="FF0000"/>
                </a:solidFill>
              </a:rPr>
              <a:t> – klientské centrum a Syndromem vyhoření (s. </a:t>
            </a:r>
            <a:r>
              <a:rPr lang="cs-CZ">
                <a:solidFill>
                  <a:srgbClr val="FF0000"/>
                </a:solidFill>
              </a:rPr>
              <a:t>109, s</a:t>
            </a:r>
            <a:r>
              <a:rPr lang="cs-CZ" dirty="0">
                <a:solidFill>
                  <a:srgbClr val="FF0000"/>
                </a:solidFill>
              </a:rPr>
              <a:t>. 110), Seznamte se s </a:t>
            </a:r>
            <a:r>
              <a:rPr lang="cs-CZ" dirty="0" err="1">
                <a:solidFill>
                  <a:srgbClr val="FF0000"/>
                </a:solidFill>
              </a:rPr>
              <a:t>cloudovým</a:t>
            </a:r>
            <a:r>
              <a:rPr lang="cs-CZ" dirty="0">
                <a:solidFill>
                  <a:srgbClr val="FF0000"/>
                </a:solidFill>
              </a:rPr>
              <a:t> CRM ve firmě v </a:t>
            </a:r>
            <a:r>
              <a:rPr lang="cs-CZ" dirty="0" err="1">
                <a:solidFill>
                  <a:srgbClr val="FF0000"/>
                </a:solidFill>
              </a:rPr>
              <a:t>Osmodry</a:t>
            </a:r>
            <a:r>
              <a:rPr lang="cs-CZ" dirty="0">
                <a:solidFill>
                  <a:srgbClr val="FF0000"/>
                </a:solidFill>
              </a:rPr>
              <a:t> (s. 111).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E5CAD4-214D-40BF-9260-9979C93F1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13" y="7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565" y="388979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Operativní CRM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58565" y="2509672"/>
            <a:ext cx="5987296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Cílem je </a:t>
            </a:r>
            <a:r>
              <a:rPr lang="cs-CZ" sz="3200" b="1" dirty="0">
                <a:solidFill>
                  <a:srgbClr val="008080"/>
                </a:solidFill>
              </a:rPr>
              <a:t>správa informací </a:t>
            </a:r>
            <a:r>
              <a:rPr lang="cs-CZ" sz="3200" dirty="0">
                <a:solidFill>
                  <a:srgbClr val="008080"/>
                </a:solidFill>
              </a:rPr>
              <a:t>o každé komunikaci se zákazníkem. Firma tak může zjistit např. </a:t>
            </a:r>
            <a:r>
              <a:rPr lang="cs-CZ" sz="3200" dirty="0">
                <a:solidFill>
                  <a:srgbClr val="FF0000"/>
                </a:solidFill>
              </a:rPr>
              <a:t>příčiny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nespokojenosti</a:t>
            </a:r>
            <a:r>
              <a:rPr lang="cs-CZ" sz="3200" dirty="0">
                <a:solidFill>
                  <a:srgbClr val="008080"/>
                </a:solidFill>
              </a:rPr>
              <a:t> zákazníka případně může předejít jeho odchodu.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28DFAC-B8BE-45BF-A3F5-FB3AEE7CA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33" y="1870679"/>
            <a:ext cx="3832529" cy="383252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6DB1582-006D-4927-B6DC-B5B58E508E29}"/>
              </a:ext>
            </a:extLst>
          </p:cNvPr>
          <p:cNvSpPr/>
          <p:nvPr/>
        </p:nvSpPr>
        <p:spPr>
          <a:xfrm>
            <a:off x="7767839" y="4864162"/>
            <a:ext cx="3209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http://miamibeachfootsurgery.com/back-office/fascinant-back-office-two-column-left-text-1-png-ext/</a:t>
            </a:r>
          </a:p>
        </p:txBody>
      </p: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569837" y="496312"/>
            <a:ext cx="96396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Operativní CRM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8897AB-7170-4D4D-AE1E-98F3937A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207D0A-3C47-4BD5-B12C-C736C08F4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59" y="2209469"/>
            <a:ext cx="5416867" cy="304698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728D1F9-B0E7-4008-8D2F-7C03FAA9411D}"/>
              </a:ext>
            </a:extLst>
          </p:cNvPr>
          <p:cNvSpPr/>
          <p:nvPr/>
        </p:nvSpPr>
        <p:spPr>
          <a:xfrm>
            <a:off x="8008230" y="5258362"/>
            <a:ext cx="2201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https://support.office.com/fr-fr/teams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BCBB22-F294-4E78-AE9A-821B5489AC77}"/>
              </a:ext>
            </a:extLst>
          </p:cNvPr>
          <p:cNvSpPr txBox="1"/>
          <p:nvPr/>
        </p:nvSpPr>
        <p:spPr>
          <a:xfrm>
            <a:off x="466516" y="2209469"/>
            <a:ext cx="597404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Výhodou je možnost komunikovat se zaměstnanci různých oddělení prostřednictvím komunikačních kanálů. Díky tomuto propojení má tak </a:t>
            </a:r>
            <a:r>
              <a:rPr lang="cs-CZ" sz="3200" dirty="0">
                <a:solidFill>
                  <a:srgbClr val="FF0000"/>
                </a:solidFill>
              </a:rPr>
              <a:t>zákazník pocit, že se o něj stará pouze jedna osoba </a:t>
            </a:r>
            <a:r>
              <a:rPr lang="cs-CZ" sz="3200" dirty="0">
                <a:solidFill>
                  <a:srgbClr val="008080"/>
                </a:solidFill>
              </a:rPr>
              <a:t>(zaměstnanec).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DC1F29FD-8CE6-4704-A01B-077D6E2FB8DF}"/>
              </a:ext>
            </a:extLst>
          </p:cNvPr>
          <p:cNvSpPr/>
          <p:nvPr/>
        </p:nvSpPr>
        <p:spPr>
          <a:xfrm>
            <a:off x="2140085" y="5651770"/>
            <a:ext cx="846306" cy="70991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545" y="373076"/>
            <a:ext cx="837538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1. Automatizace obchodních činností – SFA, podpora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9FE719C-4F88-4E5A-894A-5A1843D6E4E4}"/>
              </a:ext>
            </a:extLst>
          </p:cNvPr>
          <p:cNvSpPr txBox="1"/>
          <p:nvPr/>
        </p:nvSpPr>
        <p:spPr>
          <a:xfrm>
            <a:off x="673250" y="1549511"/>
            <a:ext cx="941695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Zahrnuje nástroje, které podporují obchodní procesy, jako je správa kontaktů, záznamy komunikace se zákazníky a vyhodnocování úspěšnosti prodejních aktivit.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8042BAD-1117-4353-A653-ADEBE9E7F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1" y="3766855"/>
            <a:ext cx="9518532" cy="271807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0007C707-1F65-4BE2-9277-5768C2D1D822}"/>
              </a:ext>
            </a:extLst>
          </p:cNvPr>
          <p:cNvSpPr/>
          <p:nvPr/>
        </p:nvSpPr>
        <p:spPr>
          <a:xfrm>
            <a:off x="2038184" y="6640166"/>
            <a:ext cx="70422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https://accent-technologies.com/guides/marketing-automation-is-great-sales-automation-is-better/sales-automation/</a:t>
            </a:r>
          </a:p>
        </p:txBody>
      </p: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Rozdíly mezi SFA a CRM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389641A-4F34-4436-8F77-98C92CE53AC8}"/>
              </a:ext>
            </a:extLst>
          </p:cNvPr>
          <p:cNvGrpSpPr/>
          <p:nvPr/>
        </p:nvGrpSpPr>
        <p:grpSpPr>
          <a:xfrm>
            <a:off x="421419" y="1701579"/>
            <a:ext cx="9581322" cy="4357315"/>
            <a:chOff x="0" y="0"/>
            <a:chExt cx="6091555" cy="2800350"/>
          </a:xfrm>
          <a:solidFill>
            <a:schemeClr val="accent2"/>
          </a:solidFill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9F167DE1-1E0B-4AF6-9F4B-3120BF73D522}"/>
                </a:ext>
              </a:extLst>
            </p:cNvPr>
            <p:cNvGrpSpPr/>
            <p:nvPr/>
          </p:nvGrpSpPr>
          <p:grpSpPr>
            <a:xfrm>
              <a:off x="0" y="0"/>
              <a:ext cx="6091555" cy="2800350"/>
              <a:chOff x="0" y="0"/>
              <a:chExt cx="6091555" cy="2800350"/>
            </a:xfrm>
            <a:grpFill/>
          </p:grpSpPr>
          <p:graphicFrame>
            <p:nvGraphicFramePr>
              <p:cNvPr id="14" name="Diagram 13">
                <a:extLst>
                  <a:ext uri="{FF2B5EF4-FFF2-40B4-BE49-F238E27FC236}">
                    <a16:creationId xmlns:a16="http://schemas.microsoft.com/office/drawing/2014/main" id="{2B8CFC61-3428-44F0-92EF-B29A8440847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89512266"/>
                  </p:ext>
                </p:extLst>
              </p:nvPr>
            </p:nvGraphicFramePr>
            <p:xfrm>
              <a:off x="0" y="0"/>
              <a:ext cx="3270250" cy="28003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15" name="Diagram 14">
                <a:extLst>
                  <a:ext uri="{FF2B5EF4-FFF2-40B4-BE49-F238E27FC236}">
                    <a16:creationId xmlns:a16="http://schemas.microsoft.com/office/drawing/2014/main" id="{DC18FEC0-4CF7-4282-A137-509318058A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2488909"/>
                  </p:ext>
                </p:extLst>
              </p:nvPr>
            </p:nvGraphicFramePr>
            <p:xfrm>
              <a:off x="2863850" y="6350"/>
              <a:ext cx="3227705" cy="279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ACAB78D1-9DD3-4693-A9F6-0DD4CE9BC7CB}"/>
                </a:ext>
              </a:extLst>
            </p:cNvPr>
            <p:cNvSpPr/>
            <p:nvPr/>
          </p:nvSpPr>
          <p:spPr>
            <a:xfrm>
              <a:off x="2336800" y="1079500"/>
              <a:ext cx="1555750" cy="762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80340" algn="ctr">
                <a:lnSpc>
                  <a:spcPct val="115000"/>
                </a:lnSpc>
                <a:spcBef>
                  <a:spcPts val="425"/>
                </a:spcBef>
                <a:spcAft>
                  <a:spcPts val="0"/>
                </a:spcAft>
              </a:pPr>
              <a:r>
                <a:rPr lang="cs-CZ" sz="20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Spokojenost</a:t>
              </a:r>
              <a:endParaRPr lang="cs-CZ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83588283-02EF-46B7-A24B-E801C06186BB}"/>
              </a:ext>
            </a:extLst>
          </p:cNvPr>
          <p:cNvSpPr/>
          <p:nvPr/>
        </p:nvSpPr>
        <p:spPr>
          <a:xfrm>
            <a:off x="7305923" y="633759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https://www.quora.com/What-are-the-key-differences-between-CRM-and-SFA</a:t>
            </a:r>
            <a:endParaRPr lang="cs-CZ" sz="1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6F822F3-8EF6-4606-8C8A-9FEB5F342B45}"/>
              </a:ext>
            </a:extLst>
          </p:cNvPr>
          <p:cNvSpPr/>
          <p:nvPr/>
        </p:nvSpPr>
        <p:spPr>
          <a:xfrm>
            <a:off x="421419" y="6160723"/>
            <a:ext cx="410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Sales </a:t>
            </a:r>
            <a:r>
              <a:rPr lang="cs-CZ" b="1" dirty="0" err="1">
                <a:solidFill>
                  <a:srgbClr val="008080"/>
                </a:solidFill>
              </a:rPr>
              <a:t>Force</a:t>
            </a:r>
            <a:r>
              <a:rPr lang="cs-CZ" b="1" dirty="0">
                <a:solidFill>
                  <a:srgbClr val="008080"/>
                </a:solidFill>
              </a:rPr>
              <a:t> </a:t>
            </a:r>
            <a:r>
              <a:rPr lang="cs-CZ" b="1" dirty="0" err="1">
                <a:solidFill>
                  <a:srgbClr val="008080"/>
                </a:solidFill>
              </a:rPr>
              <a:t>Automation</a:t>
            </a:r>
            <a:endParaRPr lang="cs-CZ" b="1" dirty="0">
              <a:solidFill>
                <a:srgbClr val="008080"/>
              </a:solidFill>
            </a:endParaRPr>
          </a:p>
          <a:p>
            <a:r>
              <a:rPr lang="cs-CZ" b="1" dirty="0">
                <a:solidFill>
                  <a:srgbClr val="008080"/>
                </a:solidFill>
              </a:rPr>
              <a:t>Automatizace obchodních činností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</TotalTime>
  <Words>2182</Words>
  <Application>Microsoft Office PowerPoint</Application>
  <PresentationFormat>Širokoúhlá obrazovka</PresentationFormat>
  <Paragraphs>241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</vt:lpstr>
      <vt:lpstr>Calibri Light</vt:lpstr>
      <vt:lpstr>Times New Roman</vt:lpstr>
      <vt:lpstr>Motiv Office</vt:lpstr>
      <vt:lpstr>Název prezentace</vt:lpstr>
      <vt:lpstr>Prezentace aplikace PowerPoint</vt:lpstr>
      <vt:lpstr>Prezentace aplikace PowerPoint</vt:lpstr>
      <vt:lpstr>Prezentace aplikace PowerPoint</vt:lpstr>
      <vt:lpstr>Prezentace aplikace PowerPoint</vt:lpstr>
      <vt:lpstr>Operativní CRM</vt:lpstr>
      <vt:lpstr>Prezentace aplikace PowerPoint</vt:lpstr>
      <vt:lpstr>1. Automatizace obchodních činností – SFA, podpora prodeje</vt:lpstr>
      <vt:lpstr>Rozdíly mezi SFA a CRM</vt:lpstr>
      <vt:lpstr>Prezentace aplikace PowerPoint</vt:lpstr>
      <vt:lpstr>Prezentace aplikace PowerPoint</vt:lpstr>
      <vt:lpstr>Prezentace aplikace PowerPoint</vt:lpstr>
      <vt:lpstr>2. Automatizace marketingových činností</vt:lpstr>
      <vt:lpstr>Prezentace aplikace PowerPoint</vt:lpstr>
      <vt:lpstr>5 součástí diferencovaného marketingu (EMA)</vt:lpstr>
      <vt:lpstr>5 součástí diferencovaného marketingu (EMA)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952</cp:revision>
  <dcterms:created xsi:type="dcterms:W3CDTF">2016-11-25T20:36:16Z</dcterms:created>
  <dcterms:modified xsi:type="dcterms:W3CDTF">2023-10-16T17:25:45Z</dcterms:modified>
</cp:coreProperties>
</file>