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8.jpg" ContentType="image/png"/>
  <Override PartName="/ppt/media/image2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63" r:id="rId3"/>
    <p:sldId id="327" r:id="rId4"/>
    <p:sldId id="340" r:id="rId5"/>
    <p:sldId id="341" r:id="rId6"/>
    <p:sldId id="286" r:id="rId7"/>
    <p:sldId id="292" r:id="rId8"/>
    <p:sldId id="321" r:id="rId9"/>
    <p:sldId id="294" r:id="rId10"/>
    <p:sldId id="316" r:id="rId11"/>
    <p:sldId id="315" r:id="rId12"/>
    <p:sldId id="295" r:id="rId13"/>
    <p:sldId id="296" r:id="rId14"/>
    <p:sldId id="297" r:id="rId15"/>
    <p:sldId id="322" r:id="rId16"/>
    <p:sldId id="298" r:id="rId17"/>
    <p:sldId id="317" r:id="rId18"/>
    <p:sldId id="318" r:id="rId19"/>
    <p:sldId id="299" r:id="rId20"/>
    <p:sldId id="319" r:id="rId21"/>
    <p:sldId id="300" r:id="rId22"/>
    <p:sldId id="301" r:id="rId23"/>
    <p:sldId id="312" r:id="rId24"/>
    <p:sldId id="314" r:id="rId25"/>
    <p:sldId id="302" r:id="rId26"/>
    <p:sldId id="303" r:id="rId27"/>
    <p:sldId id="304" r:id="rId28"/>
    <p:sldId id="313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20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1D865-C40F-4436-A2D0-D5752E268A98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C481F-5F0A-467F-8A0E-4DF2B64D11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7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E951-4321-4C13-AD84-DCF71B5A67F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17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E951-4321-4C13-AD84-DCF71B5A67F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35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omedonchisciotte.org/pareggio-di-bilancio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 lvl="0"/>
            <a:endParaRPr lang="cs-CZ" sz="4000" b="1" cap="all" dirty="0"/>
          </a:p>
          <a:p>
            <a:pPr lvl="0"/>
            <a:r>
              <a:rPr lang="cs-CZ" sz="4000" b="1" cap="all" dirty="0"/>
              <a:t>Budování vztahu se zákazníkem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562775"/>
            <a:ext cx="4806091" cy="24023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je  pochopit jednotlivé fáze vztahu se zákazníkem a jejich řízení</a:t>
            </a: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8080"/>
                </a:solidFill>
              </a:rPr>
              <a:t> </a:t>
            </a:r>
            <a:endParaRPr lang="en-GB" sz="2400" dirty="0">
              <a:solidFill>
                <a:srgbClr val="00808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7200330" cy="917765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Případová studie – informační imunita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90850" y="1371666"/>
            <a:ext cx="4827456" cy="4613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této informační imunitě zabránit, resp. ji eliminovat?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Nabízí se odpověď.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Firmy musí mít informace o zákaznících (databáze) a jeho chování v minulosti (Storbacka, Lehtinen, 2003). Dá se to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aplikovat lépe u náročnějších produktů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(ukončení termínovaného vkladu, uběhnutí určité doby od nákupu auta).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4DA1811-B3C9-4C6B-9F62-B6DF79D7F260}"/>
              </a:ext>
            </a:extLst>
          </p:cNvPr>
          <p:cNvSpPr txBox="1"/>
          <p:nvPr/>
        </p:nvSpPr>
        <p:spPr>
          <a:xfrm>
            <a:off x="5592932" y="1371666"/>
            <a:ext cx="6498453" cy="230832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Je třeba snížit počet sdělení zákazníkům.</a:t>
            </a:r>
          </a:p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Je třeba rozpoznat okamžiky, kdy zákazník potřebuje pomoci.</a:t>
            </a:r>
          </a:p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Dobře načasovat sdělení.</a:t>
            </a:r>
          </a:p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Lze sledovat určitá životní období v lidském životě, jako je stěhování, narození dítěte, svatba.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 descr="Informace k testování ve škole – Střední průmyslová škola dopravní, a.s.">
            <a:extLst>
              <a:ext uri="{FF2B5EF4-FFF2-40B4-BE49-F238E27FC236}">
                <a16:creationId xmlns:a16="http://schemas.microsoft.com/office/drawing/2014/main" id="{217BB614-3A47-4C51-B2BE-C7D71421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24" y="3890721"/>
            <a:ext cx="3209833" cy="238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95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876499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+mn-lt"/>
              </a:rPr>
              <a:t>Nástroje vytváření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77672" y="1078174"/>
            <a:ext cx="8243247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Marketing spřízněné skupiny</a:t>
            </a:r>
            <a:r>
              <a:rPr lang="cs-CZ" sz="3200" dirty="0">
                <a:solidFill>
                  <a:srgbClr val="008080"/>
                </a:solidFill>
              </a:rPr>
              <a:t> – zákazníci, kteří jsou ochotni referovat o firmě a jejich produktech </a:t>
            </a:r>
            <a:r>
              <a:rPr lang="cs-CZ" sz="3200" dirty="0">
                <a:solidFill>
                  <a:srgbClr val="FF0000"/>
                </a:solidFill>
              </a:rPr>
              <a:t>(NPS-9-10)</a:t>
            </a:r>
          </a:p>
          <a:p>
            <a:endParaRPr lang="cs-CZ" sz="3200" b="1" dirty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2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Nosné produkty</a:t>
            </a:r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slouží k zažehnutí vztahu a získání důvěry</a:t>
            </a:r>
          </a:p>
          <a:p>
            <a:endParaRPr lang="cs-CZ" sz="3200" b="1" dirty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2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Systém podpory nových zákazníků </a:t>
            </a:r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zahájení vztahu, udržování kontaktu, komunikace, příprava další nabídky, pozornost po prodejní péči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45" y="2224585"/>
            <a:ext cx="2717895" cy="198418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9292841" y="4661679"/>
            <a:ext cx="24293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https://news.biancolavoro.it/wp-content/uploads/2015/09/Stretta-di-mano.jpg</a:t>
            </a:r>
          </a:p>
        </p:txBody>
      </p:sp>
    </p:spTree>
    <p:extLst>
      <p:ext uri="{BB962C8B-B14F-4D97-AF65-F5344CB8AC3E}">
        <p14:creationId xmlns:p14="http://schemas.microsoft.com/office/powerpoint/2010/main" val="239988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76499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+mn-lt"/>
              </a:rPr>
              <a:t>Nástroje vytváření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30927" y="1554313"/>
            <a:ext cx="7823466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Výběr zákazníků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dle vyhodnocení hodnoty vztahu, kritériem vyhodnocení může být  finanční ohodnocení zákazníkova potenciálu nebo kompatibilita základních hodnot 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(CLV)</a:t>
            </a:r>
          </a:p>
          <a:p>
            <a:pPr indent="180340" algn="just"/>
            <a:endParaRPr lang="cs-CZ" sz="2800" dirty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Investice do navázání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vztahu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vyhodnocení nákladů na zákazníka od počátku vztahu (ziskovost)</a:t>
            </a:r>
          </a:p>
          <a:p>
            <a:pPr indent="180340" algn="just"/>
            <a:endParaRPr lang="cs-CZ" sz="2800" dirty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Hledání náročných zákazníků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hledání náročných zákazníků - motivace k plnění náročných úkolů - 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posílení konkurenční schopnosti.</a:t>
            </a:r>
          </a:p>
        </p:txBody>
      </p:sp>
      <p:pic>
        <p:nvPicPr>
          <p:cNvPr id="3074" name="Picture 2" descr="Jak si bezpečně spořit peníze? - Měšec.cz">
            <a:extLst>
              <a:ext uri="{FF2B5EF4-FFF2-40B4-BE49-F238E27FC236}">
                <a16:creationId xmlns:a16="http://schemas.microsoft.com/office/drawing/2014/main" id="{0D447036-44CE-4134-B54C-EDBA5B959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522" y="2397691"/>
            <a:ext cx="3073694" cy="22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5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1417" y="207906"/>
            <a:ext cx="5134583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+mn-lt"/>
              </a:rPr>
              <a:t>2. Rozvoj vztahu – jak?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31108" y="1142540"/>
            <a:ext cx="8699827" cy="4572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●zvyšovat jeho hodnoty-zvyšování všech přínosů (příjmy)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zvyšování ziskovosti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zvyšování referenční hodnoty zákazníka 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působení na spokojenost zákazníka  a péče o zákazníka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prodlužování doby setrvání u podniku a délky vztahu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budování pevnosti vztahu – tvorba zákaznické základny.</a:t>
            </a:r>
          </a:p>
        </p:txBody>
      </p:sp>
      <p:pic>
        <p:nvPicPr>
          <p:cNvPr id="4098" name="Picture 2" descr="Jak uzdravit vztah - Partnerské vztahy">
            <a:extLst>
              <a:ext uri="{FF2B5EF4-FFF2-40B4-BE49-F238E27FC236}">
                <a16:creationId xmlns:a16="http://schemas.microsoft.com/office/drawing/2014/main" id="{322E3D48-F93C-40EE-BAD5-81EC4601C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935" y="2290624"/>
            <a:ext cx="3261065" cy="24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1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245" y="141259"/>
            <a:ext cx="7405048" cy="77999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Péče o zákazníka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859" y="16579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15461" y="1273138"/>
            <a:ext cx="7121681" cy="5228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standardy péče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zákazníky,  manažer, který je za péči odpovědný.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Nedostatečná péče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obvykle způsobena (Cooper, </a:t>
            </a:r>
            <a:r>
              <a:rPr lang="cs-CZ" sz="2400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Lane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1999):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nízkou úrovní managementu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(nízká úroveň vzdělání a nedostatečné manažerské znalosti a dovednosti)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nedostatečně vyškolení pracovníci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(neochota vedení firem investovat dostatečné prostředky do rozvoje svých pracovníků).</a:t>
            </a:r>
          </a:p>
        </p:txBody>
      </p:sp>
      <p:pic>
        <p:nvPicPr>
          <p:cNvPr id="5122" name="Picture 2" descr="Pokles poptávky po nájemních bytech - Vašdomovnik">
            <a:extLst>
              <a:ext uri="{FF2B5EF4-FFF2-40B4-BE49-F238E27FC236}">
                <a16:creationId xmlns:a16="http://schemas.microsoft.com/office/drawing/2014/main" id="{D9AC823C-2639-4D8C-A8FC-C1ECFFD9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88" y="3230547"/>
            <a:ext cx="4337512" cy="25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6DCBCB9-6A5E-4ECA-9AD3-D6B9F9F774EA}"/>
              </a:ext>
            </a:extLst>
          </p:cNvPr>
          <p:cNvSpPr txBox="1"/>
          <p:nvPr/>
        </p:nvSpPr>
        <p:spPr>
          <a:xfrm>
            <a:off x="8916595" y="1614234"/>
            <a:ext cx="2462719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Zejména u služeb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4EEFF548-CB84-4597-B524-703887FF2A67}"/>
              </a:ext>
            </a:extLst>
          </p:cNvPr>
          <p:cNvSpPr/>
          <p:nvPr/>
        </p:nvSpPr>
        <p:spPr>
          <a:xfrm>
            <a:off x="7793389" y="1683686"/>
            <a:ext cx="744763" cy="402022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2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245" y="141259"/>
            <a:ext cx="7405048" cy="77999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Principy péče o zákazníka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86542" y="921251"/>
            <a:ext cx="6129668" cy="54355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otevřenost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vede k lepšímu pochopení potřeb, základ dlouhodobého přátelství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proaktivita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předvídavost přání zákazníka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férovost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diskrétní zacházení s informacemi od   zákazníka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znalost zákazníka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poznávání vlivů působících na chování zákazníka.</a:t>
            </a:r>
          </a:p>
        </p:txBody>
      </p:sp>
      <p:pic>
        <p:nvPicPr>
          <p:cNvPr id="6146" name="Picture 2" descr="Vektor růst stromu #69964191 | fotobanka Fotky&amp;amp;Foto">
            <a:extLst>
              <a:ext uri="{FF2B5EF4-FFF2-40B4-BE49-F238E27FC236}">
                <a16:creationId xmlns:a16="http://schemas.microsoft.com/office/drawing/2014/main" id="{F1CF4483-13B0-4C92-98C5-D480D8F23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25" y="1481184"/>
            <a:ext cx="42862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odeje aut v Evropě: únor přinesl drobný růst, po 10 měsících |  Autoforum.cz">
            <a:extLst>
              <a:ext uri="{FF2B5EF4-FFF2-40B4-BE49-F238E27FC236}">
                <a16:creationId xmlns:a16="http://schemas.microsoft.com/office/drawing/2014/main" id="{59E235DB-BE48-4860-AC96-82E76B0C1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17" y="4110791"/>
            <a:ext cx="4286251" cy="22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2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875" y="137022"/>
            <a:ext cx="8537812" cy="644809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Standardy péče o zákazníka –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příklad z praxe</a:t>
            </a:r>
            <a:br>
              <a:rPr lang="cs-CZ" sz="3600" b="1" dirty="0">
                <a:solidFill>
                  <a:srgbClr val="FF0000"/>
                </a:solidFill>
                <a:latin typeface="+mn-lt"/>
              </a:rPr>
            </a:br>
            <a:r>
              <a:rPr lang="cs-CZ" sz="3600" b="1" dirty="0">
                <a:solidFill>
                  <a:srgbClr val="FF0000"/>
                </a:solidFill>
              </a:rPr>
              <a:t>Firma </a:t>
            </a:r>
            <a:r>
              <a:rPr lang="cs-CZ" sz="3600" b="1" dirty="0" err="1">
                <a:solidFill>
                  <a:srgbClr val="FF0000"/>
                </a:solidFill>
              </a:rPr>
              <a:t>Internorm</a:t>
            </a:r>
            <a:r>
              <a:rPr lang="cs-CZ" sz="3600" b="1" dirty="0">
                <a:solidFill>
                  <a:srgbClr val="FF0000"/>
                </a:solidFill>
              </a:rPr>
              <a:t> – prodej dveří a oken</a:t>
            </a:r>
            <a:endParaRPr lang="cs-CZ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42601" y="1012483"/>
            <a:ext cx="10066361" cy="5386090"/>
          </a:xfrm>
          <a:prstGeom prst="rect">
            <a:avLst/>
          </a:prstGeom>
          <a:noFill/>
          <a:ln w="5715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JSME SPOKOJENI TEPRVE TEHDY, KDYŽ VY JSTE NADŠENI.</a:t>
            </a:r>
            <a:r>
              <a:rPr lang="cs-CZ" sz="2800" dirty="0"/>
              <a:t> </a:t>
            </a:r>
          </a:p>
          <a:p>
            <a:pPr algn="ctr"/>
            <a:r>
              <a:rPr lang="cs-CZ" sz="2800" dirty="0">
                <a:solidFill>
                  <a:srgbClr val="008080"/>
                </a:solidFill>
              </a:rPr>
              <a:t>●</a:t>
            </a:r>
            <a:r>
              <a:rPr lang="cs-CZ" sz="2400" dirty="0">
                <a:solidFill>
                  <a:srgbClr val="008080"/>
                </a:solidFill>
              </a:rPr>
              <a:t>Postaráme se o to, abyste se s námi mohli vždy pohodlně </a:t>
            </a:r>
            <a:r>
              <a:rPr lang="cs-CZ" sz="2400" dirty="0">
                <a:solidFill>
                  <a:srgbClr val="FF0000"/>
                </a:solidFill>
              </a:rPr>
              <a:t>spojit</a:t>
            </a:r>
            <a:r>
              <a:rPr lang="cs-CZ" sz="2400" dirty="0">
                <a:solidFill>
                  <a:srgbClr val="008080"/>
                </a:solidFill>
              </a:rPr>
              <a:t> a sjednáme s Vámi takový termín konzultace, který Vám bude vyhovovat.</a:t>
            </a:r>
          </a:p>
          <a:p>
            <a:pPr algn="ctr"/>
            <a:endParaRPr lang="cs-CZ" sz="2400" dirty="0">
              <a:solidFill>
                <a:srgbClr val="008080"/>
              </a:solidFill>
            </a:endParaRP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V příjemném prostředí naší vzorkovny získáte dobrý </a:t>
            </a:r>
            <a:r>
              <a:rPr lang="cs-CZ" sz="2400" dirty="0">
                <a:solidFill>
                  <a:srgbClr val="FF0000"/>
                </a:solidFill>
              </a:rPr>
              <a:t>přehled o výrobcích</a:t>
            </a:r>
            <a:r>
              <a:rPr lang="cs-CZ" sz="2400" dirty="0">
                <a:solidFill>
                  <a:srgbClr val="008080"/>
                </a:solidFill>
              </a:rPr>
              <a:t>.</a:t>
            </a:r>
          </a:p>
          <a:p>
            <a:pPr algn="ctr"/>
            <a:endParaRPr lang="cs-CZ" sz="2400" dirty="0">
              <a:solidFill>
                <a:srgbClr val="008080"/>
              </a:solidFill>
            </a:endParaRP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dirty="0">
                <a:solidFill>
                  <a:srgbClr val="FF0000"/>
                </a:solidFill>
              </a:rPr>
              <a:t>Vážíme</a:t>
            </a:r>
            <a:r>
              <a:rPr lang="cs-CZ" sz="2400" dirty="0">
                <a:solidFill>
                  <a:srgbClr val="008080"/>
                </a:solidFill>
              </a:rPr>
              <a:t> si Vás jako zákazníka, chováme se vždy přátelsky a vstřícně a reagujeme na Vaše individuální potřeby.</a:t>
            </a:r>
          </a:p>
          <a:p>
            <a:pPr algn="ctr"/>
            <a:endParaRPr lang="cs-CZ" sz="2400" dirty="0">
              <a:solidFill>
                <a:srgbClr val="008080"/>
              </a:solidFill>
            </a:endParaRP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Kompetentní </a:t>
            </a:r>
            <a:r>
              <a:rPr lang="cs-CZ" sz="2400" dirty="0">
                <a:solidFill>
                  <a:srgbClr val="FF0000"/>
                </a:solidFill>
              </a:rPr>
              <a:t>poradenství</a:t>
            </a:r>
            <a:r>
              <a:rPr lang="cs-CZ" sz="2400" dirty="0">
                <a:solidFill>
                  <a:srgbClr val="008080"/>
                </a:solidFill>
              </a:rPr>
              <a:t> zahrnující všechny naše výrobky i služby Vám usnadní rozhodnutí. Kromě toho nabízíme užitečné příslušenství.</a:t>
            </a:r>
          </a:p>
          <a:p>
            <a:pPr algn="ctr"/>
            <a:endParaRPr lang="cs-CZ" sz="2400" dirty="0">
              <a:solidFill>
                <a:srgbClr val="008080"/>
              </a:solidFill>
            </a:endParaRP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Nabídka Vám bude předána </a:t>
            </a:r>
            <a:r>
              <a:rPr lang="cs-CZ" sz="2400" dirty="0">
                <a:solidFill>
                  <a:srgbClr val="FF0000"/>
                </a:solidFill>
              </a:rPr>
              <a:t>včas</a:t>
            </a:r>
            <a:r>
              <a:rPr lang="cs-CZ" sz="2400" dirty="0">
                <a:solidFill>
                  <a:srgbClr val="008080"/>
                </a:solidFill>
              </a:rPr>
              <a:t> a bude přesně odpovídat dohodnutým ujednáním.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507493" y="5441855"/>
            <a:ext cx="1529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http://www.dvere-okna-rublic.cz/data/file/1/211-10-standardu-cc-screen-2015.pdf</a:t>
            </a:r>
          </a:p>
        </p:txBody>
      </p:sp>
    </p:spTree>
    <p:extLst>
      <p:ext uri="{BB962C8B-B14F-4D97-AF65-F5344CB8AC3E}">
        <p14:creationId xmlns:p14="http://schemas.microsoft.com/office/powerpoint/2010/main" val="3783694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37812" cy="644809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Standardy péče o zákazníka –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příklad z 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19835" y="1536174"/>
            <a:ext cx="10066361" cy="3785652"/>
          </a:xfrm>
          <a:prstGeom prst="rect">
            <a:avLst/>
          </a:prstGeom>
          <a:noFill/>
          <a:ln w="5715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8080"/>
                </a:solidFill>
              </a:rPr>
              <a:t>● Nabídku vytvoříme </a:t>
            </a:r>
            <a:r>
              <a:rPr lang="cs-CZ" sz="2400" dirty="0">
                <a:solidFill>
                  <a:srgbClr val="FF0000"/>
                </a:solidFill>
              </a:rPr>
              <a:t>přehledně</a:t>
            </a:r>
            <a:r>
              <a:rPr lang="cs-CZ" sz="2400" dirty="0">
                <a:solidFill>
                  <a:srgbClr val="008080"/>
                </a:solidFill>
              </a:rPr>
              <a:t> a projednáme ji s Vámi, abychom mohli zodpovědět Vaše případné dotazy.</a:t>
            </a: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Objednané výrobky dodáme ve </a:t>
            </a:r>
            <a:r>
              <a:rPr lang="cs-CZ" sz="2400" dirty="0">
                <a:solidFill>
                  <a:srgbClr val="FF0000"/>
                </a:solidFill>
              </a:rPr>
              <a:t>sjednaném termínu </a:t>
            </a:r>
            <a:r>
              <a:rPr lang="cs-CZ" sz="2400" dirty="0">
                <a:solidFill>
                  <a:srgbClr val="008080"/>
                </a:solidFill>
              </a:rPr>
              <a:t>a v bezvadném stavu a odborně je osadíme.</a:t>
            </a: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Veškeré práce budou prováděny šetrným způsobem, čistě a řádně spolehlivým a kompetentním </a:t>
            </a:r>
            <a:r>
              <a:rPr lang="cs-CZ" sz="2400" dirty="0">
                <a:solidFill>
                  <a:srgbClr val="FF0000"/>
                </a:solidFill>
              </a:rPr>
              <a:t>montážním týmem</a:t>
            </a:r>
            <a:r>
              <a:rPr lang="cs-CZ" sz="2400" dirty="0">
                <a:solidFill>
                  <a:srgbClr val="008080"/>
                </a:solidFill>
              </a:rPr>
              <a:t>.</a:t>
            </a: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V přiměřené době po montáži se s Vámi spojíme, abychom se ujistili, že jste nadšeni.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</a:rPr>
              <a:t>Firma </a:t>
            </a:r>
            <a:r>
              <a:rPr lang="cs-CZ" sz="2400" b="1" dirty="0" err="1">
                <a:solidFill>
                  <a:srgbClr val="FF0000"/>
                </a:solidFill>
              </a:rPr>
              <a:t>Internorm</a:t>
            </a:r>
            <a:r>
              <a:rPr lang="cs-CZ" sz="2400" b="1" dirty="0">
                <a:solidFill>
                  <a:srgbClr val="FF0000"/>
                </a:solidFill>
              </a:rPr>
              <a:t> – prodej dveří a oken (rakouský rodinný podnik, na trhu více než 88 let</a:t>
            </a:r>
            <a:r>
              <a:rPr lang="cs-CZ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B829BC-252C-444F-9968-713ECBD29F1C}"/>
              </a:ext>
            </a:extLst>
          </p:cNvPr>
          <p:cNvSpPr txBox="1"/>
          <p:nvPr/>
        </p:nvSpPr>
        <p:spPr>
          <a:xfrm>
            <a:off x="619835" y="6123543"/>
            <a:ext cx="477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80"/>
                </a:solidFill>
              </a:rPr>
              <a:t>https://www.internorm.com/cz-cs/internorm/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05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0479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Standardy péče na úrovni B2C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35538" y="1845892"/>
            <a:ext cx="8229068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Návštěva prodejny</a:t>
            </a:r>
          </a:p>
          <a:p>
            <a:r>
              <a:rPr lang="cs-CZ" sz="2800" dirty="0">
                <a:solidFill>
                  <a:srgbClr val="008080"/>
                </a:solidFill>
              </a:rPr>
              <a:t>Zákazníci musí mít z návštěv prodejny dobrý pocit.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Jak to udělat, aby měli radost z nákupu?</a:t>
            </a:r>
          </a:p>
          <a:p>
            <a:r>
              <a:rPr lang="cs-CZ" sz="2800" dirty="0">
                <a:solidFill>
                  <a:srgbClr val="008080"/>
                </a:solidFill>
              </a:rPr>
              <a:t>Standardy péče o zákazníky by měly být budovány od základů tak jako dům.  Je třeba začít u zaměstnanců: </a:t>
            </a:r>
          </a:p>
          <a:p>
            <a:endParaRPr lang="cs-CZ" sz="2800" dirty="0">
              <a:solidFill>
                <a:srgbClr val="00808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Spokojení zaměstnanci          spokojení zákazníci          opakované nákupy          lepší komunikace se zaměstnanci           spokojení zaměstnanci 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080680" y="4656161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7683690" y="4656161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5718411" y="5054219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7596262" y="5163575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3414589" y="5148644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9F46D8B-7537-4476-9625-3C887FEB54EB}"/>
              </a:ext>
            </a:extLst>
          </p:cNvPr>
          <p:cNvCxnSpPr/>
          <p:nvPr/>
        </p:nvCxnSpPr>
        <p:spPr>
          <a:xfrm>
            <a:off x="2546057" y="5558496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hief Happiness Officer / Manažer štěstí :: Adelakarlovska">
            <a:extLst>
              <a:ext uri="{FF2B5EF4-FFF2-40B4-BE49-F238E27FC236}">
                <a16:creationId xmlns:a16="http://schemas.microsoft.com/office/drawing/2014/main" id="{A4977AD6-C6F5-488E-AB9D-1B3472A32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91" y="2080149"/>
            <a:ext cx="2956264" cy="26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45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842" y="457200"/>
            <a:ext cx="4417183" cy="16002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8080"/>
                </a:solidFill>
                <a:latin typeface="+mn-lt"/>
              </a:rPr>
              <a:t>Fáze péče o zákazníka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1750" y="1257300"/>
            <a:ext cx="7601802" cy="4873625"/>
          </a:xfrm>
          <a:solidFill>
            <a:srgbClr val="FFFF66"/>
          </a:solidFill>
        </p:spPr>
        <p:txBody>
          <a:bodyPr>
            <a:normAutofit fontScale="92500" lnSpcReduction="20000"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7 tipů aktivního poprodejního </a:t>
            </a:r>
            <a:r>
              <a:rPr lang="cs-CZ" sz="2800" b="1" dirty="0" err="1">
                <a:solidFill>
                  <a:srgbClr val="FF0000"/>
                </a:solidFill>
              </a:rPr>
              <a:t>emailingu</a:t>
            </a:r>
            <a:r>
              <a:rPr lang="cs-CZ" sz="2800" b="1" dirty="0">
                <a:solidFill>
                  <a:srgbClr val="FF0000"/>
                </a:solidFill>
              </a:rPr>
              <a:t>: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Nastavte vhodný tón (příjemný, přátelský)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Buďte užiteční (zasílejte novinky, zkuste vzdělávat i pobavit)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Projevte zájem (ptejte se, co můžete pro zákazníky udělat)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Pomáhejte prodejem (nabízejte doplňkové produkty a služby)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Buďte pozitivní (pište čitelné emaily, pozor na zápory)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Budujte si věrnost (připomínejte se, nabízejte věrnostní bonusy)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Slušnost je se podepsat.</a:t>
            </a:r>
          </a:p>
          <a:p>
            <a:endParaRPr lang="cs-CZ" sz="2800" b="1" dirty="0">
              <a:solidFill>
                <a:srgbClr val="008080"/>
              </a:solidFill>
            </a:endParaRPr>
          </a:p>
          <a:p>
            <a:endParaRPr lang="cs-CZ" sz="2800" b="1" dirty="0">
              <a:solidFill>
                <a:srgbClr val="00808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0377" y="2057400"/>
            <a:ext cx="2896505" cy="38115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Předprodejní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Prodejní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Poprodejní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40968" y="25337"/>
            <a:ext cx="9062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Prodejem to nekončí, zůstaňte v kontaktu a budujte vztah!</a:t>
            </a:r>
          </a:p>
        </p:txBody>
      </p:sp>
      <p:sp>
        <p:nvSpPr>
          <p:cNvPr id="7" name="Obdélník 6"/>
          <p:cNvSpPr/>
          <p:nvPr/>
        </p:nvSpPr>
        <p:spPr>
          <a:xfrm>
            <a:off x="9735403" y="6072424"/>
            <a:ext cx="198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https://www.smartemailing.cz/pece-o-zakaznika-7-tipu-jak-aktivni-poprodejni-e-mailing-zvedne-vase-obchody/</a:t>
            </a:r>
          </a:p>
        </p:txBody>
      </p:sp>
    </p:spTree>
    <p:extLst>
      <p:ext uri="{BB962C8B-B14F-4D97-AF65-F5344CB8AC3E}">
        <p14:creationId xmlns:p14="http://schemas.microsoft.com/office/powerpoint/2010/main" val="179015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r>
              <a:rPr lang="cs-CZ" sz="4000" b="1" dirty="0"/>
              <a:t>Budování vztahu </a:t>
            </a:r>
          </a:p>
          <a:p>
            <a:r>
              <a:rPr lang="cs-CZ" sz="4000" b="1" dirty="0"/>
              <a:t>se zákazníkem</a:t>
            </a:r>
            <a:endParaRPr lang="cs-CZ" sz="4000" b="1" cap="all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6001652" y="2486741"/>
            <a:ext cx="4152282" cy="2772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Budování stabilního vztahu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Fáze vztahu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Navázání kontaktů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Rozvoj vztahu a péče o zákazníka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Ukončování vztahu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674" y="0"/>
            <a:ext cx="8377352" cy="1325563"/>
          </a:xfrm>
        </p:spPr>
        <p:txBody>
          <a:bodyPr>
            <a:normAutofit fontScale="90000"/>
          </a:bodyPr>
          <a:lstStyle/>
          <a:p>
            <a:br>
              <a:rPr lang="cs-CZ" sz="4000" dirty="0">
                <a:solidFill>
                  <a:srgbClr val="45454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1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RAYNET – ukažte zákazníkům, že se o ně zajímáte (</a:t>
            </a:r>
            <a:r>
              <a:rPr lang="cs-CZ" sz="3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případová studie</a:t>
            </a:r>
            <a:r>
              <a:rPr lang="cs-CZ" sz="31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CRM aplikace</a:t>
            </a:r>
            <a:br>
              <a:rPr lang="cs-CZ" dirty="0">
                <a:solidFill>
                  <a:srgbClr val="454545"/>
                </a:solidFill>
                <a:latin typeface="Avenir Next LT Pro"/>
              </a:rPr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07326" y="1050904"/>
            <a:ext cx="783691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</a:t>
            </a:r>
            <a:r>
              <a:rPr lang="cs-CZ" sz="2400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RAYNETu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odvolává na studií Rockefeller </a:t>
            </a:r>
            <a:r>
              <a:rPr lang="cs-CZ" sz="2400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Corporation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podle které 68 % zákazníků odchází ke konkurenci jen proto, že mají pocit, že je nezajímáte. Proto je důležité o klienty pečovat průběžně. Jen tak vás budou mít opravdu rádi a doporučí vaše služby ostatním.</a:t>
            </a:r>
          </a:p>
          <a:p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RAYNET zaznamenal, že spousta firem je dobrá v předprodejní a prodejní fázi, pro které mají pevně nastavené procesy a standardy. V péči o zákazníka ale podobná pravidla často chybí.</a:t>
            </a:r>
          </a:p>
          <a:p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Právě jasný systém zákaznické péče pomohl </a:t>
            </a:r>
            <a:r>
              <a:rPr lang="cs-CZ" sz="2400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RAYNETu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zvýšit spokojenost uživatelů. Vedl dokonce k tomu, že klientů výrazně přibylo, zatímco počet jejich odchodů klesl přibližně na polovinu. A přispěly k tomu i takové maličkosti, jako pravidelné zavolání s dotazem, zda je vše OK nebo osobnější vánoční dárky.</a:t>
            </a:r>
            <a:endParaRPr lang="cs-CZ" sz="2400" b="0" i="0" dirty="0">
              <a:solidFill>
                <a:srgbClr val="00808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745284" y="6035367"/>
            <a:ext cx="3105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https://www.obsahova-agentura.cz/blog/customercon-ukazal-ze-k-lepsi-peci-o-zakazniky-staci-min-nez-cekate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9A145B4-113D-4627-BC2C-20E678438260}"/>
              </a:ext>
            </a:extLst>
          </p:cNvPr>
          <p:cNvSpPr txBox="1"/>
          <p:nvPr/>
        </p:nvSpPr>
        <p:spPr>
          <a:xfrm>
            <a:off x="8528994" y="1926645"/>
            <a:ext cx="237033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Předprodejní fáze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A419EB1-2958-4D71-8277-A3BF16D45CB2}"/>
              </a:ext>
            </a:extLst>
          </p:cNvPr>
          <p:cNvSpPr txBox="1"/>
          <p:nvPr/>
        </p:nvSpPr>
        <p:spPr>
          <a:xfrm>
            <a:off x="8528994" y="2785016"/>
            <a:ext cx="237033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Prodejní fáze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71F642A-6EE8-4397-B174-906B77FF4DFF}"/>
              </a:ext>
            </a:extLst>
          </p:cNvPr>
          <p:cNvSpPr txBox="1"/>
          <p:nvPr/>
        </p:nvSpPr>
        <p:spPr>
          <a:xfrm>
            <a:off x="8528994" y="3968540"/>
            <a:ext cx="2238506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Poprodejní fáze</a:t>
            </a:r>
          </a:p>
        </p:txBody>
      </p:sp>
      <p:pic>
        <p:nvPicPr>
          <p:cNvPr id="7170" name="Picture 2" descr="Plus: snímky, stock fotografie a vektory | Shutterstock">
            <a:extLst>
              <a:ext uri="{FF2B5EF4-FFF2-40B4-BE49-F238E27FC236}">
                <a16:creationId xmlns:a16="http://schemas.microsoft.com/office/drawing/2014/main" id="{C250A765-AB88-4C60-8443-F0DDD0CB5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909" y="1690688"/>
            <a:ext cx="853552" cy="72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lus: snímky, stock fotografie a vektory | Shutterstock">
            <a:extLst>
              <a:ext uri="{FF2B5EF4-FFF2-40B4-BE49-F238E27FC236}">
                <a16:creationId xmlns:a16="http://schemas.microsoft.com/office/drawing/2014/main" id="{4C620635-D99D-4062-BD84-ECBC07B58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36" y="2700882"/>
            <a:ext cx="853552" cy="72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ínus Negativní Špatný - Vektorová grafika zdarma na Pixabay">
            <a:extLst>
              <a:ext uri="{FF2B5EF4-FFF2-40B4-BE49-F238E27FC236}">
                <a16:creationId xmlns:a16="http://schemas.microsoft.com/office/drawing/2014/main" id="{8B6D6B69-6D4D-4729-B26B-4F277E4BD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079" y="3622449"/>
            <a:ext cx="1109709" cy="8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17FF4DA5-681A-4E6A-8D05-5E7821787C36}"/>
              </a:ext>
            </a:extLst>
          </p:cNvPr>
          <p:cNvSpPr/>
          <p:nvPr/>
        </p:nvSpPr>
        <p:spPr>
          <a:xfrm>
            <a:off x="9013156" y="5111532"/>
            <a:ext cx="2558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https://raynet.cz/o-nas/#</a:t>
            </a:r>
          </a:p>
        </p:txBody>
      </p:sp>
    </p:spTree>
    <p:extLst>
      <p:ext uri="{BB962C8B-B14F-4D97-AF65-F5344CB8AC3E}">
        <p14:creationId xmlns:p14="http://schemas.microsoft.com/office/powerpoint/2010/main" val="3467530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540" y="102126"/>
            <a:ext cx="5972033" cy="94506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Řízení zákaznické základny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2460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38105" y="1295838"/>
            <a:ext cx="4743734" cy="9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Snižování míry odchodu zákazníků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6053919" y="1257800"/>
            <a:ext cx="5601269" cy="916854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Budování odborného týmu, přívětivost -  růst pravděpodobnosti dobré obsluhy</a:t>
            </a:r>
          </a:p>
        </p:txBody>
      </p:sp>
      <p:sp>
        <p:nvSpPr>
          <p:cNvPr id="6" name="Obdélník 5"/>
          <p:cNvSpPr/>
          <p:nvPr/>
        </p:nvSpPr>
        <p:spPr>
          <a:xfrm>
            <a:off x="638105" y="2526218"/>
            <a:ext cx="4743734" cy="490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2. Prodlužování délky vztahu</a:t>
            </a:r>
            <a:r>
              <a:rPr lang="cs-CZ" sz="2400" dirty="0"/>
              <a:t> 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53919" y="2424120"/>
            <a:ext cx="5601269" cy="91493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Úzká propojenost se zákazníky a jejich pravidelné kontaktování</a:t>
            </a:r>
            <a:endParaRPr lang="cs-CZ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8105" y="3235186"/>
            <a:ext cx="4743734" cy="9149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3. Využití růstového potencionálu každého zákazníka</a:t>
            </a:r>
            <a:r>
              <a:rPr lang="cs-CZ" sz="2400" dirty="0"/>
              <a:t> 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053919" y="3550990"/>
            <a:ext cx="5601269" cy="49019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Příprava nových nabídek</a:t>
            </a:r>
            <a:endParaRPr lang="cs-CZ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38105" y="4495450"/>
            <a:ext cx="4743734" cy="941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4. Zvýšení ziskovosti neziskových zákazníků či ukončení vztahu </a:t>
            </a:r>
            <a:r>
              <a:rPr lang="cs-CZ" sz="2400" dirty="0"/>
              <a:t> </a:t>
            </a:r>
            <a:endParaRPr lang="cs-CZ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053919" y="4522316"/>
            <a:ext cx="5601269" cy="94179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Oslovení zákazníků a výzvy k nákupu dalších produktů či větších balení</a:t>
            </a:r>
            <a:endParaRPr lang="cs-CZ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38105" y="5630489"/>
            <a:ext cx="4743734" cy="9168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5. Zaměření se na nejziskovější zákazníky</a:t>
            </a:r>
            <a:endParaRPr lang="cs-CZ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096000" y="5842854"/>
            <a:ext cx="5601269" cy="51706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Speciální zacházení, podpora prodeje</a:t>
            </a:r>
            <a:endParaRPr lang="cs-CZ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07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845490" cy="86317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budování věrnosti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47132" y="1517286"/>
            <a:ext cx="6845490" cy="4632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Strategie diferenciace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odlišení se od konkurence, která se týká produktů i služeb.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Např. na úrovni maloobchodu: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prodejna (exteriér, interiér a jeho design), dispoziční řešení prodejny, </a:t>
            </a:r>
            <a:r>
              <a:rPr lang="cs-CZ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merchandising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celková nákupní atmosféra, komunikace se spotřebitelem, úroveň produktových letáků, přístup prodejního personálu atd.</a:t>
            </a:r>
          </a:p>
        </p:txBody>
      </p:sp>
      <p:pic>
        <p:nvPicPr>
          <p:cNvPr id="9218" name="Picture 2" descr="Zákaznická věrnost - Ed Horrel, brožovaná vazba, český jazyk | Knihy na  Martinus.cz">
            <a:extLst>
              <a:ext uri="{FF2B5EF4-FFF2-40B4-BE49-F238E27FC236}">
                <a16:creationId xmlns:a16="http://schemas.microsoft.com/office/drawing/2014/main" id="{B0E5B42D-5C94-462B-AB87-2C65A221F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913" y="1517286"/>
            <a:ext cx="2832624" cy="43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36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845490" cy="86317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budování věrnosti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96540" y="1142950"/>
            <a:ext cx="738715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Strategie loajality</a:t>
            </a:r>
            <a:r>
              <a:rPr lang="cs-CZ" sz="2400" dirty="0">
                <a:solidFill>
                  <a:srgbClr val="FF0000"/>
                </a:solidFill>
              </a:rPr>
              <a:t>  </a:t>
            </a:r>
            <a:r>
              <a:rPr lang="cs-CZ" sz="2400" dirty="0"/>
              <a:t>- </a:t>
            </a:r>
            <a:r>
              <a:rPr lang="cs-CZ" sz="2400" dirty="0">
                <a:solidFill>
                  <a:srgbClr val="008080"/>
                </a:solidFill>
              </a:rPr>
              <a:t>firmy poskytují rozmanité odměny za opakované nákupy. Tato strategie je podpořena strategií odměn a strategií vztahu. k opakovaným nákupům.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88840" y="2622779"/>
            <a:ext cx="7494850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- </a:t>
            </a:r>
            <a:r>
              <a:rPr lang="cs-CZ" sz="2400" b="1" dirty="0">
                <a:solidFill>
                  <a:srgbClr val="FF0000"/>
                </a:solidFill>
              </a:rPr>
              <a:t>Strategie odměn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je zacílena hlavně na racionální zákazníky  a jejím cílem je </a:t>
            </a:r>
            <a:r>
              <a:rPr lang="cs-CZ" sz="2400" dirty="0">
                <a:solidFill>
                  <a:srgbClr val="FF0000"/>
                </a:solidFill>
              </a:rPr>
              <a:t>pomocí různých odměn </a:t>
            </a:r>
            <a:r>
              <a:rPr lang="cs-CZ" sz="2400" dirty="0">
                <a:solidFill>
                  <a:srgbClr val="008080"/>
                </a:solidFill>
              </a:rPr>
              <a:t>a bonusů motivovat zákazníky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24351" y="4145390"/>
            <a:ext cx="7459340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- </a:t>
            </a:r>
            <a:r>
              <a:rPr lang="cs-CZ" sz="2400" b="1" dirty="0">
                <a:solidFill>
                  <a:srgbClr val="FF0000"/>
                </a:solidFill>
              </a:rPr>
              <a:t>Strategie vztahu</a:t>
            </a:r>
            <a:r>
              <a:rPr lang="cs-CZ" sz="2400" dirty="0">
                <a:solidFill>
                  <a:srgbClr val="FF0000"/>
                </a:solidFill>
              </a:rPr>
              <a:t>  </a:t>
            </a:r>
            <a:r>
              <a:rPr lang="cs-CZ" sz="2400" dirty="0">
                <a:solidFill>
                  <a:srgbClr val="008080"/>
                </a:solidFill>
              </a:rPr>
              <a:t>- umocnění vztahu (vytvoření emoční vazby).  Podmínkou je velmi </a:t>
            </a:r>
            <a:r>
              <a:rPr lang="cs-CZ" sz="2400" dirty="0">
                <a:solidFill>
                  <a:srgbClr val="FF0000"/>
                </a:solidFill>
              </a:rPr>
              <a:t>dobrá znalost zákazníka </a:t>
            </a:r>
            <a:r>
              <a:rPr lang="cs-CZ" sz="2400" dirty="0">
                <a:solidFill>
                  <a:srgbClr val="008080"/>
                </a:solidFill>
              </a:rPr>
              <a:t>a informace o něm (trh B2B, vybraný MO, internetový prodej), aby odměna korespondovala s jeho přáními (Zamazalová, 2009).</a:t>
            </a:r>
          </a:p>
        </p:txBody>
      </p:sp>
      <p:pic>
        <p:nvPicPr>
          <p:cNvPr id="11266" name="Picture 2" descr="Zákaznické segmenty v marketingu loajality - ManagementMania.com">
            <a:extLst>
              <a:ext uri="{FF2B5EF4-FFF2-40B4-BE49-F238E27FC236}">
                <a16:creationId xmlns:a16="http://schemas.microsoft.com/office/drawing/2014/main" id="{BFDE1A17-84F5-4505-8174-FDFD76BF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89" y="1339680"/>
            <a:ext cx="3903677" cy="474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11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482" y="563946"/>
            <a:ext cx="6640773" cy="76276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Jak zavádět věrnostní programy?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52105" y="1326714"/>
            <a:ext cx="3655911" cy="526297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jaké výhody věrnostní program může nabídnout, měl by být odlišný od konkurence</a:t>
            </a:r>
          </a:p>
          <a:p>
            <a:pPr indent="180340" algn="just"/>
            <a:endParaRPr lang="cs-CZ" sz="24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komu bude program určen, kdo je naším stálým zákazníkem, jaké jsou jeho preference</a:t>
            </a:r>
          </a:p>
          <a:p>
            <a:pPr indent="180340" algn="just"/>
            <a:endParaRPr lang="cs-CZ" sz="24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jak budou stanoveny podmínky pro získání výhod věrnostního programu.</a:t>
            </a:r>
          </a:p>
        </p:txBody>
      </p:sp>
      <p:pic>
        <p:nvPicPr>
          <p:cNvPr id="12290" name="Picture 2" descr="Věrnostní program">
            <a:extLst>
              <a:ext uri="{FF2B5EF4-FFF2-40B4-BE49-F238E27FC236}">
                <a16:creationId xmlns:a16="http://schemas.microsoft.com/office/drawing/2014/main" id="{15C1BDB4-6280-402E-8B59-53FEB5CB6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05" y="1368048"/>
            <a:ext cx="5767871" cy="257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onusový program">
            <a:extLst>
              <a:ext uri="{FF2B5EF4-FFF2-40B4-BE49-F238E27FC236}">
                <a16:creationId xmlns:a16="http://schemas.microsoft.com/office/drawing/2014/main" id="{E5A51DAA-042C-47FA-A696-E60E8A10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12" y="3988843"/>
            <a:ext cx="7444714" cy="27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386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640773" cy="76276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Jak zavádět věrnostní programy?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25136" y="1627503"/>
            <a:ext cx="6521388" cy="452431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indent="180340" algn="just"/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jaká je citlivost zákazníků na různé formy odměn, jak je zákazníci vnímají (např. ceny)</a:t>
            </a:r>
          </a:p>
          <a:p>
            <a:pPr indent="180340" algn="just"/>
            <a:endParaRPr lang="cs-CZ" sz="32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jaká bude výše nákladů na zavedení systému a provoz programu</a:t>
            </a:r>
          </a:p>
          <a:p>
            <a:pPr indent="180340" algn="just"/>
            <a:endParaRPr lang="cs-CZ" sz="32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jaká je nabídka konkurence pro srovnání.</a:t>
            </a:r>
          </a:p>
        </p:txBody>
      </p:sp>
      <p:pic>
        <p:nvPicPr>
          <p:cNvPr id="13314" name="Picture 2" descr="Věrnostní program WOODCOTE | WOODCOTE Stavebniny">
            <a:extLst>
              <a:ext uri="{FF2B5EF4-FFF2-40B4-BE49-F238E27FC236}">
                <a16:creationId xmlns:a16="http://schemas.microsoft.com/office/drawing/2014/main" id="{1F476B31-B292-475F-BB50-4A6EA19B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30" y="1347036"/>
            <a:ext cx="4181383" cy="23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ěrnostní program | DD PNEU">
            <a:extLst>
              <a:ext uri="{FF2B5EF4-FFF2-40B4-BE49-F238E27FC236}">
                <a16:creationId xmlns:a16="http://schemas.microsoft.com/office/drawing/2014/main" id="{7C01A8FA-60F6-432B-896C-9415C6BD1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82" y="4349434"/>
            <a:ext cx="3727881" cy="21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70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2762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3. Ukončování vztahu se zákazníkem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36728" y="1690688"/>
            <a:ext cx="7357866" cy="4561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momentální úspěšný vztah zárukou dlouhodobosti?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 jako mezilidské vztahy se potýkají s různými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riziky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tak i vztahy se zákazníky.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Každý podnik je ovlivňován změnami ve vnějším prostředí, a to i podnik úspěšný.  Změny v ekonomice a na trhu musí podnik akceptovat a vhodně na ně reagovat. Podobně je to se vztahem se zákazníkem. I když je momentálně úspěšný, může se stát, že pokud není řízen a systematicky zlepšován, tak se může zhoršit.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pic>
        <p:nvPicPr>
          <p:cNvPr id="14338" name="Picture 2" descr="Riziko protistrany - kreditní (úvěrové) riziko - Finanční vzdělávání">
            <a:extLst>
              <a:ext uri="{FF2B5EF4-FFF2-40B4-BE49-F238E27FC236}">
                <a16:creationId xmlns:a16="http://schemas.microsoft.com/office/drawing/2014/main" id="{BCB20D45-E987-49A2-A1B6-D44B16DC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312" y="2097696"/>
            <a:ext cx="3321960" cy="26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78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426122" cy="762768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Symptomy ohrožení vztahu</a:t>
            </a:r>
          </a:p>
        </p:txBody>
      </p:sp>
      <p:sp>
        <p:nvSpPr>
          <p:cNvPr id="3" name="Obdélník 2"/>
          <p:cNvSpPr/>
          <p:nvPr/>
        </p:nvSpPr>
        <p:spPr>
          <a:xfrm>
            <a:off x="523165" y="1249233"/>
            <a:ext cx="6287068" cy="4770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Existují nějaká varování, že je vztah ohrožen?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Každý vztah prochází krizemi. </a:t>
            </a:r>
          </a:p>
          <a:p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Symptomy: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Zákazník omezuje kontakt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klesá objem nákupů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nárůst stížností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vznik problémů při distribuci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či přímé konstatování, že bude vztah ukončen. </a:t>
            </a: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pic>
        <p:nvPicPr>
          <p:cNvPr id="5" name="Obrázek 4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7" y="1127893"/>
            <a:ext cx="2546319" cy="2470245"/>
          </a:xfrm>
          <a:prstGeom prst="rect">
            <a:avLst/>
          </a:prstGeom>
        </p:spPr>
      </p:pic>
      <p:pic>
        <p:nvPicPr>
          <p:cNvPr id="6" name="Obrázek 5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11" y="2208341"/>
            <a:ext cx="2546319" cy="2470245"/>
          </a:xfrm>
          <a:prstGeom prst="rect">
            <a:avLst/>
          </a:prstGeom>
        </p:spPr>
      </p:pic>
      <p:pic>
        <p:nvPicPr>
          <p:cNvPr id="7" name="Obrázek 6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20" y="3980625"/>
            <a:ext cx="2546319" cy="24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81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426122" cy="762768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Symptomy ohrožení vztahu</a:t>
            </a:r>
          </a:p>
        </p:txBody>
      </p:sp>
      <p:sp>
        <p:nvSpPr>
          <p:cNvPr id="3" name="Obdélník 2"/>
          <p:cNvSpPr/>
          <p:nvPr/>
        </p:nvSpPr>
        <p:spPr>
          <a:xfrm>
            <a:off x="516937" y="1659285"/>
            <a:ext cx="5747386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Pokud se objeví nějaké problémy, je třeba je hned analyzovat a rozhodnout o zlepšení či vypovězení. </a:t>
            </a:r>
          </a:p>
          <a:p>
            <a:endParaRPr lang="cs-CZ" sz="2800" b="1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Přirozené ukončení vztahu: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(ukončení hypotéky, ukončení životního pojištění….). Otázkou je zda podnik umí na tento ukončený vztah navázat novým. </a:t>
            </a:r>
            <a:endParaRPr lang="cs-CZ" sz="2800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pic>
        <p:nvPicPr>
          <p:cNvPr id="5" name="Obrázek 4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35" y="1391595"/>
            <a:ext cx="2546319" cy="2470245"/>
          </a:xfrm>
          <a:prstGeom prst="rect">
            <a:avLst/>
          </a:prstGeom>
        </p:spPr>
      </p:pic>
      <p:pic>
        <p:nvPicPr>
          <p:cNvPr id="6" name="Obrázek 5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40" y="0"/>
            <a:ext cx="2546319" cy="2470245"/>
          </a:xfrm>
          <a:prstGeom prst="rect">
            <a:avLst/>
          </a:prstGeom>
        </p:spPr>
      </p:pic>
      <p:pic>
        <p:nvPicPr>
          <p:cNvPr id="7" name="Obrázek 6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68" y="1127893"/>
            <a:ext cx="2546319" cy="2470245"/>
          </a:xfrm>
          <a:prstGeom prst="rect">
            <a:avLst/>
          </a:prstGeom>
        </p:spPr>
      </p:pic>
      <p:pic>
        <p:nvPicPr>
          <p:cNvPr id="15362" name="Picture 2" descr="8 Tipů pro ukončení vztahu bez toho, abyste se ubližovali -  cs.imevictoria.com">
            <a:extLst>
              <a:ext uri="{FF2B5EF4-FFF2-40B4-BE49-F238E27FC236}">
                <a16:creationId xmlns:a16="http://schemas.microsoft.com/office/drawing/2014/main" id="{115798C6-94AC-4C18-B71E-90781BEF3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84" y="3464564"/>
            <a:ext cx="4821501" cy="270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88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řízení vztahu</a:t>
            </a:r>
          </a:p>
        </p:txBody>
      </p:sp>
      <p:sp>
        <p:nvSpPr>
          <p:cNvPr id="3" name="Obdélník 2"/>
          <p:cNvSpPr/>
          <p:nvPr/>
        </p:nvSpPr>
        <p:spPr>
          <a:xfrm>
            <a:off x="838201" y="2556290"/>
            <a:ext cx="6709012" cy="2406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Strategie sponky – sepnutí,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Strategie zdrhovadla – propojení,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Strategie suchého zipu – přimknutí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16" y="1690688"/>
            <a:ext cx="3515847" cy="372216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090616" y="5775593"/>
            <a:ext cx="3572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/>
              <a:t>https://c1.staticflickr.com/9/8006/7142981737_e03316828b_b.jpg</a:t>
            </a:r>
          </a:p>
        </p:txBody>
      </p:sp>
    </p:spTree>
    <p:extLst>
      <p:ext uri="{BB962C8B-B14F-4D97-AF65-F5344CB8AC3E}">
        <p14:creationId xmlns:p14="http://schemas.microsoft.com/office/powerpoint/2010/main" val="224367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107576" y="449337"/>
            <a:ext cx="12033016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kern="0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Stabilita vztahu – </a:t>
            </a:r>
            <a:r>
              <a:rPr 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vnímaná kvalita + investice do zákazníka = hodnota vnímaná zákazníkem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       spokojenost zákazníka      posílení věrnosti a vazeb s podnikem.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Tvorba vztahu </a:t>
            </a:r>
            <a:r>
              <a:rPr lang="cs-CZ" sz="2400" dirty="0">
                <a:solidFill>
                  <a:srgbClr val="008080"/>
                </a:solidFill>
              </a:rPr>
              <a:t>– epizody, setkání, návštěvy, jednání, míra tolerance zákazníka k chybám.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Fáze zákaznického vztahu: navázání vztahu, rozvoj a ukončení</a:t>
            </a:r>
          </a:p>
          <a:p>
            <a:pPr marL="457200" indent="-457200">
              <a:buAutoNum type="arabicPeriod"/>
            </a:pPr>
            <a:r>
              <a:rPr lang="cs-CZ" sz="2400" b="1" i="1" u="sng" dirty="0">
                <a:solidFill>
                  <a:srgbClr val="FF0000"/>
                </a:solidFill>
              </a:rPr>
              <a:t>Navázání vztahu se zákazníkem </a:t>
            </a:r>
            <a:r>
              <a:rPr lang="cs-CZ" sz="2400" dirty="0">
                <a:solidFill>
                  <a:srgbClr val="008080"/>
                </a:solidFill>
              </a:rPr>
              <a:t>– potřeby zákazníka - podnět informace (reklama), emoce = návštěva prodejny, sepsání dohody, …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Nástroje vytváření vztahu: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marketing spřízněné skupiny </a:t>
            </a:r>
            <a:r>
              <a:rPr lang="cs-CZ" sz="2400" dirty="0">
                <a:solidFill>
                  <a:srgbClr val="008080"/>
                </a:solidFill>
              </a:rPr>
              <a:t>– zákazníci referující o firmě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nosné produkty </a:t>
            </a:r>
            <a:r>
              <a:rPr lang="cs-CZ" sz="2400" dirty="0">
                <a:solidFill>
                  <a:srgbClr val="008080"/>
                </a:solidFill>
              </a:rPr>
              <a:t>– pozitivní zkušenost podmíní důvěru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systém podpory nových zákazníků  </a:t>
            </a:r>
            <a:r>
              <a:rPr lang="cs-CZ" sz="2400" dirty="0">
                <a:solidFill>
                  <a:srgbClr val="008080"/>
                </a:solidFill>
              </a:rPr>
              <a:t>- po prvním setkání udržovat kontakt, komunikovat, či připravit nabídku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výběr zákazníků </a:t>
            </a:r>
            <a:r>
              <a:rPr lang="cs-CZ" sz="2400" dirty="0">
                <a:solidFill>
                  <a:srgbClr val="008080"/>
                </a:solidFill>
              </a:rPr>
              <a:t>– finanční ohodnocení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investice </a:t>
            </a:r>
            <a:r>
              <a:rPr lang="cs-CZ" sz="2400" dirty="0">
                <a:solidFill>
                  <a:srgbClr val="008080"/>
                </a:solidFill>
              </a:rPr>
              <a:t>– náklady, kampaně…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hledání náročných zákazníků </a:t>
            </a:r>
            <a:r>
              <a:rPr lang="cs-CZ" sz="2400" dirty="0">
                <a:solidFill>
                  <a:srgbClr val="008080"/>
                </a:solidFill>
              </a:rPr>
              <a:t>– motivace k náročným úkolům, posílení konkurenceschopnosti.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589464" y="0"/>
            <a:ext cx="56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Budování vztahu se zákazníkem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AFEDE9B-69BA-47A9-958B-61A79F5DA8D7}"/>
              </a:ext>
            </a:extLst>
          </p:cNvPr>
          <p:cNvCxnSpPr/>
          <p:nvPr/>
        </p:nvCxnSpPr>
        <p:spPr>
          <a:xfrm>
            <a:off x="331280" y="1087716"/>
            <a:ext cx="258184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F2CBC85-CC4B-4E3F-A6D5-85FC987FC505}"/>
              </a:ext>
            </a:extLst>
          </p:cNvPr>
          <p:cNvCxnSpPr/>
          <p:nvPr/>
        </p:nvCxnSpPr>
        <p:spPr>
          <a:xfrm>
            <a:off x="3496924" y="1087716"/>
            <a:ext cx="258184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F4D8DF8-0E75-4B24-8AF1-B5E04D5E7DB2}"/>
              </a:ext>
            </a:extLst>
          </p:cNvPr>
          <p:cNvSpPr txBox="1"/>
          <p:nvPr/>
        </p:nvSpPr>
        <p:spPr>
          <a:xfrm>
            <a:off x="251520" y="6208608"/>
            <a:ext cx="5562131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Praxe: </a:t>
            </a:r>
            <a:r>
              <a:rPr lang="cs-CZ" sz="2000" dirty="0">
                <a:solidFill>
                  <a:srgbClr val="FF0000"/>
                </a:solidFill>
              </a:rPr>
              <a:t>Vyhledávání zákazníků (s. 119)</a:t>
            </a:r>
          </a:p>
        </p:txBody>
      </p:sp>
    </p:spTree>
    <p:extLst>
      <p:ext uri="{BB962C8B-B14F-4D97-AF65-F5344CB8AC3E}">
        <p14:creationId xmlns:p14="http://schemas.microsoft.com/office/powerpoint/2010/main" val="14027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093" y="196481"/>
            <a:ext cx="6244988" cy="93141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sponky - sepnutí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55093" y="1296538"/>
            <a:ext cx="7260609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Typické je, že se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zákazník se adaptuje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 procesy společnosti. Podnik mu nabízí své procesy a zákazník se jim přizpůsobuje. </a:t>
            </a:r>
            <a:endParaRPr lang="cs-CZ" sz="2800" b="1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5" y="563946"/>
            <a:ext cx="2152941" cy="197892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21951" y="2850178"/>
            <a:ext cx="10617958" cy="35394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●setkání probíhají v režii podniku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●strategie spjata se širokou zákaznickou základnou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vztah není pro zákazníka příliš důležitý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rozvoji vztahu je vhodné dbát na emocionální stránku vztahu a loajalitu ke značce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zákazník se nemusí moc snažit, scénář je stanoven, není nutná smlouva.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Praxe: </a:t>
            </a:r>
            <a:r>
              <a:rPr lang="cs-CZ" sz="2800" dirty="0">
                <a:solidFill>
                  <a:srgbClr val="008080"/>
                </a:solidFill>
              </a:rPr>
              <a:t>např. MC Donald</a:t>
            </a:r>
          </a:p>
        </p:txBody>
      </p:sp>
      <p:sp>
        <p:nvSpPr>
          <p:cNvPr id="7" name="Obdélník 6"/>
          <p:cNvSpPr/>
          <p:nvPr/>
        </p:nvSpPr>
        <p:spPr>
          <a:xfrm>
            <a:off x="9805848" y="6281254"/>
            <a:ext cx="19106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https://pt.wiktionary.org/wiki/clipe#/media/File:Bueroklammern-quer-w050-h050-trans.png</a:t>
            </a:r>
          </a:p>
        </p:txBody>
      </p:sp>
    </p:spTree>
    <p:extLst>
      <p:ext uri="{BB962C8B-B14F-4D97-AF65-F5344CB8AC3E}">
        <p14:creationId xmlns:p14="http://schemas.microsoft.com/office/powerpoint/2010/main" val="1215974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13728" cy="576571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zdrhovadla - propojení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78407" y="1104754"/>
            <a:ext cx="7701319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Principem této strategie je, že</a:t>
            </a:r>
            <a:r>
              <a:rPr lang="cs-CZ" sz="2800" b="1" dirty="0">
                <a:solidFill>
                  <a:srgbClr val="FF0000"/>
                </a:solidFill>
              </a:rPr>
              <a:t> oba účastnící vztahu přizpůsobí své procesy</a:t>
            </a:r>
            <a:r>
              <a:rPr lang="cs-CZ" sz="2800" b="1" dirty="0">
                <a:solidFill>
                  <a:srgbClr val="008080"/>
                </a:solidFill>
              </a:rPr>
              <a:t>.</a:t>
            </a:r>
            <a:r>
              <a:rPr lang="cs-CZ" dirty="0"/>
              <a:t> </a:t>
            </a:r>
            <a:r>
              <a:rPr lang="cs-CZ" sz="2800" b="1" dirty="0">
                <a:solidFill>
                  <a:srgbClr val="008080"/>
                </a:solidFill>
              </a:rPr>
              <a:t>Předpokládá se vyřazení nepotřebných činností a systematické analýzy procesů vedoucí k jejich zlepšování.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18614" y="3275464"/>
            <a:ext cx="11136573" cy="267765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● je nutná smlouva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největší předpoklad pro dlouhodobý vztah, někdy se těžce ukončuje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aktivní řízení zákaznické základny bez rutiny a stereotypu, komplexnost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východiskem nosný produkt a následné budování důvěry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vztah musí být podpořen TOP managementem.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Praxe: </a:t>
            </a:r>
            <a:r>
              <a:rPr lang="cs-CZ" sz="2800" dirty="0">
                <a:solidFill>
                  <a:srgbClr val="008080"/>
                </a:solidFill>
              </a:rPr>
              <a:t>B2B trh – integrace podniků, pojistná smlouva…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85" y="1424256"/>
            <a:ext cx="2166724" cy="155484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9779747" y="6148897"/>
            <a:ext cx="20254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https://www.tkaczik.cz/4650/zip-spiralovy-5mm-delitelny-25cm.html</a:t>
            </a:r>
          </a:p>
        </p:txBody>
      </p:sp>
    </p:spTree>
    <p:extLst>
      <p:ext uri="{BB962C8B-B14F-4D97-AF65-F5344CB8AC3E}">
        <p14:creationId xmlns:p14="http://schemas.microsoft.com/office/powerpoint/2010/main" val="690264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407" y="289308"/>
            <a:ext cx="7701319" cy="549275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suchého zipu - přimknutí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18615" y="3275464"/>
            <a:ext cx="10617958" cy="267765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● orientace na zákazníka nesmí být povrchní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vytváření hodnoty pro zákazníka dle jeho činnosti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zákazník nemění své činnosti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 doporučuje se kombinovat s jinými strategiemi s ohledem na rozmanitou základnu.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Praxe: </a:t>
            </a:r>
            <a:r>
              <a:rPr lang="cs-CZ" sz="2800" dirty="0">
                <a:solidFill>
                  <a:srgbClr val="008080"/>
                </a:solidFill>
              </a:rPr>
              <a:t>poradenské firmy, finanční poradci</a:t>
            </a:r>
          </a:p>
        </p:txBody>
      </p:sp>
      <p:sp>
        <p:nvSpPr>
          <p:cNvPr id="5" name="Obdélník 4"/>
          <p:cNvSpPr/>
          <p:nvPr/>
        </p:nvSpPr>
        <p:spPr>
          <a:xfrm>
            <a:off x="678407" y="1104754"/>
            <a:ext cx="808345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Podniky přizpůsobují své procesy zákazníkům</a:t>
            </a:r>
            <a:r>
              <a:rPr lang="cs-CZ" sz="2800" b="1" dirty="0">
                <a:solidFill>
                  <a:srgbClr val="008080"/>
                </a:solidFill>
              </a:rPr>
              <a:t>. Role podniku je ovlivněna  scénářem zákazníka. Podnik potřebuje proto monitorovat systematicky zpětnou vazbu  od zákazníka.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58" y="1361131"/>
            <a:ext cx="2033516" cy="13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73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7429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Řízení vztahu ve fázi navázání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8201" y="1446020"/>
            <a:ext cx="6166282" cy="49211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nové přístupy k novým skupinám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závisí na strategii vztahu, strategie sepnutí – začátek vztahu začíná koupí nosného produktu, strategie propojení – začátek vztahu je dán širokou výměnou informací a emocí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komunikace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využití více kanálů (</a:t>
            </a:r>
            <a:r>
              <a:rPr lang="cs-CZ" sz="2400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omnichannel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multichannel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úrovni setkání (epizod)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důležité je vyvolat v zákazníkovi pozitivní pocit z prvního setkání.</a:t>
            </a:r>
          </a:p>
        </p:txBody>
      </p:sp>
      <p:pic>
        <p:nvPicPr>
          <p:cNvPr id="16386" name="Picture 2" descr="nove-pristupy-v-akvizici | Blog ACOMWARE">
            <a:extLst>
              <a:ext uri="{FF2B5EF4-FFF2-40B4-BE49-F238E27FC236}">
                <a16:creationId xmlns:a16="http://schemas.microsoft.com/office/drawing/2014/main" id="{4927503B-9D4B-4620-8551-7FCC1B609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07" y="1305941"/>
            <a:ext cx="4110362" cy="24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Omnichannel vs Multichannel">
            <a:extLst>
              <a:ext uri="{FF2B5EF4-FFF2-40B4-BE49-F238E27FC236}">
                <a16:creationId xmlns:a16="http://schemas.microsoft.com/office/drawing/2014/main" id="{D26208D1-5127-46ED-A340-B0E51D54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84" y="4030490"/>
            <a:ext cx="3799643" cy="22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169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132" y="-98836"/>
            <a:ext cx="867429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Řízení vztahu ve fázi rozvoje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1723" y="794699"/>
            <a:ext cx="6961030" cy="5653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práce se zákaznickou základnou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rozlišit skupiny zákazníků, stanovit potencionální hodnotu vztahů, vytvoření strategií vztahu, naplánování činností ke zvýšení hodnoty vztahu,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úroveň každého vztahu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roční plán, plán dlouhodobého rozvoje,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prodlužování vztahu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posilování vazeb se zákazníkem, zvětšení místa v mysli a v srdci, zlepšování schopností  a znalostí pracovníků, školení,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úrovni setkání (epizod)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promýšlené scénáře vedoucí k pozitivnímu ovlivňování spokojenosti,</a:t>
            </a:r>
          </a:p>
        </p:txBody>
      </p:sp>
      <p:pic>
        <p:nvPicPr>
          <p:cNvPr id="17410" name="Picture 2" descr="Základní typy B2B zákazníků | TC Business School">
            <a:extLst>
              <a:ext uri="{FF2B5EF4-FFF2-40B4-BE49-F238E27FC236}">
                <a16:creationId xmlns:a16="http://schemas.microsoft.com/office/drawing/2014/main" id="{83DF6B2B-820D-4405-B90C-30AAEB25F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95" y="1252931"/>
            <a:ext cx="3486982" cy="261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Naši zákazníci | www.pkpneu.cz">
            <a:extLst>
              <a:ext uri="{FF2B5EF4-FFF2-40B4-BE49-F238E27FC236}">
                <a16:creationId xmlns:a16="http://schemas.microsoft.com/office/drawing/2014/main" id="{6F674DE7-CCF2-47B7-873E-E93C34DCA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8" y="4124509"/>
            <a:ext cx="3688129" cy="240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01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13979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Řízení vztahu ve fázi ukončení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8200" y="1714969"/>
            <a:ext cx="5358414" cy="40716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úrovni zákaznické základny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zjišťování zpětné vazby.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úrovni vztahu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rozpoznání krize vztahu, včasný monitoring může vést k nápravě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úrovní setkání (epizod)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zjištění informací o důvodech ukončení vztahu a následné vyhodnocení.</a:t>
            </a:r>
          </a:p>
        </p:txBody>
      </p:sp>
      <p:pic>
        <p:nvPicPr>
          <p:cNvPr id="6" name="Obrázek 5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99" y="1815271"/>
            <a:ext cx="2546319" cy="2470245"/>
          </a:xfrm>
          <a:prstGeom prst="rect">
            <a:avLst/>
          </a:prstGeom>
        </p:spPr>
      </p:pic>
      <p:pic>
        <p:nvPicPr>
          <p:cNvPr id="7" name="Obrázek 6" descr="原始文件 ‎ （SVG文件，尺寸为35 × 71像素，文件大小：771字节）">
            <a:extLst>
              <a:ext uri="{FF2B5EF4-FFF2-40B4-BE49-F238E27FC236}">
                <a16:creationId xmlns:a16="http://schemas.microsoft.com/office/drawing/2014/main" id="{179C6715-62EC-42EF-9EA3-590DC0492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64" y="2908705"/>
            <a:ext cx="2546319" cy="24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66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624454" y="314913"/>
            <a:ext cx="3477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68670" y="1399535"/>
            <a:ext cx="10817442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Budování stabilního vztahu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cíl CRM, hodnota vnímaná zákazníkem, spokojený zákazník, věrný zákazník – stabilní vztah</a:t>
            </a:r>
          </a:p>
          <a:p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Informační imunita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Navázání vztahu se zákazníkem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nástroje vytváření vztahu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Rozvoj vztahu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péče o zákazníka, standardy péče o zákazníka, fáze péče o zákazníka (předprodejní, prodejní, poprodejní), řízení zákaznické základny, strategie budování věrnosti, strategie loajality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Věrnostní programy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jak je zavádět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Ukončování vztahu se zákazníkem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symptomy ohrožení vztahu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Strategie řízení vztahu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strategie  sponky – sepnutí, strategie zdrhovadla – propojení, strategie suchého zipu – přimknutí</a:t>
            </a:r>
          </a:p>
          <a:p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Řízení vztahu v jeho fázích.</a:t>
            </a: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497" y="7351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151464" y="430060"/>
            <a:ext cx="11889072" cy="6370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i="1" u="sng" dirty="0">
                <a:solidFill>
                  <a:srgbClr val="FF0000"/>
                </a:solidFill>
              </a:rPr>
              <a:t>2.Rozvoj vztahu – péče o zákazníka (mění se v čase), </a:t>
            </a:r>
            <a:r>
              <a:rPr lang="cs-CZ" sz="2400" dirty="0">
                <a:solidFill>
                  <a:srgbClr val="008080"/>
                </a:solidFill>
              </a:rPr>
              <a:t>uspokojením zákaznických i firemních potřeb, platí, že nákladnější je získání nového zákazníka než jeho udržení.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Standardy péče o zákazníka </a:t>
            </a:r>
            <a:r>
              <a:rPr lang="cs-CZ" sz="2400" dirty="0">
                <a:solidFill>
                  <a:srgbClr val="008080"/>
                </a:solidFill>
              </a:rPr>
              <a:t>– manažer péče, obchodní zástupci, prodejci…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Zážitek </a:t>
            </a:r>
            <a:r>
              <a:rPr lang="cs-CZ" sz="2400" dirty="0">
                <a:solidFill>
                  <a:srgbClr val="008080"/>
                </a:solidFill>
              </a:rPr>
              <a:t>– odlišný od konkurence, vytváří se v mysli zákazníka, vliv každého prodejce ( osobní setkání, elektronický kontakt, telefonický kontakt, emailový (webové stránky) písemný.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Zaměstnanci</a:t>
            </a:r>
            <a:r>
              <a:rPr lang="cs-CZ" sz="2400" dirty="0">
                <a:solidFill>
                  <a:srgbClr val="008080"/>
                </a:solidFill>
              </a:rPr>
              <a:t> – (interní marketing), spokojený zaměstnanec –spokojený zákazník-lepší komunikace-spokojený zaměstnanec (koloběh).</a:t>
            </a:r>
          </a:p>
          <a:p>
            <a:endParaRPr lang="cs-CZ" sz="2400" b="1" dirty="0">
              <a:solidFill>
                <a:srgbClr val="008080"/>
              </a:solidFill>
            </a:endParaRPr>
          </a:p>
          <a:p>
            <a:r>
              <a:rPr lang="cs-CZ" sz="2400" b="1" dirty="0">
                <a:solidFill>
                  <a:srgbClr val="008080"/>
                </a:solidFill>
              </a:rPr>
              <a:t>Řízení zákaznické základny </a:t>
            </a:r>
            <a:r>
              <a:rPr lang="cs-CZ" sz="2400" dirty="0">
                <a:solidFill>
                  <a:srgbClr val="008080"/>
                </a:solidFill>
              </a:rPr>
              <a:t>– segmentace zákazníků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1. </a:t>
            </a:r>
            <a:r>
              <a:rPr lang="cs-CZ" sz="2400" b="1" dirty="0">
                <a:solidFill>
                  <a:srgbClr val="008080"/>
                </a:solidFill>
              </a:rPr>
              <a:t>Snižování míry odchodu zákazníků</a:t>
            </a:r>
          </a:p>
          <a:p>
            <a:r>
              <a:rPr lang="cs-CZ" sz="2400" dirty="0">
                <a:solidFill>
                  <a:srgbClr val="008080"/>
                </a:solidFill>
              </a:rPr>
              <a:t>2. </a:t>
            </a:r>
            <a:r>
              <a:rPr lang="cs-CZ" sz="2400" b="1" dirty="0">
                <a:solidFill>
                  <a:srgbClr val="008080"/>
                </a:solidFill>
              </a:rPr>
              <a:t>Prodlužování délky vztahu </a:t>
            </a:r>
            <a:r>
              <a:rPr lang="cs-CZ" sz="2400" dirty="0">
                <a:solidFill>
                  <a:srgbClr val="008080"/>
                </a:solidFill>
              </a:rPr>
              <a:t>– pravidelné kontaktování stávajících zákazníků</a:t>
            </a:r>
          </a:p>
          <a:p>
            <a:r>
              <a:rPr lang="cs-CZ" sz="2400" dirty="0">
                <a:solidFill>
                  <a:srgbClr val="008080"/>
                </a:solidFill>
              </a:rPr>
              <a:t>3. </a:t>
            </a:r>
            <a:r>
              <a:rPr lang="cs-CZ" sz="2400" b="1" dirty="0">
                <a:solidFill>
                  <a:srgbClr val="008080"/>
                </a:solidFill>
              </a:rPr>
              <a:t>Využití růstového potenciálu zákazníka </a:t>
            </a:r>
            <a:r>
              <a:rPr lang="cs-CZ" sz="2400" dirty="0">
                <a:solidFill>
                  <a:srgbClr val="008080"/>
                </a:solidFill>
              </a:rPr>
              <a:t>– (</a:t>
            </a:r>
            <a:r>
              <a:rPr lang="cs-CZ" sz="2400" dirty="0" err="1">
                <a:solidFill>
                  <a:srgbClr val="008080"/>
                </a:solidFill>
              </a:rPr>
              <a:t>cross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dirty="0" err="1">
                <a:solidFill>
                  <a:srgbClr val="008080"/>
                </a:solidFill>
              </a:rPr>
              <a:t>selling</a:t>
            </a:r>
            <a:r>
              <a:rPr lang="cs-CZ" sz="2400" dirty="0">
                <a:solidFill>
                  <a:srgbClr val="008080"/>
                </a:solidFill>
              </a:rPr>
              <a:t> a up </a:t>
            </a:r>
            <a:r>
              <a:rPr lang="cs-CZ" sz="2400" dirty="0" err="1">
                <a:solidFill>
                  <a:srgbClr val="008080"/>
                </a:solidFill>
              </a:rPr>
              <a:t>selling</a:t>
            </a:r>
            <a:r>
              <a:rPr lang="cs-CZ" sz="2400" dirty="0">
                <a:solidFill>
                  <a:srgbClr val="008080"/>
                </a:solidFill>
              </a:rPr>
              <a:t>), doplnění základního sortimentu  o další produkty (IKEA)</a:t>
            </a:r>
          </a:p>
          <a:p>
            <a:r>
              <a:rPr lang="cs-CZ" sz="2400" dirty="0">
                <a:solidFill>
                  <a:srgbClr val="008080"/>
                </a:solidFill>
              </a:rPr>
              <a:t>4. </a:t>
            </a:r>
            <a:r>
              <a:rPr lang="cs-CZ" sz="2400" b="1" dirty="0">
                <a:solidFill>
                  <a:srgbClr val="008080"/>
                </a:solidFill>
              </a:rPr>
              <a:t>Zvýšení ziskovosti neziskových zákazníků nebo ukončení vztahu </a:t>
            </a:r>
            <a:r>
              <a:rPr lang="cs-CZ" sz="2400" dirty="0">
                <a:solidFill>
                  <a:srgbClr val="008080"/>
                </a:solidFill>
              </a:rPr>
              <a:t>– opětovné oslovení</a:t>
            </a:r>
          </a:p>
          <a:p>
            <a:r>
              <a:rPr lang="cs-CZ" sz="2400" dirty="0">
                <a:solidFill>
                  <a:srgbClr val="008080"/>
                </a:solidFill>
              </a:rPr>
              <a:t>5. </a:t>
            </a:r>
            <a:r>
              <a:rPr lang="cs-CZ" sz="2400" b="1" dirty="0">
                <a:solidFill>
                  <a:srgbClr val="008080"/>
                </a:solidFill>
              </a:rPr>
              <a:t>Zaměření na nejziskovější zákazníky </a:t>
            </a:r>
            <a:r>
              <a:rPr lang="cs-CZ" sz="2400" dirty="0">
                <a:solidFill>
                  <a:srgbClr val="008080"/>
                </a:solidFill>
              </a:rPr>
              <a:t>– speciální zacházení – dárky, blahopřání, pozvánky…</a:t>
            </a:r>
          </a:p>
          <a:p>
            <a:endParaRPr lang="cs-CZ" sz="2400" dirty="0">
              <a:solidFill>
                <a:srgbClr val="008080"/>
              </a:solidFill>
            </a:endParaRPr>
          </a:p>
          <a:p>
            <a:endParaRPr lang="cs-CZ" sz="2400" dirty="0">
              <a:solidFill>
                <a:srgbClr val="00808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-56676"/>
            <a:ext cx="56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Budování vztahu se zákazníkem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470ADDF-8113-48CA-B269-89088AF12209}"/>
              </a:ext>
            </a:extLst>
          </p:cNvPr>
          <p:cNvSpPr txBox="1"/>
          <p:nvPr/>
        </p:nvSpPr>
        <p:spPr>
          <a:xfrm>
            <a:off x="151464" y="6104774"/>
            <a:ext cx="11571134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</a:t>
            </a:r>
            <a:r>
              <a:rPr lang="cs-CZ" b="1" dirty="0"/>
              <a:t>: </a:t>
            </a:r>
            <a:r>
              <a:rPr lang="cs-CZ" dirty="0">
                <a:solidFill>
                  <a:srgbClr val="FF0000"/>
                </a:solidFill>
              </a:rPr>
              <a:t>Model </a:t>
            </a:r>
            <a:r>
              <a:rPr lang="cs-CZ" dirty="0" err="1">
                <a:solidFill>
                  <a:srgbClr val="FF0000"/>
                </a:solidFill>
              </a:rPr>
              <a:t>Servuction</a:t>
            </a:r>
            <a:r>
              <a:rPr lang="cs-CZ" dirty="0">
                <a:solidFill>
                  <a:srgbClr val="FF0000"/>
                </a:solidFill>
              </a:rPr>
              <a:t> (služby a produkce) a jeho viditelné složky a neviditelné složky, případová studie standardy péče o zákazníka (rakouská firma), poprodejní péče ve firmě </a:t>
            </a:r>
          </a:p>
        </p:txBody>
      </p:sp>
    </p:spTree>
    <p:extLst>
      <p:ext uri="{BB962C8B-B14F-4D97-AF65-F5344CB8AC3E}">
        <p14:creationId xmlns:p14="http://schemas.microsoft.com/office/powerpoint/2010/main" val="25270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251520" y="776436"/>
            <a:ext cx="10670729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Budování věrnosti – </a:t>
            </a:r>
            <a:r>
              <a:rPr lang="cs-CZ" sz="2400" dirty="0">
                <a:solidFill>
                  <a:srgbClr val="008080"/>
                </a:solidFill>
              </a:rPr>
              <a:t>emocionální záležitost</a:t>
            </a:r>
            <a:endParaRPr lang="cs-CZ" sz="2400" b="1" dirty="0">
              <a:solidFill>
                <a:srgbClr val="00808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● Strategie diferenciace </a:t>
            </a:r>
            <a:r>
              <a:rPr lang="cs-CZ" sz="2400" b="1" dirty="0">
                <a:solidFill>
                  <a:srgbClr val="008080"/>
                </a:solidFill>
              </a:rPr>
              <a:t>– odlišení se od konkurence </a:t>
            </a:r>
            <a:r>
              <a:rPr lang="cs-CZ" sz="2400" dirty="0">
                <a:solidFill>
                  <a:srgbClr val="008080"/>
                </a:solidFill>
              </a:rPr>
              <a:t>(produkty, služby, prodejna, dispoziční řešení, merchandising, nákupní atmosféra, komunikace, personál…)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● Strategie loajality </a:t>
            </a:r>
            <a:r>
              <a:rPr lang="cs-CZ" sz="2400" dirty="0">
                <a:solidFill>
                  <a:srgbClr val="008080"/>
                </a:solidFill>
              </a:rPr>
              <a:t>– odměňování opakovaných nákupů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strategie odměn </a:t>
            </a:r>
            <a:r>
              <a:rPr lang="cs-CZ" sz="2400" dirty="0">
                <a:solidFill>
                  <a:srgbClr val="008080"/>
                </a:solidFill>
              </a:rPr>
              <a:t>– bonusy racionálních zákazníků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strategie vztahu </a:t>
            </a:r>
            <a:r>
              <a:rPr lang="cs-CZ" sz="2400" dirty="0">
                <a:solidFill>
                  <a:srgbClr val="008080"/>
                </a:solidFill>
              </a:rPr>
              <a:t>– vytvoření emoční vazby – zavádění věrnostních programů ve srovnání s konkurencí.</a:t>
            </a:r>
          </a:p>
          <a:p>
            <a:r>
              <a:rPr lang="cs-CZ" sz="2400" b="1" i="1" u="sng" dirty="0">
                <a:solidFill>
                  <a:srgbClr val="FF0000"/>
                </a:solidFill>
              </a:rPr>
              <a:t>3. Ukončování vztahu</a:t>
            </a:r>
          </a:p>
          <a:p>
            <a:r>
              <a:rPr lang="cs-CZ" sz="2400" dirty="0">
                <a:solidFill>
                  <a:srgbClr val="008080"/>
                </a:solidFill>
              </a:rPr>
              <a:t>Analýza </a:t>
            </a:r>
            <a:r>
              <a:rPr lang="cs-CZ" sz="2400" b="1" dirty="0">
                <a:solidFill>
                  <a:srgbClr val="008080"/>
                </a:solidFill>
              </a:rPr>
              <a:t>důvodů</a:t>
            </a:r>
            <a:r>
              <a:rPr lang="cs-CZ" sz="2400" dirty="0">
                <a:solidFill>
                  <a:srgbClr val="008080"/>
                </a:solidFill>
              </a:rPr>
              <a:t> ukončení vztahu ze strany zákazníka či firmy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Problémy v ekonomice </a:t>
            </a:r>
            <a:r>
              <a:rPr lang="cs-CZ" sz="2400" dirty="0">
                <a:solidFill>
                  <a:srgbClr val="008080"/>
                </a:solidFill>
              </a:rPr>
              <a:t>– zákaznická základna s různou  životní úrovní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Krize vztahu </a:t>
            </a:r>
            <a:r>
              <a:rPr lang="cs-CZ" sz="2400" dirty="0">
                <a:solidFill>
                  <a:srgbClr val="008080"/>
                </a:solidFill>
              </a:rPr>
              <a:t>– její signály /omezení kontaktů, pokles nákupů, nárůst stížností/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Přirozené ukončení </a:t>
            </a:r>
            <a:r>
              <a:rPr lang="cs-CZ" sz="2400" dirty="0">
                <a:solidFill>
                  <a:srgbClr val="008080"/>
                </a:solidFill>
              </a:rPr>
              <a:t>– ukončení smlouvy, hypotéky… schopnost navázání nového vztahu…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Adekvátní úroveň ukončení vztahu </a:t>
            </a:r>
            <a:r>
              <a:rPr lang="cs-CZ" sz="2400" dirty="0">
                <a:solidFill>
                  <a:srgbClr val="008080"/>
                </a:solidFill>
              </a:rPr>
              <a:t>– budoucí reference o firmě.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51163"/>
            <a:ext cx="56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Budování vztahu se zákazníkem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EB24FB-BAE3-4044-823B-B7355FFB9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13" y="7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6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49038" y="1807198"/>
            <a:ext cx="208810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008080"/>
                </a:solidFill>
              </a:rPr>
              <a:t>Cíl CRM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3785862" y="1762953"/>
            <a:ext cx="1583140" cy="73698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499304" y="1652924"/>
            <a:ext cx="488589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Dlouhodobý stabilní vztah se zákazníkem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91839" y="5168369"/>
            <a:ext cx="7192370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0000"/>
                </a:solidFill>
              </a:rPr>
              <a:t>Vztah je vytvářen na základě jednotlivých epizod, setkání, návštěv a jednání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24553" y="861230"/>
            <a:ext cx="6722660" cy="617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rgbClr val="008080"/>
                </a:solidFill>
                <a:latin typeface="+mn-lt"/>
              </a:rPr>
              <a:t>Budování stabilního vztahu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96E290F-EEA2-4DE4-8A67-E6FA66477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16431" y="2935779"/>
            <a:ext cx="3898037" cy="179674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8E8D11F-B04E-43BD-9880-A3178EC29272}"/>
              </a:ext>
            </a:extLst>
          </p:cNvPr>
          <p:cNvSpPr txBox="1"/>
          <p:nvPr/>
        </p:nvSpPr>
        <p:spPr>
          <a:xfrm>
            <a:off x="4056355" y="9009258"/>
            <a:ext cx="4885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4" tooltip="https://comedonchisciotte.org/pareggio-di-bilancio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5" tooltip="https://creativecommons.org/licenses/by-nc-sa/3.0/"/>
              </a:rPr>
              <a:t>CC BY-SA-NC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22214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722660" cy="617514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8080"/>
                </a:solidFill>
                <a:latin typeface="+mn-lt"/>
              </a:rPr>
              <a:t>Budování stabilního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0" name="Textové pole 14351"/>
          <p:cNvSpPr txBox="1">
            <a:spLocks noChangeArrowheads="1"/>
          </p:cNvSpPr>
          <p:nvPr/>
        </p:nvSpPr>
        <p:spPr bwMode="auto">
          <a:xfrm>
            <a:off x="838200" y="1704221"/>
            <a:ext cx="3010468" cy="998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Vnímaná kvalita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ové pole 14351"/>
          <p:cNvSpPr txBox="1">
            <a:spLocks noChangeArrowheads="1"/>
          </p:cNvSpPr>
          <p:nvPr/>
        </p:nvSpPr>
        <p:spPr bwMode="auto">
          <a:xfrm>
            <a:off x="838199" y="3186665"/>
            <a:ext cx="3010469" cy="112602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/>
              <a:t>Hodnota vnímaná zákazníkem </a:t>
            </a:r>
            <a:r>
              <a:rPr lang="cs-CZ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ové pole 14351"/>
          <p:cNvSpPr txBox="1">
            <a:spLocks noChangeArrowheads="1"/>
          </p:cNvSpPr>
          <p:nvPr/>
        </p:nvSpPr>
        <p:spPr bwMode="auto">
          <a:xfrm>
            <a:off x="838199" y="5036024"/>
            <a:ext cx="3010469" cy="1351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/>
              <a:t>Investice vnímaná zákazníkem</a:t>
            </a: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ové pole 14351"/>
          <p:cNvSpPr txBox="1">
            <a:spLocks noChangeArrowheads="1"/>
          </p:cNvSpPr>
          <p:nvPr/>
        </p:nvSpPr>
        <p:spPr bwMode="auto">
          <a:xfrm>
            <a:off x="4691228" y="1704221"/>
            <a:ext cx="2514789" cy="998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Věrný zákazník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ové pole 14351"/>
          <p:cNvSpPr txBox="1">
            <a:spLocks noChangeArrowheads="1"/>
          </p:cNvSpPr>
          <p:nvPr/>
        </p:nvSpPr>
        <p:spPr bwMode="auto">
          <a:xfrm>
            <a:off x="4691228" y="3184915"/>
            <a:ext cx="2514790" cy="10319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Spokojenost 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zákazníka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ové pole 14351"/>
          <p:cNvSpPr txBox="1">
            <a:spLocks noChangeArrowheads="1"/>
          </p:cNvSpPr>
          <p:nvPr/>
        </p:nvSpPr>
        <p:spPr bwMode="auto">
          <a:xfrm>
            <a:off x="4790364" y="5036024"/>
            <a:ext cx="2415653" cy="12146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Vazby</a:t>
            </a:r>
            <a:r>
              <a:rPr lang="cs-CZ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ové pole 14351"/>
          <p:cNvSpPr txBox="1">
            <a:spLocks noChangeArrowheads="1"/>
          </p:cNvSpPr>
          <p:nvPr/>
        </p:nvSpPr>
        <p:spPr bwMode="auto">
          <a:xfrm>
            <a:off x="8673831" y="2971490"/>
            <a:ext cx="2281735" cy="1127893"/>
          </a:xfrm>
          <a:prstGeom prst="rect">
            <a:avLst/>
          </a:prstGeom>
          <a:solidFill>
            <a:srgbClr val="FFC000"/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Stabilita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vztahu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Přímá spojnice se šipkou 12"/>
          <p:cNvCxnSpPr>
            <a:cxnSpLocks/>
          </p:cNvCxnSpPr>
          <p:nvPr/>
        </p:nvCxnSpPr>
        <p:spPr>
          <a:xfrm flipV="1">
            <a:off x="2343433" y="4536246"/>
            <a:ext cx="0" cy="390861"/>
          </a:xfrm>
          <a:prstGeom prst="straightConnector1">
            <a:avLst/>
          </a:prstGeom>
          <a:ln w="76200">
            <a:solidFill>
              <a:srgbClr val="00808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>
            <a:cxnSpLocks/>
          </p:cNvCxnSpPr>
          <p:nvPr/>
        </p:nvCxnSpPr>
        <p:spPr>
          <a:xfrm flipH="1">
            <a:off x="2343432" y="2772043"/>
            <a:ext cx="1" cy="382137"/>
          </a:xfrm>
          <a:prstGeom prst="straightConnector1">
            <a:avLst/>
          </a:prstGeom>
          <a:ln w="762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cxnSpLocks/>
          </p:cNvCxnSpPr>
          <p:nvPr/>
        </p:nvCxnSpPr>
        <p:spPr>
          <a:xfrm flipH="1" flipV="1">
            <a:off x="5948622" y="2788801"/>
            <a:ext cx="49568" cy="36537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5948622" y="4452615"/>
            <a:ext cx="0" cy="4042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7342496" y="2203239"/>
            <a:ext cx="1009934" cy="109951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7365430" y="3985146"/>
            <a:ext cx="959704" cy="186974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3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423" y="704371"/>
            <a:ext cx="7773537" cy="103695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+mn-lt"/>
              </a:rPr>
              <a:t>1. Navázání vztahu se zákazníkem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 pole 14351"/>
          <p:cNvSpPr txBox="1">
            <a:spLocks noChangeArrowheads="1"/>
          </p:cNvSpPr>
          <p:nvPr/>
        </p:nvSpPr>
        <p:spPr bwMode="auto">
          <a:xfrm>
            <a:off x="3918446" y="2099840"/>
            <a:ext cx="3164006" cy="1732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Informace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(reklamní kampaň)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52191" y="5067226"/>
            <a:ext cx="1854200" cy="474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Emoce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5423" y="3115467"/>
            <a:ext cx="2487162" cy="2266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Potřeby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konečného spotřebitele, podniku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8438960" y="3009104"/>
            <a:ext cx="2362082" cy="1974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Návštěva prodejny,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Sepsání dohody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4355910" y="8334849"/>
            <a:ext cx="104775" cy="47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4394010" y="8525984"/>
            <a:ext cx="57150" cy="95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660960" y="7868759"/>
            <a:ext cx="400050" cy="14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6775260" y="8811734"/>
            <a:ext cx="447675" cy="20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460310" y="27805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304704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460310" y="36949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1" i="0" u="none" strike="noStrike" cap="none" normalizeH="0" baseline="0">
              <a:ln>
                <a:noFill/>
              </a:ln>
              <a:solidFill>
                <a:srgbClr val="981E3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 flipV="1">
            <a:off x="3370997" y="3370997"/>
            <a:ext cx="395785" cy="54591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313278" y="4813104"/>
            <a:ext cx="1175697" cy="436728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7222935" y="3115467"/>
            <a:ext cx="815596" cy="579437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6775260" y="4681182"/>
            <a:ext cx="1399749" cy="700572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35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779" y="105063"/>
            <a:ext cx="7937309" cy="91776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+mn-lt"/>
              </a:rPr>
              <a:t>Případová studie 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– informační imunita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78789" y="1389421"/>
            <a:ext cx="8701287" cy="47303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je východiskem komunikace se zákazníkem. Všude je tolik informací a tolik reklamních kampaní, že se často  v praxi setkáváme, že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roste imunita vůči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informacím. Setkáváme se s ní např.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 sledování filmu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televizi, který je často přerušován reklamou. Stává se to často v rozporu s platnou legislativou, která upravuje reklamu v televizi. Přibývá lidí, kteří reklamu odmítají. Určitě jste se setkali s tím, že na poštovních schránkách lidé umísťují nálepky „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Nevhazujte reklamní materiál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nebo propagační letáky.“ Tento jev není ojedinělý. Lidé si tímto způsobem budují kolem svého domu „zeď“, kde si chtějí udržet soukromí. Storbacka a Lehtinen (2002) tomuto jevu říkají „zapouzdření.“</a:t>
            </a:r>
          </a:p>
        </p:txBody>
      </p:sp>
      <p:pic>
        <p:nvPicPr>
          <p:cNvPr id="1026" name="Picture 2" descr="Informace pro rodiče o použití elektronických čipů – ZŠ Rousínov">
            <a:extLst>
              <a:ext uri="{FF2B5EF4-FFF2-40B4-BE49-F238E27FC236}">
                <a16:creationId xmlns:a16="http://schemas.microsoft.com/office/drawing/2014/main" id="{BF405B2B-A5D5-40B5-88DF-95FAAD685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60" y="246515"/>
            <a:ext cx="1415398" cy="9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formace | Obec Lidečko">
            <a:extLst>
              <a:ext uri="{FF2B5EF4-FFF2-40B4-BE49-F238E27FC236}">
                <a16:creationId xmlns:a16="http://schemas.microsoft.com/office/drawing/2014/main" id="{F0F526AA-A92E-4041-9A74-672EC361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11" y="3165686"/>
            <a:ext cx="3012489" cy="203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íce než 7 ilustrací Sledování Tv a Televize zdarma - Pixabay">
            <a:extLst>
              <a:ext uri="{FF2B5EF4-FFF2-40B4-BE49-F238E27FC236}">
                <a16:creationId xmlns:a16="http://schemas.microsoft.com/office/drawing/2014/main" id="{6BFBC718-91CD-4D54-B2F8-61F242521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827" y="1389421"/>
            <a:ext cx="3065755" cy="167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wsletter">
            <a:extLst>
              <a:ext uri="{FF2B5EF4-FFF2-40B4-BE49-F238E27FC236}">
                <a16:creationId xmlns:a16="http://schemas.microsoft.com/office/drawing/2014/main" id="{D03FAAFB-3D3D-4D7C-99D7-FFFAE858F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11" y="5069150"/>
            <a:ext cx="2864388" cy="13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253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2841</Words>
  <Application>Microsoft Office PowerPoint</Application>
  <PresentationFormat>Širokoúhlá obrazovka</PresentationFormat>
  <Paragraphs>283</Paragraphs>
  <Slides>36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Avenir Next LT Pro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Budování stabilního vztahu</vt:lpstr>
      <vt:lpstr>1. Navázání vztahu se zákazníkem</vt:lpstr>
      <vt:lpstr>Případová studie – informační imunita</vt:lpstr>
      <vt:lpstr>Případová studie – informační imunita</vt:lpstr>
      <vt:lpstr>Nástroje vytváření vztahu</vt:lpstr>
      <vt:lpstr>Nástroje vytváření vztahu</vt:lpstr>
      <vt:lpstr>2. Rozvoj vztahu – jak? </vt:lpstr>
      <vt:lpstr>Péče o zákazníka</vt:lpstr>
      <vt:lpstr>Principy péče o zákazníka</vt:lpstr>
      <vt:lpstr>Standardy péče o zákazníka – příklad z praxe Firma Internorm – prodej dveří a oken</vt:lpstr>
      <vt:lpstr>Standardy péče o zákazníka – příklad z praxe</vt:lpstr>
      <vt:lpstr>Standardy péče na úrovni B2C </vt:lpstr>
      <vt:lpstr>Fáze péče o zákazníka</vt:lpstr>
      <vt:lpstr> RAYNET – ukažte zákazníkům, že se o ně zajímáte (případová studie), CRM aplikace </vt:lpstr>
      <vt:lpstr>Řízení zákaznické základny</vt:lpstr>
      <vt:lpstr>Strategie budování věrnosti</vt:lpstr>
      <vt:lpstr>Strategie budování věrnosti</vt:lpstr>
      <vt:lpstr>Jak zavádět věrnostní programy?</vt:lpstr>
      <vt:lpstr>Jak zavádět věrnostní programy?</vt:lpstr>
      <vt:lpstr>3. Ukončování vztahu se zákazníkem </vt:lpstr>
      <vt:lpstr>Symptomy ohrožení vztahu</vt:lpstr>
      <vt:lpstr>Symptomy ohrožení vztahu</vt:lpstr>
      <vt:lpstr>Strategie řízení vztahu</vt:lpstr>
      <vt:lpstr>Strategie sponky - sepnutí</vt:lpstr>
      <vt:lpstr>Strategie zdrhovadla - propojení</vt:lpstr>
      <vt:lpstr>Strategie suchého zipu - přimknutí</vt:lpstr>
      <vt:lpstr>Řízení vztahu ve fázi navázání vztahu</vt:lpstr>
      <vt:lpstr>Řízení vztahu ve fázi rozvoje vztahu</vt:lpstr>
      <vt:lpstr>Řízení vztahu ve fázi ukončení vztahu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174</cp:revision>
  <dcterms:created xsi:type="dcterms:W3CDTF">2016-11-25T20:36:16Z</dcterms:created>
  <dcterms:modified xsi:type="dcterms:W3CDTF">2022-11-07T18:26:15Z</dcterms:modified>
</cp:coreProperties>
</file>