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86" r:id="rId4"/>
    <p:sldId id="292" r:id="rId5"/>
    <p:sldId id="293" r:id="rId6"/>
    <p:sldId id="294" r:id="rId7"/>
    <p:sldId id="297" r:id="rId8"/>
    <p:sldId id="298" r:id="rId9"/>
    <p:sldId id="299" r:id="rId10"/>
    <p:sldId id="295" r:id="rId11"/>
    <p:sldId id="300" r:id="rId12"/>
    <p:sldId id="296" r:id="rId13"/>
    <p:sldId id="320" r:id="rId14"/>
    <p:sldId id="301" r:id="rId15"/>
    <p:sldId id="302" r:id="rId16"/>
    <p:sldId id="303" r:id="rId17"/>
    <p:sldId id="305" r:id="rId18"/>
    <p:sldId id="304" r:id="rId19"/>
    <p:sldId id="306" r:id="rId20"/>
    <p:sldId id="307" r:id="rId21"/>
    <p:sldId id="313" r:id="rId22"/>
    <p:sldId id="314" r:id="rId23"/>
    <p:sldId id="309" r:id="rId24"/>
    <p:sldId id="315" r:id="rId25"/>
    <p:sldId id="316" r:id="rId26"/>
    <p:sldId id="317" r:id="rId27"/>
    <p:sldId id="318" r:id="rId28"/>
    <p:sldId id="321" r:id="rId29"/>
    <p:sldId id="310" r:id="rId30"/>
    <p:sldId id="311" r:id="rId31"/>
    <p:sldId id="312" r:id="rId32"/>
    <p:sldId id="319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47" autoAdjust="0"/>
  </p:normalViewPr>
  <p:slideViewPr>
    <p:cSldViewPr snapToGrid="0">
      <p:cViewPr varScale="1">
        <p:scale>
          <a:sx n="73" d="100"/>
          <a:sy n="73" d="100"/>
        </p:scale>
        <p:origin x="9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Budování hodnoty vztahu se zákazníkem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562775"/>
            <a:ext cx="4806091" cy="1941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Cílem přednášky je pochopit, jak vybudovat hodnotný vztah se zákazníkem</a:t>
            </a: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552" y="56846"/>
            <a:ext cx="5357884" cy="781287"/>
          </a:xfrm>
        </p:spPr>
        <p:txBody>
          <a:bodyPr>
            <a:normAutofit/>
          </a:bodyPr>
          <a:lstStyle/>
          <a:p>
            <a:r>
              <a:rPr lang="cs-CZ" sz="3600" b="1" cap="small" dirty="0">
                <a:solidFill>
                  <a:srgbClr val="008080"/>
                </a:solidFill>
              </a:rPr>
              <a:t>● 3 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Lidská síla vztahu (7)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31" y="10054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07264" y="718491"/>
            <a:ext cx="7860580" cy="4152740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cap="small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Vzdělání a všeobecné poznávání  (co-</a:t>
            </a:r>
            <a:r>
              <a:rPr lang="cs-CZ" sz="2400" b="1" cap="small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cs-CZ" sz="2400" b="1" cap="small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cap="small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●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učíme se  od svého narození (primární skupina,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sekundární skupina)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cap="small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●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učíme se z toho, co děláme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cap="small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●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učíme se ze svých zkušeností (viz teorie sociální učení)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cap="small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●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absolvujeme studium a různá doplňující školení.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7264" y="4954495"/>
            <a:ext cx="11204812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Poznávání má vliv na budoucí vztah se zákazníky. Současný vývoj v organizacích směřuje k tomu, že zaměstnanci shromažďují nové vědomosti, sbírají informace, které sdílejí s ostatními, aby docházelo ke zlepšování spolupráce zaměstnanců (viz  </a:t>
            </a:r>
            <a:r>
              <a:rPr lang="cs-CZ" sz="2400" b="1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kolaborativní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část CRM).</a:t>
            </a:r>
            <a:endParaRPr lang="cs-CZ" dirty="0"/>
          </a:p>
        </p:txBody>
      </p:sp>
      <p:pic>
        <p:nvPicPr>
          <p:cNvPr id="4098" name="Picture 2" descr="Individuální vzdělávání žáka („domácí vzdělávání”) – Základní škola a  mateřská škola, Praha 3, nám. Jiřího z Lobkovic 22/121">
            <a:extLst>
              <a:ext uri="{FF2B5EF4-FFF2-40B4-BE49-F238E27FC236}">
                <a16:creationId xmlns:a16="http://schemas.microsoft.com/office/drawing/2014/main" id="{BBA8494E-6FBF-48B7-800F-53C198B7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38" y="1401067"/>
            <a:ext cx="3328725" cy="27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40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45170" cy="781287"/>
          </a:xfrm>
        </p:spPr>
        <p:txBody>
          <a:bodyPr>
            <a:normAutofit/>
          </a:bodyPr>
          <a:lstStyle/>
          <a:p>
            <a:r>
              <a:rPr lang="cs-CZ" sz="3600" b="1" cap="small" dirty="0">
                <a:solidFill>
                  <a:srgbClr val="008080"/>
                </a:solidFill>
              </a:rPr>
              <a:t>● 3 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Lidská síla vztahu – energie (8)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2472" y="1323110"/>
            <a:ext cx="6807318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Fyzická energie </a:t>
            </a:r>
            <a:r>
              <a:rPr lang="cs-CZ" sz="2400" dirty="0">
                <a:solidFill>
                  <a:srgbClr val="008080"/>
                </a:solidFill>
              </a:rPr>
              <a:t>- vitalita, pohotovost, schopnost udržet si koncentraci a plnit závazky.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Emoční energie </a:t>
            </a:r>
            <a:r>
              <a:rPr lang="cs-CZ" sz="2400" dirty="0">
                <a:solidFill>
                  <a:srgbClr val="008080"/>
                </a:solidFill>
              </a:rPr>
              <a:t>- mezilidské vztahy a pouta. Je podstatná pro týmovou práci.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Intelektuální energie 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-  energie našeho myšlení, logiky a racionality, pružná reakce na vzniklé situace.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Podniky potřebují udržet energii svých zaměstnanců vhodnou motivací a stimulací.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Zákazník nabízí energii, zdroje a investuje do práce.  </a:t>
            </a:r>
          </a:p>
        </p:txBody>
      </p:sp>
      <p:pic>
        <p:nvPicPr>
          <p:cNvPr id="5122" name="Picture 2" descr="Jaká je energie lidí? Silná lidská energie: znamení">
            <a:extLst>
              <a:ext uri="{FF2B5EF4-FFF2-40B4-BE49-F238E27FC236}">
                <a16:creationId xmlns:a16="http://schemas.microsoft.com/office/drawing/2014/main" id="{0864631E-A9FB-45C7-88D2-16309F1A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70" y="1713605"/>
            <a:ext cx="4023249" cy="31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8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188" y="179676"/>
            <a:ext cx="8769824" cy="658457"/>
          </a:xfrm>
        </p:spPr>
        <p:txBody>
          <a:bodyPr>
            <a:normAutofit/>
          </a:bodyPr>
          <a:lstStyle/>
          <a:p>
            <a:r>
              <a:rPr lang="cs-CZ" sz="3600" b="1" cap="small" dirty="0">
                <a:solidFill>
                  <a:srgbClr val="008080"/>
                </a:solidFill>
              </a:rPr>
              <a:t>● 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3 Lidská síla vztahu – entuziasmus (9)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Obrázek 3" descr="» smích Motivační citát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94" y="2130545"/>
            <a:ext cx="4292932" cy="29327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6188" y="1521714"/>
            <a:ext cx="6833299" cy="45858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nadšení, </a:t>
            </a:r>
            <a:r>
              <a:rPr lang="cs-CZ" sz="2400" dirty="0">
                <a:solidFill>
                  <a:srgbClr val="008080"/>
                </a:solidFill>
              </a:rPr>
              <a:t>které motivuje k vynakládání sil k zajištění určitých cílů a pracovních úkolů. 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entuziasmus souvisí s energií.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práce se může stát zdrojem nadšení, i když historicky ne vždy mohla být hodnocena v tom pozitivním smyslu. Význam práce je vztažen k času a kultuře.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Lidé potřebují mít </a:t>
            </a:r>
            <a:r>
              <a:rPr lang="cs-CZ" sz="2400" b="1" dirty="0">
                <a:solidFill>
                  <a:srgbClr val="FF0000"/>
                </a:solidFill>
              </a:rPr>
              <a:t>smysl života</a:t>
            </a:r>
            <a:r>
              <a:rPr lang="cs-CZ" sz="2400" dirty="0">
                <a:solidFill>
                  <a:srgbClr val="008080"/>
                </a:solidFill>
              </a:rPr>
              <a:t>. Naplnění tohoto smyslu vede k dalšímu nadšení a energii. </a:t>
            </a:r>
          </a:p>
          <a:p>
            <a:r>
              <a:rPr lang="cs-CZ" sz="2400" i="1" dirty="0">
                <a:solidFill>
                  <a:srgbClr val="FF0000"/>
                </a:solidFill>
              </a:rPr>
              <a:t>Mnohem více nadšení lze najít v kolektivech, kde je veselo, dobrá nálada a smích, jako sociální tmel, který sbližuje lidi.</a:t>
            </a:r>
          </a:p>
        </p:txBody>
      </p:sp>
    </p:spTree>
    <p:extLst>
      <p:ext uri="{BB962C8B-B14F-4D97-AF65-F5344CB8AC3E}">
        <p14:creationId xmlns:p14="http://schemas.microsoft.com/office/powerpoint/2010/main" val="310852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74187"/>
            <a:ext cx="9179258" cy="73574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Oblasti hodnoty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F14F1A8-8736-4AC0-A177-A719C86F3383}"/>
              </a:ext>
            </a:extLst>
          </p:cNvPr>
          <p:cNvSpPr txBox="1"/>
          <p:nvPr/>
        </p:nvSpPr>
        <p:spPr>
          <a:xfrm>
            <a:off x="838199" y="1721667"/>
            <a:ext cx="3551068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Referenční hodnota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4B8D5D6-36CB-4E0B-8CB5-EE20E8732065}"/>
              </a:ext>
            </a:extLst>
          </p:cNvPr>
          <p:cNvSpPr txBox="1"/>
          <p:nvPr/>
        </p:nvSpPr>
        <p:spPr>
          <a:xfrm>
            <a:off x="838199" y="2806545"/>
            <a:ext cx="3551068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Hodnota kontaktu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76FE9AC-C821-4B53-8916-9559E611FA91}"/>
              </a:ext>
            </a:extLst>
          </p:cNvPr>
          <p:cNvSpPr txBox="1"/>
          <p:nvPr/>
        </p:nvSpPr>
        <p:spPr>
          <a:xfrm>
            <a:off x="838199" y="4023420"/>
            <a:ext cx="3551068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Emocionální hodnota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D97A1C1-BEEE-40F7-9D29-75BCC6896EE4}"/>
              </a:ext>
            </a:extLst>
          </p:cNvPr>
          <p:cNvSpPr txBox="1"/>
          <p:nvPr/>
        </p:nvSpPr>
        <p:spPr>
          <a:xfrm>
            <a:off x="6027201" y="1783222"/>
            <a:ext cx="3551068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Hodnota poznání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5C094C8-C9B0-4FF3-B685-16EBA46E3D8A}"/>
              </a:ext>
            </a:extLst>
          </p:cNvPr>
          <p:cNvSpPr txBox="1"/>
          <p:nvPr/>
        </p:nvSpPr>
        <p:spPr>
          <a:xfrm>
            <a:off x="6027201" y="2787342"/>
            <a:ext cx="3551068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Hodnota pravidelnosti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119976-6604-43F4-89A6-ACB02FE801C5}"/>
              </a:ext>
            </a:extLst>
          </p:cNvPr>
          <p:cNvSpPr txBox="1"/>
          <p:nvPr/>
        </p:nvSpPr>
        <p:spPr>
          <a:xfrm>
            <a:off x="6096000" y="4010137"/>
            <a:ext cx="4550979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Strategická pozice zákazníka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D7D547B1-7E2A-4B51-85F1-FB1D02586BC2}"/>
              </a:ext>
            </a:extLst>
          </p:cNvPr>
          <p:cNvSpPr/>
          <p:nvPr/>
        </p:nvSpPr>
        <p:spPr>
          <a:xfrm>
            <a:off x="4951188" y="892918"/>
            <a:ext cx="665826" cy="945765"/>
          </a:xfrm>
          <a:prstGeom prst="down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8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74187"/>
            <a:ext cx="9179258" cy="73574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Oblasti hodnoty vztahu – referenční hodnota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71" y="78113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13487" y="1206006"/>
            <a:ext cx="11136573" cy="3785652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Podnik je takový, jaké má zákazníky. (B2B /firma/, B2C /konečný spotřebitel/ trh)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●  Čím více hodnotných zákazníků, tím lepší prestiž.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● Referenční hodnota zákazníka (hodnota značky zákazníka). Posuzuje se pověst zákazníka a podstata jeho pověsti.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B2B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hlavní zákazníci podniku jsou zpravidla známí a z toho důvodu si je firmy cení.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(úspěšnost podniku, či určité osobnosti, která u podniku nakupuje).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VIP osoba (na obou trzích) </a:t>
            </a:r>
            <a:r>
              <a:rPr lang="cs-CZ" sz="24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v reklamě a marketingové komunikaci se zákazníky, pokud se firma pohybuje na B2B trhu, pak známá a úspěšná firma, se kterou se obchoduje, může mít vliv i na objem obchodu, známá osoba /sportovec, umělec, politik…/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64503B-0D04-4791-8557-04E32DA9D29C}"/>
              </a:ext>
            </a:extLst>
          </p:cNvPr>
          <p:cNvSpPr txBox="1"/>
          <p:nvPr/>
        </p:nvSpPr>
        <p:spPr>
          <a:xfrm>
            <a:off x="1114815" y="5187730"/>
            <a:ext cx="10365144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Aktivní referenční business </a:t>
            </a:r>
            <a:r>
              <a:rPr lang="cs-CZ" sz="2400" dirty="0">
                <a:solidFill>
                  <a:srgbClr val="FF0000"/>
                </a:solidFill>
              </a:rPr>
              <a:t>– podnik požádá zákazníky o doporučování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Pasívní referenční business </a:t>
            </a:r>
            <a:r>
              <a:rPr lang="cs-CZ" sz="2400" dirty="0">
                <a:solidFill>
                  <a:srgbClr val="FF0000"/>
                </a:solidFill>
              </a:rPr>
              <a:t>– samovolný proces, referování o pozitivních pocitech zákazníků.</a:t>
            </a:r>
          </a:p>
        </p:txBody>
      </p:sp>
    </p:spTree>
    <p:extLst>
      <p:ext uri="{BB962C8B-B14F-4D97-AF65-F5344CB8AC3E}">
        <p14:creationId xmlns:p14="http://schemas.microsoft.com/office/powerpoint/2010/main" val="129440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74187"/>
            <a:ext cx="9179258" cy="735747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Oblasti hodnoty vztahu – další pohledy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7422" y="1194643"/>
            <a:ext cx="11849496" cy="5262979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cs-CZ" sz="2400" b="1" cap="small" dirty="0">
                <a:solidFill>
                  <a:srgbClr val="FF0000"/>
                </a:solidFill>
              </a:rPr>
              <a:t>Hodnota kontaktu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zákazníkovy vztahy a kontakty či spolupráci s jinými podniky, nemusí to být jen významný zákazník, ale i zákazník, zprostředkovatel, pomáhající získat nové příležitosti.</a:t>
            </a:r>
          </a:p>
          <a:p>
            <a:r>
              <a:rPr lang="cs-CZ" sz="2400" b="1" cap="small" dirty="0">
                <a:solidFill>
                  <a:srgbClr val="FF0000"/>
                </a:solidFill>
              </a:rPr>
              <a:t>Emocionální hodnota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mezilidské vztahy, které jsou závislé na tzv. „chemii.“ Emocionální hodnotu ovlivňuje důvěryhodnost podniku, jeho spolehlivost, empatie a kompatibilita hodnot podniku a lidí.</a:t>
            </a:r>
          </a:p>
          <a:p>
            <a:r>
              <a:rPr lang="cs-CZ" sz="2400" b="1" cap="small" dirty="0">
                <a:solidFill>
                  <a:srgbClr val="FF0000"/>
                </a:solidFill>
              </a:rPr>
              <a:t>Hodnota poznání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je spojena s náročností zákazníka, která bývá ovlivněna jejich vzděláním, zákazníci patřící ke špičce ve svém oboru, mohou nabídnout nová řešení a totéž očekávají od svých partnerů.</a:t>
            </a:r>
          </a:p>
          <a:p>
            <a:r>
              <a:rPr lang="cs-CZ" sz="2400" b="1" cap="small" dirty="0">
                <a:solidFill>
                  <a:srgbClr val="FF0000"/>
                </a:solidFill>
              </a:rPr>
              <a:t>Hodnota pravidelnosti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B2B </a:t>
            </a:r>
            <a:r>
              <a:rPr lang="cs-CZ" sz="2400" dirty="0">
                <a:solidFill>
                  <a:srgbClr val="008080"/>
                </a:solidFill>
              </a:rPr>
              <a:t>- zejména ve výrobním procesu jsou nutné pravidelné dodávky surovin, materiálů či polotovarů, představují výrobní vstupy (lepší plánování výroby a využití výrobních kapacit ).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B2C </a:t>
            </a:r>
            <a:r>
              <a:rPr lang="cs-CZ" sz="2400" dirty="0">
                <a:solidFill>
                  <a:srgbClr val="008080"/>
                </a:solidFill>
              </a:rPr>
              <a:t>- nejde jen o pravidelnost, ale spíše o pružnost, např. maloobchodník potřebuje dodatečné dodávky při neočekávaných změnách poptávky.</a:t>
            </a:r>
            <a:endParaRPr lang="cs-CZ" sz="24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1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8469573" cy="63805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Hodnocení ekonomické síly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09526" y="1141540"/>
            <a:ext cx="7493946" cy="51706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Zákazník řeší sílu vztahu z hlediska samotného výrobku a jeho vlastností: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posuzuje se </a:t>
            </a:r>
            <a:r>
              <a:rPr lang="cs-CZ" sz="2400" b="1" dirty="0">
                <a:solidFill>
                  <a:srgbClr val="FF0000"/>
                </a:solidFill>
              </a:rPr>
              <a:t>cena a rizika </a:t>
            </a:r>
            <a:r>
              <a:rPr lang="cs-CZ" sz="2400" dirty="0">
                <a:solidFill>
                  <a:srgbClr val="008080"/>
                </a:solidFill>
              </a:rPr>
              <a:t>spojená s tímto vztahem. 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riziko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● je podnik schopen dodat dané </a:t>
            </a:r>
            <a:r>
              <a:rPr lang="cs-CZ" sz="2400" b="1" dirty="0">
                <a:solidFill>
                  <a:srgbClr val="FF0000"/>
                </a:solidFill>
              </a:rPr>
              <a:t>výrobky </a:t>
            </a:r>
            <a:r>
              <a:rPr lang="cs-CZ" sz="2400" dirty="0">
                <a:solidFill>
                  <a:srgbClr val="008080"/>
                </a:solidFill>
              </a:rPr>
              <a:t> v odpovídající </a:t>
            </a:r>
            <a:r>
              <a:rPr lang="cs-CZ" sz="2400" b="1" dirty="0">
                <a:solidFill>
                  <a:srgbClr val="FF0000"/>
                </a:solidFill>
              </a:rPr>
              <a:t>kvalitě, požadovaném množství, ceně i čase</a:t>
            </a:r>
            <a:r>
              <a:rPr lang="cs-CZ" sz="2400" dirty="0">
                <a:solidFill>
                  <a:srgbClr val="008080"/>
                </a:solidFill>
              </a:rPr>
              <a:t>, důležité je rovněž, jak samotný podnik oceňuje svoje produkt,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● efektivita vztahu, posuzují se i</a:t>
            </a:r>
            <a:r>
              <a:rPr lang="cs-CZ" sz="2400" b="1" dirty="0">
                <a:solidFill>
                  <a:srgbClr val="FF0000"/>
                </a:solidFill>
              </a:rPr>
              <a:t> způsoby řešení problémů.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● součástí síly vztahů jsou </a:t>
            </a:r>
            <a:r>
              <a:rPr lang="cs-CZ" sz="2400" b="1" dirty="0">
                <a:solidFill>
                  <a:srgbClr val="FF0000"/>
                </a:solidFill>
              </a:rPr>
              <a:t>smlouvy</a:t>
            </a:r>
            <a:r>
              <a:rPr lang="cs-CZ" sz="2400" dirty="0">
                <a:solidFill>
                  <a:srgbClr val="008080"/>
                </a:solidFill>
              </a:rPr>
              <a:t>, které upravují pravidla vztahu. Obě strany investovaly do vztahu. Např. vybudovaly společný informační systém, někdy založily i společné podniky ve sféře dopravy apod.</a:t>
            </a:r>
          </a:p>
          <a:p>
            <a:endParaRPr lang="cs-CZ" dirty="0"/>
          </a:p>
        </p:txBody>
      </p:sp>
      <p:pic>
        <p:nvPicPr>
          <p:cNvPr id="6146" name="Picture 2" descr="Smlouva uzavřená po telefonu - Práce pro Právníky.cz">
            <a:extLst>
              <a:ext uri="{FF2B5EF4-FFF2-40B4-BE49-F238E27FC236}">
                <a16:creationId xmlns:a16="http://schemas.microsoft.com/office/drawing/2014/main" id="{C61B12A0-E281-4EE9-B245-9AEDD074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675" y="2907713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02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899" y="212578"/>
            <a:ext cx="6906905" cy="63528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Hodnocení emocionálního pouta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25" y="0"/>
            <a:ext cx="1464833" cy="1127893"/>
          </a:xfrm>
          <a:prstGeom prst="rect">
            <a:avLst/>
          </a:prstGeom>
        </p:spPr>
      </p:pic>
      <p:pic>
        <p:nvPicPr>
          <p:cNvPr id="4" name="Picture 2" descr="VektorovÃ© kreslenÃ­ modrÃ© postav potÅesenÃ­ ruk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61" y="1414778"/>
            <a:ext cx="2694484" cy="3464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Oválný bublinový popisek 4"/>
          <p:cNvSpPr/>
          <p:nvPr/>
        </p:nvSpPr>
        <p:spPr>
          <a:xfrm>
            <a:off x="343466" y="1222609"/>
            <a:ext cx="3125337" cy="1924334"/>
          </a:xfrm>
          <a:prstGeom prst="wedgeEllipseCallout">
            <a:avLst>
              <a:gd name="adj1" fmla="val 63010"/>
              <a:gd name="adj2" fmla="val 355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8080"/>
                </a:solidFill>
              </a:rPr>
              <a:t>Máme stejné hodnoty?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</a:rPr>
              <a:t>Důvěřujeme si?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</a:rPr>
              <a:t>Etický kodex</a:t>
            </a:r>
          </a:p>
        </p:txBody>
      </p:sp>
      <p:sp>
        <p:nvSpPr>
          <p:cNvPr id="6" name="Oválný bublinový popisek 5"/>
          <p:cNvSpPr/>
          <p:nvPr/>
        </p:nvSpPr>
        <p:spPr>
          <a:xfrm>
            <a:off x="7318804" y="975847"/>
            <a:ext cx="4118020" cy="3227663"/>
          </a:xfrm>
          <a:prstGeom prst="wedgeEllipseCallout">
            <a:avLst>
              <a:gd name="adj1" fmla="val -58009"/>
              <a:gd name="adj2" fmla="val 427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8080"/>
                </a:solidFill>
              </a:rPr>
              <a:t>Ano, sdílíme stejné hodnoty 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</a:rPr>
              <a:t>a dáme to najevo – společné akce,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</a:rPr>
              <a:t>- společné příběhy</a:t>
            </a:r>
          </a:p>
          <a:p>
            <a:pPr algn="ctr"/>
            <a:endParaRPr lang="cs-CZ" sz="2400" b="1" dirty="0">
              <a:solidFill>
                <a:srgbClr val="00808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8CEC11-143F-4339-B716-86BBDF1FA7C3}"/>
              </a:ext>
            </a:extLst>
          </p:cNvPr>
          <p:cNvSpPr txBox="1"/>
          <p:nvPr/>
        </p:nvSpPr>
        <p:spPr>
          <a:xfrm>
            <a:off x="2965141" y="5512821"/>
            <a:ext cx="4904078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Kompatibilita hodnot podniků a zákazníků</a:t>
            </a:r>
          </a:p>
        </p:txBody>
      </p:sp>
    </p:spTree>
    <p:extLst>
      <p:ext uri="{BB962C8B-B14F-4D97-AF65-F5344CB8AC3E}">
        <p14:creationId xmlns:p14="http://schemas.microsoft.com/office/powerpoint/2010/main" val="362260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780965" cy="77641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Hodnocení lidských pout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pic>
        <p:nvPicPr>
          <p:cNvPr id="4" name="Picture 2" descr="VektorovÃ© kreslenÃ­ modrÃ© postav potÅesenÃ­ ruk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43" y="1420469"/>
            <a:ext cx="2694484" cy="3464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Oválný bublinový popisek 4"/>
          <p:cNvSpPr/>
          <p:nvPr/>
        </p:nvSpPr>
        <p:spPr>
          <a:xfrm>
            <a:off x="343466" y="1222608"/>
            <a:ext cx="3125337" cy="2339457"/>
          </a:xfrm>
          <a:prstGeom prst="wedgeEllipseCallout">
            <a:avLst>
              <a:gd name="adj1" fmla="val 63010"/>
              <a:gd name="adj2" fmla="val 355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8080"/>
                </a:solidFill>
              </a:rPr>
              <a:t>Důležitost osobního kontaktu nezaniká ani s emaily a vztahy na dálku</a:t>
            </a:r>
          </a:p>
        </p:txBody>
      </p:sp>
      <p:sp>
        <p:nvSpPr>
          <p:cNvPr id="6" name="Oválný bublinový popisek 5"/>
          <p:cNvSpPr/>
          <p:nvPr/>
        </p:nvSpPr>
        <p:spPr>
          <a:xfrm>
            <a:off x="7318804" y="975848"/>
            <a:ext cx="3053495" cy="2176786"/>
          </a:xfrm>
          <a:prstGeom prst="wedgeEllipseCallout">
            <a:avLst>
              <a:gd name="adj1" fmla="val -58009"/>
              <a:gd name="adj2" fmla="val 427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8080"/>
                </a:solidFill>
              </a:rPr>
              <a:t>Energie, entuziasmus, poznávání</a:t>
            </a:r>
          </a:p>
          <a:p>
            <a:pPr algn="ctr"/>
            <a:endParaRPr lang="cs-CZ" sz="2400" b="1" dirty="0">
              <a:solidFill>
                <a:srgbClr val="00808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DADEB3-E220-4EBD-A4F7-4C2A09D54108}"/>
              </a:ext>
            </a:extLst>
          </p:cNvPr>
          <p:cNvSpPr txBox="1"/>
          <p:nvPr/>
        </p:nvSpPr>
        <p:spPr>
          <a:xfrm>
            <a:off x="2920753" y="5482042"/>
            <a:ext cx="4904078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Studenti přicházejí a odcházejí ze Slezské univerzity, ale duch vysoké školy zůstává. </a:t>
            </a:r>
          </a:p>
        </p:txBody>
      </p:sp>
    </p:spTree>
    <p:extLst>
      <p:ext uri="{BB962C8B-B14F-4D97-AF65-F5344CB8AC3E}">
        <p14:creationId xmlns:p14="http://schemas.microsoft.com/office/powerpoint/2010/main" val="201780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811" y="-4886"/>
            <a:ext cx="8469573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Rozvoj hodnoty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pic>
        <p:nvPicPr>
          <p:cNvPr id="4" name="Picture 2" descr="VektorovÃ© kreslenÃ­ modrÃ© postav potÅesenÃ­ ruk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2" y="1542196"/>
            <a:ext cx="2694484" cy="3464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Obdélník 4"/>
          <p:cNvSpPr/>
          <p:nvPr/>
        </p:nvSpPr>
        <p:spPr>
          <a:xfrm>
            <a:off x="1241946" y="5435868"/>
            <a:ext cx="9730853" cy="94179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Zavázanost je budována pomocí bonusů, způsobů řešení problémů, úrovní nasazení zaměstnanců i jejich odborností, kompatibilitou hodnot apod. </a:t>
            </a:r>
          </a:p>
        </p:txBody>
      </p:sp>
      <p:sp>
        <p:nvSpPr>
          <p:cNvPr id="6" name="Oválný bublinový popisek 5"/>
          <p:cNvSpPr/>
          <p:nvPr/>
        </p:nvSpPr>
        <p:spPr>
          <a:xfrm>
            <a:off x="329818" y="1327810"/>
            <a:ext cx="3125337" cy="2339457"/>
          </a:xfrm>
          <a:prstGeom prst="wedgeEllipseCallout">
            <a:avLst>
              <a:gd name="adj1" fmla="val 63010"/>
              <a:gd name="adj2" fmla="val 355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8080"/>
                </a:solidFill>
              </a:rPr>
              <a:t>Podnik hodnotí: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</a:rPr>
              <a:t>zavázanost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</a:rPr>
              <a:t>zákazníka </a:t>
            </a:r>
          </a:p>
          <a:p>
            <a:pPr algn="ctr"/>
            <a:endParaRPr lang="cs-CZ" sz="2400" b="1" dirty="0">
              <a:solidFill>
                <a:srgbClr val="008080"/>
              </a:solidFill>
            </a:endParaRPr>
          </a:p>
        </p:txBody>
      </p:sp>
      <p:sp>
        <p:nvSpPr>
          <p:cNvPr id="7" name="Oválný bublinový popisek 6"/>
          <p:cNvSpPr/>
          <p:nvPr/>
        </p:nvSpPr>
        <p:spPr>
          <a:xfrm>
            <a:off x="7318804" y="975848"/>
            <a:ext cx="3053495" cy="2176786"/>
          </a:xfrm>
          <a:prstGeom prst="wedgeEllipseCallout">
            <a:avLst>
              <a:gd name="adj1" fmla="val -58009"/>
              <a:gd name="adj2" fmla="val 427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8080"/>
                </a:solidFill>
              </a:rPr>
              <a:t>Úroveň loajality, nákladovost, spolehlivost</a:t>
            </a:r>
          </a:p>
          <a:p>
            <a:pPr algn="ctr"/>
            <a:endParaRPr lang="cs-CZ" sz="2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lvl="0"/>
            <a:r>
              <a:rPr lang="cs-CZ" sz="4000" b="1" cap="all" dirty="0"/>
              <a:t>Budování hodnoty vztahu se zákazníkem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941754" y="2083513"/>
            <a:ext cx="4321361" cy="2731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Interakce mezi zákazníkem a podnikem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Faktory působící na budování vztahu (9E)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Oblasti hodnoty vztahu</a:t>
            </a:r>
          </a:p>
          <a:p>
            <a:pPr marL="0" indent="0">
              <a:buNone/>
            </a:pPr>
            <a:endParaRPr lang="cs-CZ" sz="2400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00808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469573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3 oblasti hodnoty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4108002" y="1690688"/>
            <a:ext cx="3086101" cy="1831340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vztahu 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zákazníky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 pole 2"/>
          <p:cNvSpPr txBox="1">
            <a:spLocks noChangeArrowheads="1"/>
          </p:cNvSpPr>
          <p:nvPr/>
        </p:nvSpPr>
        <p:spPr bwMode="auto">
          <a:xfrm>
            <a:off x="471489" y="1773873"/>
            <a:ext cx="2928936" cy="2335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vztahu:</a:t>
            </a:r>
            <a:endParaRPr lang="cs-CZ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Základna zákazníků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Styky se zákazníky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Akce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 pole 2"/>
          <p:cNvSpPr txBox="1">
            <a:spLocks noChangeArrowheads="1"/>
          </p:cNvSpPr>
          <p:nvPr/>
        </p:nvSpPr>
        <p:spPr bwMode="auto">
          <a:xfrm>
            <a:off x="8196375" y="1791921"/>
            <a:ext cx="2967571" cy="194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Směněné zdroje:</a:t>
            </a:r>
            <a:endParaRPr lang="cs-CZ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Emoce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Znalosti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Akce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ové pole 2"/>
          <p:cNvSpPr txBox="1">
            <a:spLocks noChangeArrowheads="1"/>
          </p:cNvSpPr>
          <p:nvPr/>
        </p:nvSpPr>
        <p:spPr bwMode="auto">
          <a:xfrm>
            <a:off x="3833764" y="4194738"/>
            <a:ext cx="3971926" cy="194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Stupně rozvoje vztahu:</a:t>
            </a:r>
            <a:endParaRPr lang="cs-CZ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Navázání vztahu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 vztahu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vztahu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ětiúhelník 152"/>
          <p:cNvSpPr>
            <a:spLocks noChangeArrowheads="1"/>
          </p:cNvSpPr>
          <p:nvPr/>
        </p:nvSpPr>
        <p:spPr bwMode="auto">
          <a:xfrm>
            <a:off x="1492705" y="3900535"/>
            <a:ext cx="2515738" cy="723900"/>
          </a:xfrm>
          <a:prstGeom prst="homePlate">
            <a:avLst>
              <a:gd name="adj" fmla="val 49999"/>
            </a:avLst>
          </a:prstGeom>
          <a:solidFill>
            <a:srgbClr val="FFFFFF"/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Šance k získání zákazníka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ětiúhelník 153"/>
          <p:cNvSpPr>
            <a:spLocks noChangeArrowheads="1"/>
          </p:cNvSpPr>
          <p:nvPr/>
        </p:nvSpPr>
        <p:spPr bwMode="auto">
          <a:xfrm>
            <a:off x="4258102" y="3900535"/>
            <a:ext cx="2466193" cy="723900"/>
          </a:xfrm>
          <a:prstGeom prst="homePlate">
            <a:avLst>
              <a:gd name="adj" fmla="val 49999"/>
            </a:avLst>
          </a:prstGeom>
          <a:solidFill>
            <a:srgbClr val="FFFFFF"/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Potenciální zákazník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ětiúhelník 154"/>
          <p:cNvSpPr>
            <a:spLocks noChangeArrowheads="1"/>
          </p:cNvSpPr>
          <p:nvPr/>
        </p:nvSpPr>
        <p:spPr bwMode="auto">
          <a:xfrm>
            <a:off x="6973953" y="3900535"/>
            <a:ext cx="1667905" cy="723900"/>
          </a:xfrm>
          <a:prstGeom prst="homePlate">
            <a:avLst>
              <a:gd name="adj" fmla="val 49999"/>
            </a:avLst>
          </a:prstGeom>
          <a:solidFill>
            <a:srgbClr val="FFFFFF"/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Zákazník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ětiúhelník 155"/>
          <p:cNvSpPr>
            <a:spLocks noChangeArrowheads="1"/>
          </p:cNvSpPr>
          <p:nvPr/>
        </p:nvSpPr>
        <p:spPr bwMode="auto">
          <a:xfrm>
            <a:off x="8891517" y="3900535"/>
            <a:ext cx="2011765" cy="723900"/>
          </a:xfrm>
          <a:prstGeom prst="homePlate">
            <a:avLst>
              <a:gd name="adj" fmla="val 49999"/>
            </a:avLst>
          </a:prstGeom>
          <a:solidFill>
            <a:srgbClr val="FFFFFF"/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Bývalý zákazník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533015" y="7096125"/>
            <a:ext cx="1076325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905250" y="7129145"/>
            <a:ext cx="1076325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276850" y="7129145"/>
            <a:ext cx="1076325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ové pole 159"/>
          <p:cNvSpPr txBox="1">
            <a:spLocks noChangeArrowheads="1"/>
          </p:cNvSpPr>
          <p:nvPr/>
        </p:nvSpPr>
        <p:spPr bwMode="auto">
          <a:xfrm>
            <a:off x="4858149" y="2667444"/>
            <a:ext cx="1119117" cy="545910"/>
          </a:xfrm>
          <a:prstGeom prst="rect">
            <a:avLst/>
          </a:prstGeom>
          <a:solidFill>
            <a:srgbClr val="008080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CCM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ové pole 161"/>
          <p:cNvSpPr txBox="1">
            <a:spLocks noChangeArrowheads="1"/>
          </p:cNvSpPr>
          <p:nvPr/>
        </p:nvSpPr>
        <p:spPr bwMode="auto">
          <a:xfrm>
            <a:off x="6973953" y="2667444"/>
            <a:ext cx="1140121" cy="573144"/>
          </a:xfrm>
          <a:prstGeom prst="rect">
            <a:avLst/>
          </a:prstGeom>
          <a:solidFill>
            <a:srgbClr val="008080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CRM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ové pole 162"/>
          <p:cNvSpPr txBox="1">
            <a:spLocks noChangeArrowheads="1"/>
          </p:cNvSpPr>
          <p:nvPr/>
        </p:nvSpPr>
        <p:spPr bwMode="auto">
          <a:xfrm>
            <a:off x="9110761" y="2656839"/>
            <a:ext cx="1070069" cy="573145"/>
          </a:xfrm>
          <a:prstGeom prst="rect">
            <a:avLst/>
          </a:prstGeom>
          <a:solidFill>
            <a:srgbClr val="008080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CTM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64274" y="600501"/>
            <a:ext cx="769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Vedení vztahu se zákazníkem L-CRM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4303843" y="2093389"/>
            <a:ext cx="1761520" cy="10953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6725681" y="2104342"/>
            <a:ext cx="1612763" cy="29056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8800564" y="2133398"/>
            <a:ext cx="1761520" cy="10953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 pole 159"/>
          <p:cNvSpPr txBox="1">
            <a:spLocks noChangeArrowheads="1"/>
          </p:cNvSpPr>
          <p:nvPr/>
        </p:nvSpPr>
        <p:spPr bwMode="auto">
          <a:xfrm>
            <a:off x="827679" y="4943007"/>
            <a:ext cx="1119117" cy="545910"/>
          </a:xfrm>
          <a:prstGeom prst="rect">
            <a:avLst/>
          </a:prstGeom>
          <a:solidFill>
            <a:srgbClr val="008080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CCM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ové pole 162"/>
          <p:cNvSpPr txBox="1">
            <a:spLocks noChangeArrowheads="1"/>
          </p:cNvSpPr>
          <p:nvPr/>
        </p:nvSpPr>
        <p:spPr bwMode="auto">
          <a:xfrm>
            <a:off x="824907" y="5807489"/>
            <a:ext cx="1070069" cy="573145"/>
          </a:xfrm>
          <a:prstGeom prst="rect">
            <a:avLst/>
          </a:prstGeom>
          <a:solidFill>
            <a:srgbClr val="008080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CTM</a:t>
            </a: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361061" y="4943007"/>
            <a:ext cx="84206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8080"/>
                </a:solidFill>
              </a:rPr>
              <a:t>Customer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dirty="0" err="1">
                <a:solidFill>
                  <a:srgbClr val="008080"/>
                </a:solidFill>
              </a:rPr>
              <a:t>Creation</a:t>
            </a:r>
            <a:r>
              <a:rPr lang="cs-CZ" sz="2400" dirty="0">
                <a:solidFill>
                  <a:srgbClr val="008080"/>
                </a:solidFill>
              </a:rPr>
              <a:t> Management - vytváření zákaznického vztahu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361061" y="5929907"/>
            <a:ext cx="84206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8080"/>
                </a:solidFill>
              </a:rPr>
              <a:t>Customer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dirty="0" err="1">
                <a:solidFill>
                  <a:srgbClr val="008080"/>
                </a:solidFill>
              </a:rPr>
              <a:t>Termination</a:t>
            </a:r>
            <a:r>
              <a:rPr lang="cs-CZ" sz="2400" dirty="0">
                <a:solidFill>
                  <a:srgbClr val="008080"/>
                </a:solidFill>
              </a:rPr>
              <a:t> Management – řízení ukončení vztahu</a:t>
            </a:r>
          </a:p>
        </p:txBody>
      </p:sp>
    </p:spTree>
    <p:extLst>
      <p:ext uri="{BB962C8B-B14F-4D97-AF65-F5344CB8AC3E}">
        <p14:creationId xmlns:p14="http://schemas.microsoft.com/office/powerpoint/2010/main" val="55151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5173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Způsoby komunikace se zákazníky dle jejich hodnoty –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případová studie na B2B trhu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32764" y="2415654"/>
            <a:ext cx="317992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Top zákazníci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2764" y="3509952"/>
            <a:ext cx="317992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Méně významní zákazníci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32764" y="5338549"/>
            <a:ext cx="31799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Ztrátoví  zákazníci</a:t>
            </a:r>
          </a:p>
        </p:txBody>
      </p:sp>
      <p:pic>
        <p:nvPicPr>
          <p:cNvPr id="7" name="Picture 2" descr="VektorovÃ© kreslenÃ­ modrÃ© postav potÅesenÃ­ ruk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34" y="2098031"/>
            <a:ext cx="2694484" cy="34643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30712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70" y="255943"/>
            <a:ext cx="8087435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Případová studie-komunikace s TOP zákazníky (Metrum, s.r.o.)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1570" y="1581506"/>
            <a:ext cx="10672549" cy="3695692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 zákazníci přinášejí firmě </a:t>
            </a:r>
            <a:r>
              <a:rPr lang="cs-C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zisky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Obchodní jednání vede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přímo obchodní ředitel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 jakýmkoliv významným zákazníkem jedná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obchodní zástupce s obchodním manažerem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Významným zákazníkům je věnována větší péče: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vždy připravené podklady a zákazník je o návštěvě informován. 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 dispozici veškerá dokumentace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(tzv. technické a bezpečnostní listy)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obchodní zástupci si zpracovávají </a:t>
            </a: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plány návštěv,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kde významní zákazníci jsou prioritní. 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některý zákazník si rád pohovoří i o jiných záležitostech nejenom o technických a obchodních záležitostech. 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připravenost schůzky svědčí o profesionálním přístupu.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Návštěvy - minimálně 1 x do měsíce osobně, někdy postačí telefonický kontakt či elektronický k zaslání nějakých materiálů.  V dané firmě je 25 zákazníků hodnoceno jako TOP zákazníci. </a:t>
            </a:r>
          </a:p>
        </p:txBody>
      </p:sp>
    </p:spTree>
    <p:extLst>
      <p:ext uri="{BB962C8B-B14F-4D97-AF65-F5344CB8AC3E}">
        <p14:creationId xmlns:p14="http://schemas.microsoft.com/office/powerpoint/2010/main" val="2338747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70" y="255943"/>
            <a:ext cx="8087435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</a:rPr>
              <a:t>Případová studie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- komunikace s méně významnými zákazníky  (Metrum, s.r.o.)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1570" y="2268780"/>
            <a:ext cx="9253182" cy="3170099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8080"/>
                </a:solidFill>
              </a:rPr>
              <a:t>Jednání s méně významnými zákazníky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zabírají největší podíl na času věnovaném všem zákazníkům, n</a:t>
            </a:r>
            <a:r>
              <a:rPr lang="cs-CZ" sz="2000" dirty="0"/>
              <a:t>ejpočetnější část.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věnování </a:t>
            </a:r>
            <a:r>
              <a:rPr lang="cs-CZ" sz="2000" dirty="0">
                <a:solidFill>
                  <a:srgbClr val="FF0000"/>
                </a:solidFill>
              </a:rPr>
              <a:t>promyšlené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pozornosti -</a:t>
            </a:r>
            <a:r>
              <a:rPr lang="cs-CZ" sz="2000" dirty="0"/>
              <a:t> mohou se stát z nich významní zákazníci (TOP).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schůzky mají</a:t>
            </a:r>
            <a:r>
              <a:rPr lang="cs-CZ" sz="2000" dirty="0">
                <a:solidFill>
                  <a:srgbClr val="FF0000"/>
                </a:solidFill>
              </a:rPr>
              <a:t> pravidelný charakter. 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nevěnování pozornosti může vyvolat odchod ke konkurenci.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přednostně </a:t>
            </a:r>
            <a:r>
              <a:rPr lang="cs-CZ" sz="2000" b="1" dirty="0">
                <a:solidFill>
                  <a:srgbClr val="FF0000"/>
                </a:solidFill>
              </a:rPr>
              <a:t>osobní kontakt, </a:t>
            </a:r>
            <a:r>
              <a:rPr lang="cs-CZ" sz="2000" dirty="0"/>
              <a:t>poté následuje telefon.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nejméně efektivní se jeví elektronický kontakt, který se může v záplavě emailu „ztratit.“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četnost návštěv je </a:t>
            </a:r>
            <a:r>
              <a:rPr lang="cs-CZ" sz="2000" dirty="0">
                <a:solidFill>
                  <a:srgbClr val="FF0000"/>
                </a:solidFill>
              </a:rPr>
              <a:t>minimálně 1-2 krát měsíčně,</a:t>
            </a:r>
            <a:r>
              <a:rPr lang="cs-CZ" sz="2000" dirty="0"/>
              <a:t> nad plánovaný rámec cest se řeší reklamace.</a:t>
            </a:r>
          </a:p>
        </p:txBody>
      </p:sp>
    </p:spTree>
    <p:extLst>
      <p:ext uri="{BB962C8B-B14F-4D97-AF65-F5344CB8AC3E}">
        <p14:creationId xmlns:p14="http://schemas.microsoft.com/office/powerpoint/2010/main" val="2100214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70" y="255943"/>
            <a:ext cx="8087435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Případová studie-komunikace se ztrátovým zákazníkem  (Metrum, s.r.o.)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1570" y="2268780"/>
            <a:ext cx="9253182" cy="4093428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cap="small" dirty="0">
                <a:solidFill>
                  <a:srgbClr val="008080"/>
                </a:solidFill>
              </a:rPr>
              <a:t>Jednání se ztrátovým zákazníkem</a:t>
            </a:r>
          </a:p>
          <a:p>
            <a:pPr algn="just"/>
            <a:endParaRPr lang="cs-CZ" sz="2000" b="1" cap="small" dirty="0"/>
          </a:p>
          <a:p>
            <a:pPr marL="342900" indent="-342900" algn="just">
              <a:buFontTx/>
              <a:buChar char="-"/>
            </a:pPr>
            <a:r>
              <a:rPr lang="cs-CZ" sz="2000" b="1" dirty="0">
                <a:solidFill>
                  <a:srgbClr val="FF0000"/>
                </a:solidFill>
              </a:rPr>
              <a:t>nejméně oblíbená jednání</a:t>
            </a:r>
            <a:r>
              <a:rPr lang="cs-CZ" sz="2000" dirty="0"/>
              <a:t>, protože se </a:t>
            </a:r>
            <a:r>
              <a:rPr lang="cs-CZ" sz="2000" b="1" dirty="0">
                <a:solidFill>
                  <a:srgbClr val="FF0000"/>
                </a:solidFill>
              </a:rPr>
              <a:t>často řeší splátky dluhů.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většinou stejní zákazníci.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 argumentace je založena na druhotné platební neschopnosti...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návštěvu je třeba se pečlivě připravit a dojednat.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elektronicky je zaslán aktuální seznam uhrazených a neuhrazených faktur, na schůzce se pak předkládají doklady o úhradě.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i="1" dirty="0">
                <a:solidFill>
                  <a:srgbClr val="FF0000"/>
                </a:solidFill>
              </a:rPr>
              <a:t>Jednání bývá náročné, vypjaté. Na tyto krizové situace jsou obchodní zástupci připravováni na různých školení. Data o zákaznících je třeba monitorovat a ukládat do systému CRM.  Je pak důležité s </a:t>
            </a:r>
            <a:r>
              <a:rPr lang="cs-CZ" sz="2000" i="1" dirty="0" err="1">
                <a:solidFill>
                  <a:srgbClr val="FF0000"/>
                </a:solidFill>
              </a:rPr>
              <a:t>ěmito</a:t>
            </a:r>
            <a:r>
              <a:rPr lang="cs-CZ" sz="2000" i="1" dirty="0">
                <a:solidFill>
                  <a:srgbClr val="FF0000"/>
                </a:solidFill>
              </a:rPr>
              <a:t> zákazníky ukončit vztah, než si je udržovat. Tím je přispíváno k ozdravení zákaznické základny (Kozák 2011).</a:t>
            </a:r>
          </a:p>
        </p:txBody>
      </p:sp>
    </p:spTree>
    <p:extLst>
      <p:ext uri="{BB962C8B-B14F-4D97-AF65-F5344CB8AC3E}">
        <p14:creationId xmlns:p14="http://schemas.microsoft.com/office/powerpoint/2010/main" val="3902823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70" y="255943"/>
            <a:ext cx="8087435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Případová studie-komunikace se zákazníky dle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stádia vztahu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(Metrum, s.r.o.)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1570" y="1726446"/>
            <a:ext cx="9253182" cy="3170099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cs-CZ" sz="2000" b="1" cap="small" dirty="0">
                <a:solidFill>
                  <a:srgbClr val="008080"/>
                </a:solidFill>
              </a:rPr>
              <a:t>Komunikace s potencionálními zákazníky</a:t>
            </a:r>
          </a:p>
          <a:p>
            <a:endParaRPr lang="cs-CZ" sz="2000" b="1" cap="small" dirty="0"/>
          </a:p>
          <a:p>
            <a:pPr marL="342900" indent="-342900" algn="just">
              <a:buFontTx/>
              <a:buChar char="-"/>
            </a:pPr>
            <a:r>
              <a:rPr lang="cs-CZ" sz="2000" dirty="0"/>
              <a:t>potencionálním zákazníkem je</a:t>
            </a:r>
            <a:r>
              <a:rPr lang="cs-CZ" sz="2000" dirty="0">
                <a:solidFill>
                  <a:srgbClr val="FF0000"/>
                </a:solidFill>
              </a:rPr>
              <a:t> každý</a:t>
            </a:r>
            <a:r>
              <a:rPr lang="cs-CZ" sz="2000" dirty="0"/>
              <a:t>, se kterým se obchodní zástupce setká.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umění klást otázky, </a:t>
            </a:r>
            <a:r>
              <a:rPr lang="cs-CZ" sz="2000" b="1" dirty="0">
                <a:solidFill>
                  <a:srgbClr val="FF0000"/>
                </a:solidFill>
              </a:rPr>
              <a:t>kdo se ptá, ten řídí rozhovor </a:t>
            </a:r>
            <a:r>
              <a:rPr lang="cs-CZ" sz="2000" dirty="0"/>
              <a:t>a jeho směr.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nelze ale podcenit naslouchání protistraně.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četnost návštěv je závislá na zpětné vazbě komunikace.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obchodní zástupce poukazuje na </a:t>
            </a:r>
            <a:r>
              <a:rPr lang="cs-CZ" sz="2000" b="1" dirty="0">
                <a:solidFill>
                  <a:srgbClr val="FF0000"/>
                </a:solidFill>
              </a:rPr>
              <a:t>první dojem </a:t>
            </a:r>
            <a:r>
              <a:rPr lang="cs-CZ" sz="2000" dirty="0"/>
              <a:t>a pak následných kontaktech  v určitých intervalech (telefonicky či zaslání nabídky emailem).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na trhu se stavebními materiály a chemií je </a:t>
            </a:r>
            <a:r>
              <a:rPr lang="cs-CZ" sz="2000" b="1" dirty="0">
                <a:solidFill>
                  <a:srgbClr val="FF0000"/>
                </a:solidFill>
              </a:rPr>
              <a:t>velmi silná konkurence</a:t>
            </a:r>
            <a:r>
              <a:rPr lang="cs-CZ" sz="2000" dirty="0"/>
              <a:t>, někteří odběratelé využívají kontakty jen ke zjištění konkurenčních cen.</a:t>
            </a:r>
          </a:p>
        </p:txBody>
      </p:sp>
    </p:spTree>
    <p:extLst>
      <p:ext uri="{BB962C8B-B14F-4D97-AF65-F5344CB8AC3E}">
        <p14:creationId xmlns:p14="http://schemas.microsoft.com/office/powerpoint/2010/main" val="3498871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2792" y="1677566"/>
            <a:ext cx="9457899" cy="4708981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cs-CZ" sz="2000" b="1" cap="small" dirty="0">
                <a:solidFill>
                  <a:srgbClr val="008080"/>
                </a:solidFill>
              </a:rPr>
              <a:t>Komunikace s novými zákazníky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nové zákazníky je třeba získat na svou stranu a </a:t>
            </a:r>
            <a:r>
              <a:rPr lang="cs-CZ" sz="2000" dirty="0">
                <a:solidFill>
                  <a:srgbClr val="FF0000"/>
                </a:solidFill>
              </a:rPr>
              <a:t>přesvědčit je o výhodách</a:t>
            </a:r>
            <a:r>
              <a:rPr lang="cs-CZ" sz="2000" dirty="0"/>
              <a:t>, které získají spoluprací s naší firmou. 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zvýšit četnost návštěv</a:t>
            </a:r>
            <a:r>
              <a:rPr lang="cs-CZ" sz="2000" dirty="0"/>
              <a:t>, zákazník si teprve formuje názor na firmu (pozvání na firemní akce, drobný dárek).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nový zákazník stává stálým zákazníkem tak cca po roce, poté se již spolupráce s tímto zákazníkem řídí známými pravidly. J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jakmile obchodní zástupce získá nového klienta, </a:t>
            </a:r>
            <a:r>
              <a:rPr lang="cs-CZ" sz="2000" b="1" dirty="0">
                <a:solidFill>
                  <a:srgbClr val="FF0000"/>
                </a:solidFill>
              </a:rPr>
              <a:t>předá všechny informace operátorovi pro CRM, které je vloží do databáze</a:t>
            </a:r>
            <a:r>
              <a:rPr lang="cs-CZ" sz="2000" dirty="0"/>
              <a:t>.  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další informace jsou předány fakturantkám k zavedení do databáze organizace (ERP), zde je vytvořena </a:t>
            </a:r>
            <a:r>
              <a:rPr lang="cs-CZ" sz="2000" dirty="0">
                <a:solidFill>
                  <a:srgbClr val="FF0000"/>
                </a:solidFill>
              </a:rPr>
              <a:t>karta zákazníka</a:t>
            </a:r>
            <a:r>
              <a:rPr lang="cs-CZ" sz="2000" dirty="0"/>
              <a:t>, kde je uvedena doba splatnosti faktur, případné bonusy a slevy. 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doba splatnosti faktur </a:t>
            </a:r>
            <a:r>
              <a:rPr lang="cs-CZ" sz="2000" dirty="0"/>
              <a:t>se u zákazníků liší podle jejich významnosti - standardní doba je 7-14 dní, významnější zákazník má dobu splatnosti cca 3 týdny a TOP zákazníci 4-6 týdnů.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E7984A1-FE31-4331-90B7-C5A0995576F5}"/>
              </a:ext>
            </a:extLst>
          </p:cNvPr>
          <p:cNvSpPr txBox="1">
            <a:spLocks/>
          </p:cNvSpPr>
          <p:nvPr/>
        </p:nvSpPr>
        <p:spPr>
          <a:xfrm>
            <a:off x="791569" y="352003"/>
            <a:ext cx="8087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Případová studie-komunikace se zákazníky dle stádia vztahu (Metrum, s.r.o.)</a:t>
            </a:r>
          </a:p>
        </p:txBody>
      </p:sp>
    </p:spTree>
    <p:extLst>
      <p:ext uri="{BB962C8B-B14F-4D97-AF65-F5344CB8AC3E}">
        <p14:creationId xmlns:p14="http://schemas.microsoft.com/office/powerpoint/2010/main" val="97627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70" y="255943"/>
            <a:ext cx="8087435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Případová studie-komunikace se zákazníky dle stádia vztahu (Metrum, s.r.o.)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1570" y="2305615"/>
            <a:ext cx="9253182" cy="2554545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cs-CZ" sz="2000" b="1" cap="small" dirty="0">
                <a:solidFill>
                  <a:srgbClr val="008080"/>
                </a:solidFill>
              </a:rPr>
              <a:t>Komunikace </a:t>
            </a:r>
            <a:r>
              <a:rPr lang="cs-CZ" sz="2000" b="1" cap="small" dirty="0">
                <a:solidFill>
                  <a:srgbClr val="FF0000"/>
                </a:solidFill>
              </a:rPr>
              <a:t>se stávajícími zákazníky</a:t>
            </a:r>
          </a:p>
          <a:p>
            <a:endParaRPr lang="cs-CZ" sz="2000" b="1" cap="small" dirty="0"/>
          </a:p>
          <a:p>
            <a:pPr marL="342900" indent="-342900" algn="just"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záleží na skupině zákazníků</a:t>
            </a:r>
            <a:r>
              <a:rPr lang="cs-CZ" sz="2000" dirty="0"/>
              <a:t>, jinak se komunikuje s TOP zákazníky, jinak se ztrátovými.</a:t>
            </a:r>
          </a:p>
          <a:p>
            <a:pPr marL="342900" indent="-342900" algn="just"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komunikace dle typu zákazníka </a:t>
            </a:r>
            <a:r>
              <a:rPr lang="cs-CZ" sz="2000" dirty="0"/>
              <a:t>(odlišnosti mezi technickou zdatností zákazníků- B2B trh versus B2C).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zdroj cenných informací je zákazník v maloobchodě.</a:t>
            </a:r>
          </a:p>
          <a:p>
            <a:pPr marL="342900" indent="-342900" algn="just">
              <a:buFontTx/>
              <a:buChar char="-"/>
            </a:pPr>
            <a:r>
              <a:rPr lang="cs-CZ" sz="2000" dirty="0"/>
              <a:t>ke komunikaci se zákazníků je zřízeno </a:t>
            </a:r>
            <a:r>
              <a:rPr lang="cs-CZ" sz="2000" dirty="0">
                <a:solidFill>
                  <a:srgbClr val="FF0000"/>
                </a:solidFill>
              </a:rPr>
              <a:t>firemní call centrum</a:t>
            </a:r>
            <a:r>
              <a:rPr lang="cs-CZ" sz="2000" dirty="0"/>
              <a:t>, které většina firemních zákazníků využívá.</a:t>
            </a:r>
          </a:p>
        </p:txBody>
      </p:sp>
    </p:spTree>
    <p:extLst>
      <p:ext uri="{BB962C8B-B14F-4D97-AF65-F5344CB8AC3E}">
        <p14:creationId xmlns:p14="http://schemas.microsoft.com/office/powerpoint/2010/main" val="3764126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899" y="310534"/>
            <a:ext cx="9274791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Způsoby komunikace se specifickými zákazníky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13899" y="2036052"/>
            <a:ext cx="6149045" cy="3339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Specifickými zákazníky mohou být nespokojení zákazníci či problémoví zákazníci. Tito zákazníci vyžadují zvláštní přístup: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okamžité řešení krizové situace, aby nedošlo k ohrožení vztahu a snížení jeho hodnoty.</a:t>
            </a:r>
          </a:p>
        </p:txBody>
      </p:sp>
      <p:pic>
        <p:nvPicPr>
          <p:cNvPr id="5" name="Obrázek 4" descr="Pexeso: Postavičky ze South Park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08" y="2295121"/>
            <a:ext cx="3261815" cy="38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82388" y="703189"/>
            <a:ext cx="775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Interakce mezi zákazníkem a podnikem</a:t>
            </a:r>
          </a:p>
        </p:txBody>
      </p:sp>
      <p:sp>
        <p:nvSpPr>
          <p:cNvPr id="3" name="Obdélník 2"/>
          <p:cNvSpPr/>
          <p:nvPr/>
        </p:nvSpPr>
        <p:spPr>
          <a:xfrm>
            <a:off x="819717" y="3553971"/>
            <a:ext cx="747727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Východiskem budování hodnoty vztahu se zákazníkem je vytváření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pout mezi podnikem a zákazníkem.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 odborné literatuře lze objevit různé faktory budování pevných vazeb. Jeli hovořeno o vazbách, pak jsou tím myšleny i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povinnosti a závazky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vyplývající ze vztahu. </a:t>
            </a:r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5" name="Obrázek 4" descr="Category:Disentanglement puzzles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3" y="1513670"/>
            <a:ext cx="3494737" cy="179035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9DA3B4E-2674-48AE-BE58-81D3671D0EFE}"/>
              </a:ext>
            </a:extLst>
          </p:cNvPr>
          <p:cNvSpPr txBox="1"/>
          <p:nvPr/>
        </p:nvSpPr>
        <p:spPr>
          <a:xfrm>
            <a:off x="9134272" y="1857223"/>
            <a:ext cx="239300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POUTA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E76CDF0A-093C-4575-8F81-D6185FC13B47}"/>
              </a:ext>
            </a:extLst>
          </p:cNvPr>
          <p:cNvSpPr/>
          <p:nvPr/>
        </p:nvSpPr>
        <p:spPr>
          <a:xfrm>
            <a:off x="10062444" y="2614712"/>
            <a:ext cx="560160" cy="551101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B2C510-F19F-4B5E-9BB6-D9D6DE4C8ADC}"/>
              </a:ext>
            </a:extLst>
          </p:cNvPr>
          <p:cNvSpPr txBox="1"/>
          <p:nvPr/>
        </p:nvSpPr>
        <p:spPr>
          <a:xfrm>
            <a:off x="9134271" y="3553970"/>
            <a:ext cx="239300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VAZBY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79ED23C6-DFF1-46A2-885E-11B7A43511B9}"/>
              </a:ext>
            </a:extLst>
          </p:cNvPr>
          <p:cNvSpPr/>
          <p:nvPr/>
        </p:nvSpPr>
        <p:spPr>
          <a:xfrm>
            <a:off x="10050693" y="4311459"/>
            <a:ext cx="560160" cy="551101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74E54D6-6ECA-4EEA-AE0C-E038FD80238A}"/>
              </a:ext>
            </a:extLst>
          </p:cNvPr>
          <p:cNvSpPr txBox="1"/>
          <p:nvPr/>
        </p:nvSpPr>
        <p:spPr>
          <a:xfrm>
            <a:off x="9134271" y="5108242"/>
            <a:ext cx="2529193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POVINNOSTI a ZÁVAZKY</a:t>
            </a: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5370" y="189385"/>
            <a:ext cx="5289645" cy="77641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Nespokojení zákazníci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pic>
        <p:nvPicPr>
          <p:cNvPr id="4098" name="Picture 2" descr="VÃ½sledek obrÃ¡zku pro hnÄv obrÃ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80" y="1956677"/>
            <a:ext cx="3447037" cy="322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09433" y="965800"/>
            <a:ext cx="8052179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nechte zákazníka: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● aby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ventiloval svůj hněv,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uklidnil se, poté se vyjádřete a reagujte (na úrovni maloobchodu pozvěte zákazníka do zázemí prodejny),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●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aby se vymluvil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z důvodu pochopení daného problému,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takto postupujte v případě osobního rozhovoru i telefonického: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buďte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přívětiví a trpěliví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není vhodné zákazníka přerušovat či dokonce opravovat jeho názor,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omluvte se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nesvádějte vinu na druhé, i kdyby za problém odpovídal váš subdodavatel, zákazník má smlouvu s vámi, 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vyřizujte reklamaci zodpovědně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bez ohledu na to, zda se jedná o velkého či malého zákazníka.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nemůžete odříci řešení.</a:t>
            </a:r>
          </a:p>
        </p:txBody>
      </p:sp>
    </p:spTree>
    <p:extLst>
      <p:ext uri="{BB962C8B-B14F-4D97-AF65-F5344CB8AC3E}">
        <p14:creationId xmlns:p14="http://schemas.microsoft.com/office/powerpoint/2010/main" val="3234310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19135"/>
            <a:ext cx="5289645" cy="64480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Problémoví zákazníci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4" y="13647"/>
            <a:ext cx="1464833" cy="1127893"/>
          </a:xfrm>
          <a:prstGeom prst="rect">
            <a:avLst/>
          </a:prstGeom>
        </p:spPr>
      </p:pic>
      <p:pic>
        <p:nvPicPr>
          <p:cNvPr id="5" name="Picture 2" descr="VÃ½sledek obrÃ¡zku pro hnÄv obrÃ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80" y="1861142"/>
            <a:ext cx="3447037" cy="322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38200" y="1861142"/>
            <a:ext cx="672266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volte optimistický přístup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naděje na otevření i zdánlivě uzavřených obchodů,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jednejte diplomaticky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dejte prostor zákazníkovi vedoucímu monolog, neposlouchají partnera, pak poskytněte tomuto zákazníkovi uznání, aby jste podpořili zákazníkovu potřebu uplatnit se,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zákazník potřebuje toleranci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trpělivost a takt,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A4D00B9-F2F7-4CCB-89D2-3BAADDBD9613}"/>
              </a:ext>
            </a:extLst>
          </p:cNvPr>
          <p:cNvSpPr txBox="1"/>
          <p:nvPr/>
        </p:nvSpPr>
        <p:spPr>
          <a:xfrm>
            <a:off x="838200" y="5090615"/>
            <a:ext cx="7622219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Lidé, kteří se domnívají, že všechno ví lépe se nacházejí ve všech věkových kategoriích i sociálních vrstvách, není to ovlivněno titulem ani oblečením.</a:t>
            </a:r>
            <a:endParaRPr lang="cs-CZ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43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0948" y="1222854"/>
            <a:ext cx="1025525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Interakce mezi zákazníkem a podnikem  </a:t>
            </a:r>
            <a:r>
              <a:rPr lang="cs-CZ" sz="2400" dirty="0">
                <a:solidFill>
                  <a:srgbClr val="008080"/>
                </a:solidFill>
              </a:rPr>
              <a:t>- vytváření pout (povinnosti a závazky)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Faktory 9E </a:t>
            </a:r>
            <a:r>
              <a:rPr lang="cs-CZ" sz="2400" dirty="0">
                <a:solidFill>
                  <a:srgbClr val="008080"/>
                </a:solidFill>
              </a:rPr>
              <a:t>– ekonomie, efektivita, estetika, epika, etika, emoce, edukace, energie, entuziasmus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Oblasti hodnoty vztahu </a:t>
            </a:r>
            <a:r>
              <a:rPr lang="cs-CZ" sz="2400" dirty="0">
                <a:solidFill>
                  <a:srgbClr val="008080"/>
                </a:solidFill>
              </a:rPr>
              <a:t>– referenční hodnota, hodnota kontaktu, emocionální hodnota, hodnota poznání, hodnota pravidelnosti, strategická pozice zákazníka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Hodnocení síly vztahu </a:t>
            </a:r>
            <a:r>
              <a:rPr lang="cs-CZ" sz="2400" dirty="0">
                <a:solidFill>
                  <a:srgbClr val="008080"/>
                </a:solidFill>
              </a:rPr>
              <a:t>- ekonomická síla vztahu, síla značky, lidská síla vztahu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Rozvoj hodnoty vztahu</a:t>
            </a:r>
          </a:p>
          <a:p>
            <a:r>
              <a:rPr lang="cs-CZ" sz="2400" dirty="0">
                <a:solidFill>
                  <a:srgbClr val="FF0000"/>
                </a:solidFill>
              </a:rPr>
              <a:t>Komunikace se zákazníky dle jejich hodnoty –</a:t>
            </a:r>
            <a:r>
              <a:rPr lang="cs-CZ" sz="2400" dirty="0">
                <a:solidFill>
                  <a:srgbClr val="008080"/>
                </a:solidFill>
              </a:rPr>
              <a:t> TOP zákazníci, méně významní zákazníci, ztrátoví zákazníci</a:t>
            </a:r>
          </a:p>
          <a:p>
            <a:r>
              <a:rPr lang="cs-CZ" sz="2400" dirty="0">
                <a:solidFill>
                  <a:srgbClr val="FF0000"/>
                </a:solidFill>
              </a:rPr>
              <a:t>Komunikace se zákazníky dle stádia jejich vztahu –</a:t>
            </a:r>
            <a:r>
              <a:rPr lang="cs-CZ" sz="2400" dirty="0">
                <a:solidFill>
                  <a:srgbClr val="008080"/>
                </a:solidFill>
              </a:rPr>
              <a:t>potencionální zákazníci, noví zákazníci, stávající zákazníci</a:t>
            </a:r>
          </a:p>
          <a:p>
            <a:r>
              <a:rPr lang="cs-CZ" sz="2400" dirty="0">
                <a:solidFill>
                  <a:srgbClr val="FF0000"/>
                </a:solidFill>
              </a:rPr>
              <a:t>Specifičtí zákazníci – nespokojení, problémoví.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417666" y="489413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36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46877" y="195486"/>
            <a:ext cx="843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Faktory působící na budování vztahu (9E)</a:t>
            </a:r>
          </a:p>
        </p:txBody>
      </p:sp>
      <p:sp>
        <p:nvSpPr>
          <p:cNvPr id="5" name="Textové pole 2"/>
          <p:cNvSpPr txBox="1">
            <a:spLocks noChangeArrowheads="1"/>
          </p:cNvSpPr>
          <p:nvPr/>
        </p:nvSpPr>
        <p:spPr bwMode="auto">
          <a:xfrm>
            <a:off x="3886167" y="838133"/>
            <a:ext cx="3476483" cy="5719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●1 Ekonomická síla</a:t>
            </a: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Ekonomie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Efektivita</a:t>
            </a: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2 Síla značky</a:t>
            </a:r>
            <a:endParaRPr lang="cs-CZ" sz="24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Estetika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Epika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Emoce</a:t>
            </a: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3 Lidská </a:t>
            </a:r>
            <a:r>
              <a:rPr lang="cs-CZ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síla vztahu</a:t>
            </a:r>
            <a:endParaRPr lang="cs-CZ" sz="24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Edukace 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Entuziasmus</a:t>
            </a:r>
            <a:endParaRPr lang="cs-CZ" sz="24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 pole 139"/>
          <p:cNvSpPr txBox="1"/>
          <p:nvPr/>
        </p:nvSpPr>
        <p:spPr>
          <a:xfrm>
            <a:off x="871608" y="3192146"/>
            <a:ext cx="1803353" cy="827720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l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Podnik </a:t>
            </a:r>
          </a:p>
        </p:txBody>
      </p:sp>
      <p:sp>
        <p:nvSpPr>
          <p:cNvPr id="8" name="Textové pole 139"/>
          <p:cNvSpPr txBox="1"/>
          <p:nvPr/>
        </p:nvSpPr>
        <p:spPr>
          <a:xfrm>
            <a:off x="9012192" y="3263748"/>
            <a:ext cx="2336899" cy="827720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Zákazník  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3030085" y="3316406"/>
            <a:ext cx="586853" cy="70346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eva 8"/>
          <p:cNvSpPr/>
          <p:nvPr/>
        </p:nvSpPr>
        <p:spPr>
          <a:xfrm>
            <a:off x="7881295" y="3322400"/>
            <a:ext cx="781337" cy="697466"/>
          </a:xfrm>
          <a:prstGeom prst="lef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57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7789"/>
            <a:ext cx="6108510" cy="740344"/>
          </a:xfrm>
        </p:spPr>
        <p:txBody>
          <a:bodyPr>
            <a:normAutofit/>
          </a:bodyPr>
          <a:lstStyle/>
          <a:p>
            <a:r>
              <a:rPr lang="cs-CZ" sz="3200" b="1" cap="small" dirty="0">
                <a:solidFill>
                  <a:srgbClr val="008080"/>
                </a:solidFill>
              </a:rPr>
              <a:t>● 1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Ekonomická síla vztahu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8200" y="1138860"/>
            <a:ext cx="5358414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cap="small" dirty="0">
                <a:solidFill>
                  <a:srgbClr val="008080"/>
                </a:solidFill>
              </a:rPr>
              <a:t>Ekonomie (1)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objem obchodu (tržby)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konkurenceschopnost v oblasti ceny.</a:t>
            </a:r>
          </a:p>
          <a:p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b="1" cap="small" dirty="0">
                <a:solidFill>
                  <a:srgbClr val="008080"/>
                </a:solidFill>
              </a:rPr>
              <a:t>Efektivita </a:t>
            </a:r>
            <a:r>
              <a:rPr lang="cs-CZ" sz="2400" dirty="0">
                <a:solidFill>
                  <a:srgbClr val="008080"/>
                </a:solidFill>
              </a:rPr>
              <a:t> (2)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efektivita podniku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efektivita vztahu 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efektivita zákazníka. 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2455" y="4992526"/>
            <a:ext cx="7372962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eliminace zbytečných činností na základě spolupráce podniku a zákazníka a časové náročností dodávek 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digitalizace pohybu zboží a nové distribuční kanály 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technologie podporují zákaznickou spolupráci. </a:t>
            </a:r>
          </a:p>
        </p:txBody>
      </p:sp>
      <p:pic>
        <p:nvPicPr>
          <p:cNvPr id="1026" name="Picture 2" descr="efektivita Archivy - zmensvujzivot">
            <a:extLst>
              <a:ext uri="{FF2B5EF4-FFF2-40B4-BE49-F238E27FC236}">
                <a16:creationId xmlns:a16="http://schemas.microsoft.com/office/drawing/2014/main" id="{53E3C969-DC3C-4AFA-A6B5-7408ABF45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73" y="15657"/>
            <a:ext cx="3135549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sla Model 3 je nejprodávanějším americkým automobilem v USA">
            <a:extLst>
              <a:ext uri="{FF2B5EF4-FFF2-40B4-BE49-F238E27FC236}">
                <a16:creationId xmlns:a16="http://schemas.microsoft.com/office/drawing/2014/main" id="{6D4D8AC6-EA42-4EAF-9172-4ADD13A1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62" y="1923518"/>
            <a:ext cx="497466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2641FD0-B407-4CE1-9636-00B3AFF37A20}"/>
              </a:ext>
            </a:extLst>
          </p:cNvPr>
          <p:cNvSpPr/>
          <p:nvPr/>
        </p:nvSpPr>
        <p:spPr>
          <a:xfrm>
            <a:off x="5980386" y="2060028"/>
            <a:ext cx="620111" cy="199696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036E396-59ED-4E28-B41E-09320F7B1677}"/>
              </a:ext>
            </a:extLst>
          </p:cNvPr>
          <p:cNvSpPr/>
          <p:nvPr/>
        </p:nvSpPr>
        <p:spPr>
          <a:xfrm>
            <a:off x="8631352" y="333847"/>
            <a:ext cx="1933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https://connect.zive.cz/clanky/tesla-model-3-je-nejprodavanejsim-americkym-automobilem-vusa/sc-320-a-195454/default.aspx</a:t>
            </a:r>
          </a:p>
        </p:txBody>
      </p:sp>
    </p:spTree>
    <p:extLst>
      <p:ext uri="{BB962C8B-B14F-4D97-AF65-F5344CB8AC3E}">
        <p14:creationId xmlns:p14="http://schemas.microsoft.com/office/powerpoint/2010/main" val="292791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321" y="171722"/>
            <a:ext cx="4962099" cy="834244"/>
          </a:xfrm>
        </p:spPr>
        <p:txBody>
          <a:bodyPr>
            <a:normAutofit fontScale="90000"/>
          </a:bodyPr>
          <a:lstStyle/>
          <a:p>
            <a:r>
              <a:rPr lang="cs-CZ" sz="3600" b="1" cap="small" dirty="0">
                <a:solidFill>
                  <a:srgbClr val="008080"/>
                </a:solidFill>
              </a:rPr>
              <a:t>● 2 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Síla značky – estetika (3)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6" y="2489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2127" y="1004852"/>
            <a:ext cx="7247259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pojetí a symbol krásy,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odlišnosti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různých kulturách a subkulturách se liší</a:t>
            </a:r>
          </a:p>
          <a:p>
            <a:pPr marL="285750" indent="-285750" algn="just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lze najít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určité podobnosti,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některé výrobky mohou být označovány jako estetické v celém světě. </a:t>
            </a:r>
          </a:p>
          <a:p>
            <a:pPr marL="285750" indent="-285750" algn="just">
              <a:buFontTx/>
              <a:buChar char="-"/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estetika je spojena s 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designem výrobků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 smyslovým vnímáním výrobků (vidění, slyšení, vnímání chutí a vůně, fyzický kontakt a dotek). </a:t>
            </a:r>
          </a:p>
        </p:txBody>
      </p:sp>
      <p:pic>
        <p:nvPicPr>
          <p:cNvPr id="2050" name="Picture 2" descr="Co je to průmyslový design | PROTOTYPUM">
            <a:extLst>
              <a:ext uri="{FF2B5EF4-FFF2-40B4-BE49-F238E27FC236}">
                <a16:creationId xmlns:a16="http://schemas.microsoft.com/office/drawing/2014/main" id="{F80DE37A-55DB-451C-8F37-7C1FBE7A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23" y="4523264"/>
            <a:ext cx="3194620" cy="17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page | Prague International Design Festival">
            <a:extLst>
              <a:ext uri="{FF2B5EF4-FFF2-40B4-BE49-F238E27FC236}">
                <a16:creationId xmlns:a16="http://schemas.microsoft.com/office/drawing/2014/main" id="{813E84AA-B032-4C6A-8955-AC2AB971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72" y="4148172"/>
            <a:ext cx="3730056" cy="21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myslový marketing - mistoprodeje.cz">
            <a:extLst>
              <a:ext uri="{FF2B5EF4-FFF2-40B4-BE49-F238E27FC236}">
                <a16:creationId xmlns:a16="http://schemas.microsoft.com/office/drawing/2014/main" id="{F1950F8D-5B07-40F9-9A80-354B481E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3" y="4829109"/>
            <a:ext cx="22764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9F52EC1-B528-4EFF-A14A-10DCABEAD86A}"/>
              </a:ext>
            </a:extLst>
          </p:cNvPr>
          <p:cNvSpPr txBox="1"/>
          <p:nvPr/>
        </p:nvSpPr>
        <p:spPr>
          <a:xfrm>
            <a:off x="272127" y="3917340"/>
            <a:ext cx="3050221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Smyslový marketing</a:t>
            </a:r>
          </a:p>
        </p:txBody>
      </p:sp>
      <p:pic>
        <p:nvPicPr>
          <p:cNvPr id="1026" name="Picture 2" descr="Zdraví nebezpečné ozdoby: Tradice dlouhokrkých „žirafích žen“ pozvolna mizí  | 100+1 zahraniční zajímavost">
            <a:extLst>
              <a:ext uri="{FF2B5EF4-FFF2-40B4-BE49-F238E27FC236}">
                <a16:creationId xmlns:a16="http://schemas.microsoft.com/office/drawing/2014/main" id="{B6C063F0-9A7A-4886-8901-7C3BBFD5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23" y="1277230"/>
            <a:ext cx="3563311" cy="23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7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379" y="97016"/>
            <a:ext cx="5944737" cy="834244"/>
          </a:xfrm>
        </p:spPr>
        <p:txBody>
          <a:bodyPr>
            <a:normAutofit/>
          </a:bodyPr>
          <a:lstStyle/>
          <a:p>
            <a:r>
              <a:rPr lang="cs-CZ" sz="3600" b="1" cap="small" dirty="0">
                <a:solidFill>
                  <a:srgbClr val="008080"/>
                </a:solidFill>
              </a:rPr>
              <a:t>● 2 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Síla značky – epika (4)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97016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84699" y="931260"/>
            <a:ext cx="4563122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příběhy</a:t>
            </a:r>
            <a:r>
              <a:rPr lang="cs-CZ" sz="2400" dirty="0">
                <a:solidFill>
                  <a:srgbClr val="008080"/>
                </a:solidFill>
              </a:rPr>
              <a:t> patří k nejstarším způsobům přenosu informací. </a:t>
            </a:r>
          </a:p>
          <a:p>
            <a:pPr marL="457200" indent="-4572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příběhy se vyprávěly a přenášely z generace na generaci. </a:t>
            </a:r>
          </a:p>
          <a:p>
            <a:pPr marL="457200" indent="-4572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lidé ještě neuměli číst, ani psát, ale už si </a:t>
            </a:r>
            <a:r>
              <a:rPr lang="cs-CZ" sz="2400" b="1" dirty="0">
                <a:solidFill>
                  <a:srgbClr val="FF0000"/>
                </a:solidFill>
              </a:rPr>
              <a:t>vyprávěli</a:t>
            </a:r>
            <a:r>
              <a:rPr lang="cs-CZ" sz="2400" dirty="0">
                <a:solidFill>
                  <a:srgbClr val="008080"/>
                </a:solidFill>
              </a:rPr>
              <a:t>, co zažili. </a:t>
            </a:r>
          </a:p>
          <a:p>
            <a:pPr marL="457200" indent="-4572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nejprve šly z úst do úst, později byly zdokumentované. </a:t>
            </a:r>
          </a:p>
          <a:p>
            <a:pPr marL="457200" indent="-4572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pozitivní jsou příběhy, </a:t>
            </a:r>
            <a:r>
              <a:rPr lang="cs-CZ" sz="2400" dirty="0">
                <a:solidFill>
                  <a:srgbClr val="008080"/>
                </a:solidFill>
              </a:rPr>
              <a:t>které mohou přispět ke zvýšení hodnoty značek.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827FF3-FF8A-4D67-973A-A6BB78907B1D}"/>
              </a:ext>
            </a:extLst>
          </p:cNvPr>
          <p:cNvSpPr txBox="1"/>
          <p:nvPr/>
        </p:nvSpPr>
        <p:spPr>
          <a:xfrm>
            <a:off x="470517" y="5735882"/>
            <a:ext cx="9445840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Případová studie: </a:t>
            </a:r>
            <a:r>
              <a:rPr lang="cs-CZ" sz="2000" dirty="0">
                <a:solidFill>
                  <a:srgbClr val="FF0000"/>
                </a:solidFill>
              </a:rPr>
              <a:t>Ve šlépějích carů po královské cestě (CK </a:t>
            </a:r>
            <a:r>
              <a:rPr lang="cs-CZ" sz="2000" dirty="0" err="1">
                <a:solidFill>
                  <a:srgbClr val="FF0000"/>
                </a:solidFill>
              </a:rPr>
              <a:t>Petersburg</a:t>
            </a:r>
            <a:r>
              <a:rPr lang="cs-CZ" sz="2000" dirty="0">
                <a:solidFill>
                  <a:srgbClr val="FF0000"/>
                </a:solidFill>
              </a:rPr>
              <a:t>), Prodej automobilů ve firmě Lexus (Chicago) (s. 133)</a:t>
            </a:r>
          </a:p>
        </p:txBody>
      </p:sp>
      <p:pic>
        <p:nvPicPr>
          <p:cNvPr id="7" name="Picture 12" descr="Vyprávějte příběhy produktů pomocí Multiproduct ads - Better blog">
            <a:extLst>
              <a:ext uri="{FF2B5EF4-FFF2-40B4-BE49-F238E27FC236}">
                <a16:creationId xmlns:a16="http://schemas.microsoft.com/office/drawing/2014/main" id="{E8A612B6-022A-4447-AAE4-BD1D3CE7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47" y="1505216"/>
            <a:ext cx="5944737" cy="34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7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696" y="56846"/>
            <a:ext cx="5357884" cy="781287"/>
          </a:xfrm>
        </p:spPr>
        <p:txBody>
          <a:bodyPr>
            <a:normAutofit/>
          </a:bodyPr>
          <a:lstStyle/>
          <a:p>
            <a:r>
              <a:rPr lang="cs-CZ" sz="3200" b="1" cap="small" dirty="0">
                <a:solidFill>
                  <a:srgbClr val="008080"/>
                </a:solidFill>
              </a:rPr>
              <a:t>● 2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Síla značky – etika (5)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35696" y="775930"/>
            <a:ext cx="954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Všechny vztahy lze posuzovat dle jejich kvality a etiky.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788"/>
              </p:ext>
            </p:extLst>
          </p:nvPr>
        </p:nvGraphicFramePr>
        <p:xfrm>
          <a:off x="735696" y="1637058"/>
          <a:ext cx="10305343" cy="4731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8872">
                  <a:extLst>
                    <a:ext uri="{9D8B030D-6E8A-4147-A177-3AD203B41FA5}">
                      <a16:colId xmlns:a16="http://schemas.microsoft.com/office/drawing/2014/main" val="297410608"/>
                    </a:ext>
                  </a:extLst>
                </a:gridCol>
                <a:gridCol w="8276471">
                  <a:extLst>
                    <a:ext uri="{9D8B030D-6E8A-4147-A177-3AD203B41FA5}">
                      <a16:colId xmlns:a16="http://schemas.microsoft.com/office/drawing/2014/main" val="2877574252"/>
                    </a:ext>
                  </a:extLst>
                </a:gridCol>
              </a:tblGrid>
              <a:tr h="46469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Tržní elementy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5" marR="50415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Příklady  etického chování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5" marR="50415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76473"/>
                  </a:ext>
                </a:extLst>
              </a:tr>
              <a:tr h="126172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Výrobce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5" marR="50415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Produkce nepoškozující životní prostředí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Informování spotřebitele o složení a funkcích výrobků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Nezneužívání monopolního postavení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Korektní přístup v konkurenční soutěži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Používání pravdivých informací při reklamě zboží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Nenapodobování značky, neparazitování na značce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5" marR="504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74233"/>
                  </a:ext>
                </a:extLst>
              </a:tr>
              <a:tr h="121243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Prodejce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5" marR="50415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Nezneužívání výsadního postavení v regionu, korektní přístup ke konkurenci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Dodržování poctivosti při prodeji (míry, váhy, ceny), vyřazování prošlého zboží z prodeje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Sdělování objektivních informací o zboží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Ochota kvalifikovaně zajišťovat obsluhu</a:t>
                      </a:r>
                    </a:p>
                  </a:txBody>
                  <a:tcPr marL="50415" marR="5041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517733"/>
                  </a:ext>
                </a:extLst>
              </a:tr>
              <a:tr h="55214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Spotřebitel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5" marR="50415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Plnění závazků vůči obchodu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Kultura vystupování k prodejcům i výrobci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Verdana" panose="020B0604030504040204" pitchFamily="34" charset="0"/>
                        <a:buChar char="-"/>
                      </a:pPr>
                      <a:r>
                        <a:rPr lang="cs-CZ" sz="2000" dirty="0">
                          <a:effectLst/>
                        </a:rPr>
                        <a:t>Podávání jen oprávněných reklamací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5" marR="5041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255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54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0828"/>
            <a:ext cx="5357884" cy="781287"/>
          </a:xfrm>
        </p:spPr>
        <p:txBody>
          <a:bodyPr>
            <a:normAutofit/>
          </a:bodyPr>
          <a:lstStyle/>
          <a:p>
            <a:r>
              <a:rPr lang="cs-CZ" sz="3600" b="1" cap="small" dirty="0">
                <a:solidFill>
                  <a:srgbClr val="008080"/>
                </a:solidFill>
              </a:rPr>
              <a:t>● 2 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Síla značky – emoce (6)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03205" y="1100138"/>
            <a:ext cx="548071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Emoční marketing – 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rozpoznání emocí  a jejich třídění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možnosti zvýšení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pozitivního vnímání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emočních zážitků. 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způsoby, jak zvýšit emoční hodnotu u klíčových a loajálních zákazníků.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snaží se odpovědět i na otázku, zda je možné emoční komunikaci uplatnit i v konkurenčním boji. </a:t>
            </a: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řeší proškolování zaměstnanců a prodejních týmů v oblasti spotřebitelských emocí a chování.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656411" y="3484134"/>
            <a:ext cx="2224585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/>
              <a:t>Zážitky </a:t>
            </a:r>
          </a:p>
          <a:p>
            <a:pPr algn="ctr"/>
            <a:r>
              <a:rPr lang="cs-CZ" sz="2800" b="1"/>
              <a:t>s výrobkem a se službou </a:t>
            </a:r>
            <a:r>
              <a:rPr lang="cs-CZ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653491" y="5418650"/>
            <a:ext cx="2224585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Zážitky </a:t>
            </a:r>
          </a:p>
          <a:p>
            <a:pPr algn="ctr"/>
            <a:r>
              <a:rPr lang="cs-CZ" sz="2800" b="1" dirty="0"/>
              <a:t>s prostředím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564210" y="3769397"/>
            <a:ext cx="2224585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Zážitky </a:t>
            </a:r>
          </a:p>
          <a:p>
            <a:pPr algn="ctr"/>
            <a:r>
              <a:rPr lang="cs-CZ" sz="2800" b="1" dirty="0"/>
              <a:t>s lidmi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56412" y="5235632"/>
            <a:ext cx="2224585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Zážitky </a:t>
            </a:r>
          </a:p>
          <a:p>
            <a:pPr algn="ctr"/>
            <a:r>
              <a:rPr lang="cs-CZ" sz="2800" b="1" dirty="0"/>
              <a:t>se značkou</a:t>
            </a:r>
            <a:endParaRPr lang="cs-CZ" dirty="0"/>
          </a:p>
        </p:txBody>
      </p:sp>
      <p:pic>
        <p:nvPicPr>
          <p:cNvPr id="3074" name="Picture 2" descr="Život je životu nebezpečný: Radost může poškodit srdce | Reflex.cz">
            <a:extLst>
              <a:ext uri="{FF2B5EF4-FFF2-40B4-BE49-F238E27FC236}">
                <a16:creationId xmlns:a16="http://schemas.microsoft.com/office/drawing/2014/main" id="{31DA3FEB-9763-4A9F-91F9-FC5A210C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85" y="69745"/>
            <a:ext cx="2948774" cy="14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ktorová grafika Smějící se smajlík emotikony. Cartoon šťastný obličej s  smíchu ústa a slzy. Hlasitý smích vektorové ikony #217524414 | fotobanka  Fotky&amp;amp;Foto">
            <a:extLst>
              <a:ext uri="{FF2B5EF4-FFF2-40B4-BE49-F238E27FC236}">
                <a16:creationId xmlns:a16="http://schemas.microsoft.com/office/drawing/2014/main" id="{FB597936-288C-426F-A045-1C1D40A5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91" y="5555602"/>
            <a:ext cx="1430994" cy="12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E8AF988-8ADA-474C-909F-8ADA61642D07}"/>
              </a:ext>
            </a:extLst>
          </p:cNvPr>
          <p:cNvSpPr txBox="1"/>
          <p:nvPr/>
        </p:nvSpPr>
        <p:spPr>
          <a:xfrm>
            <a:off x="6334871" y="1687610"/>
            <a:ext cx="5681992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Hněv, zloba, strach, odpor, štěstí, láska, smutek, naděje, zoufalství, radost, lítost, odpor, euforie, nuda, překvapenost, nenávist, ostuda, opovržení, rozpaky…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FF39269-A03F-4349-BE57-8CCCD11B407A}"/>
              </a:ext>
            </a:extLst>
          </p:cNvPr>
          <p:cNvSpPr/>
          <p:nvPr/>
        </p:nvSpPr>
        <p:spPr>
          <a:xfrm>
            <a:off x="5538952" y="1505772"/>
            <a:ext cx="557048" cy="323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166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2607</Words>
  <Application>Microsoft Office PowerPoint</Application>
  <PresentationFormat>Širokoúhlá obrazovka</PresentationFormat>
  <Paragraphs>282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● 1 Ekonomická síla vztahu</vt:lpstr>
      <vt:lpstr>● 2 Síla značky – estetika (3)</vt:lpstr>
      <vt:lpstr>● 2 Síla značky – epika (4)</vt:lpstr>
      <vt:lpstr>● 2 Síla značky – etika (5)</vt:lpstr>
      <vt:lpstr>● 2 Síla značky – emoce (6)</vt:lpstr>
      <vt:lpstr>● 3 Lidská síla vztahu (7)</vt:lpstr>
      <vt:lpstr>● 3 Lidská síla vztahu – energie (8)</vt:lpstr>
      <vt:lpstr>● 3 Lidská síla vztahu – entuziasmus (9)</vt:lpstr>
      <vt:lpstr>Oblasti hodnoty vztahu</vt:lpstr>
      <vt:lpstr>Oblasti hodnoty vztahu – referenční hodnota</vt:lpstr>
      <vt:lpstr>Oblasti hodnoty vztahu – další pohledy</vt:lpstr>
      <vt:lpstr>Hodnocení ekonomické síly vztahu</vt:lpstr>
      <vt:lpstr>Hodnocení emocionálního pouta</vt:lpstr>
      <vt:lpstr>Hodnocení lidských pout</vt:lpstr>
      <vt:lpstr>Rozvoj hodnoty vztahu</vt:lpstr>
      <vt:lpstr>3 oblasti hodnoty vztahu</vt:lpstr>
      <vt:lpstr>Prezentace aplikace PowerPoint</vt:lpstr>
      <vt:lpstr>Způsoby komunikace se zákazníky dle jejich hodnoty – případová studie na B2B trhu</vt:lpstr>
      <vt:lpstr>Případová studie-komunikace s TOP zákazníky (Metrum, s.r.o.)</vt:lpstr>
      <vt:lpstr>Případová studie - komunikace s méně významnými zákazníky  (Metrum, s.r.o.)</vt:lpstr>
      <vt:lpstr>Případová studie-komunikace se ztrátovým zákazníkem  (Metrum, s.r.o.)</vt:lpstr>
      <vt:lpstr>Případová studie-komunikace se zákazníky dle stádia vztahu (Metrum, s.r.o.)</vt:lpstr>
      <vt:lpstr>Prezentace aplikace PowerPoint</vt:lpstr>
      <vt:lpstr>Případová studie-komunikace se zákazníky dle stádia vztahu (Metrum, s.r.o.)</vt:lpstr>
      <vt:lpstr>Způsoby komunikace se specifickými zákazníky</vt:lpstr>
      <vt:lpstr>Nespokojení zákazníci</vt:lpstr>
      <vt:lpstr>Problémoví zákazníci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186</cp:revision>
  <dcterms:created xsi:type="dcterms:W3CDTF">2016-11-25T20:36:16Z</dcterms:created>
  <dcterms:modified xsi:type="dcterms:W3CDTF">2022-11-14T06:39:05Z</dcterms:modified>
</cp:coreProperties>
</file>