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86" r:id="rId4"/>
    <p:sldId id="292" r:id="rId5"/>
    <p:sldId id="293" r:id="rId6"/>
    <p:sldId id="295" r:id="rId7"/>
    <p:sldId id="294" r:id="rId8"/>
    <p:sldId id="317" r:id="rId9"/>
    <p:sldId id="296" r:id="rId10"/>
    <p:sldId id="318" r:id="rId11"/>
    <p:sldId id="319" r:id="rId12"/>
    <p:sldId id="320" r:id="rId13"/>
    <p:sldId id="300" r:id="rId14"/>
    <p:sldId id="322" r:id="rId15"/>
    <p:sldId id="301" r:id="rId16"/>
    <p:sldId id="302" r:id="rId17"/>
    <p:sldId id="303" r:id="rId18"/>
    <p:sldId id="304" r:id="rId19"/>
    <p:sldId id="305" r:id="rId20"/>
    <p:sldId id="306" r:id="rId21"/>
    <p:sldId id="308" r:id="rId22"/>
    <p:sldId id="307" r:id="rId23"/>
    <p:sldId id="309" r:id="rId24"/>
    <p:sldId id="310" r:id="rId25"/>
    <p:sldId id="311" r:id="rId26"/>
    <p:sldId id="312" r:id="rId27"/>
    <p:sldId id="314" r:id="rId28"/>
    <p:sldId id="313" r:id="rId29"/>
    <p:sldId id="324" r:id="rId30"/>
    <p:sldId id="315" r:id="rId31"/>
    <p:sldId id="316" r:id="rId32"/>
    <p:sldId id="321" r:id="rId33"/>
    <p:sldId id="323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Psychologické aspekty řízení vztahů </a:t>
            </a:r>
          </a:p>
          <a:p>
            <a:pPr lvl="0"/>
            <a:r>
              <a:rPr lang="cs-CZ" sz="4000" b="1" cap="all" dirty="0"/>
              <a:t>se zákazníky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562775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pochopit základní souvislosti psychologie osobnosti a jejího využití v řízení vztahů se zákazníky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25120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Temperament osobnosti </a:t>
            </a:r>
            <a:r>
              <a:rPr lang="cs-CZ" sz="3200" b="1" dirty="0">
                <a:solidFill>
                  <a:srgbClr val="008080"/>
                </a:solidFill>
                <a:latin typeface="+mn-lt"/>
              </a:rPr>
              <a:t>- melancholik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58300" y="4691432"/>
            <a:ext cx="109261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Stává se, že trpí nižším sebevědomím a cítí se méněcenný a nedůvěřuje si. Je poměrně vnímavý, takže může být z něho dobrý kamarád. On sám má pochopení pro druhé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  <a:r>
              <a:rPr lang="cs-CZ" sz="2400" b="1" dirty="0">
                <a:solidFill>
                  <a:srgbClr val="FF0000"/>
                </a:solidFill>
              </a:rPr>
              <a:t> Je náročný na obsluhu a jednání z hlediska přesvědčování o nákupu.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832792" y="2186487"/>
            <a:ext cx="3950050" cy="147732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Uplatnění: </a:t>
            </a:r>
            <a:r>
              <a:rPr lang="cs-CZ" sz="2400" dirty="0">
                <a:solidFill>
                  <a:srgbClr val="FF0000"/>
                </a:solidFill>
              </a:rPr>
              <a:t>psychologové, psychoterapeuti, umělci. Není vhodný pro vedoucí funkci.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199" y="2187723"/>
            <a:ext cx="5630839" cy="156966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Podstatné vlastnosti </a:t>
            </a:r>
            <a:r>
              <a:rPr lang="cs-CZ" sz="2400" dirty="0">
                <a:solidFill>
                  <a:srgbClr val="008080"/>
                </a:solidFill>
              </a:rPr>
              <a:t>– uzavřený a k lidem rezervovaný, neprojevuje své názory na veřejnosti, spíše pesimistický, má chmurné nálady, potýká se s úzkostí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7096836" y="2661313"/>
            <a:ext cx="423080" cy="46402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12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4817" y="346207"/>
            <a:ext cx="825120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Temperament osobnosti </a:t>
            </a:r>
            <a:r>
              <a:rPr lang="cs-CZ" sz="3200" b="1" dirty="0">
                <a:solidFill>
                  <a:srgbClr val="008080"/>
                </a:solidFill>
                <a:latin typeface="+mn-lt"/>
              </a:rPr>
              <a:t>- cholerik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40034" y="4968626"/>
            <a:ext cx="109261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K lidem je otevřený. Má schopnosti dotáhnout věci do konce. V krizových situacích dovede být soustředěný. </a:t>
            </a:r>
            <a:r>
              <a:rPr lang="cs-CZ" sz="2400" b="1" dirty="0">
                <a:solidFill>
                  <a:srgbClr val="FF0000"/>
                </a:solidFill>
              </a:rPr>
              <a:t>U nákupu zboží má dominantní pozici. Je náročné s ním polemizovat o vlastnostech a funkci zboží.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047226" y="2573872"/>
            <a:ext cx="3503574" cy="147732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Uplatnění: </a:t>
            </a:r>
            <a:r>
              <a:rPr lang="cs-CZ" sz="2400" dirty="0">
                <a:solidFill>
                  <a:srgbClr val="FF0000"/>
                </a:solidFill>
              </a:rPr>
              <a:t>vedoucí funkce, nechová se lhostejně. 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1200" y="2381132"/>
            <a:ext cx="5886128" cy="1938992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Podstatné vlastnosti </a:t>
            </a:r>
            <a:r>
              <a:rPr lang="cs-CZ" sz="2400" dirty="0">
                <a:solidFill>
                  <a:srgbClr val="008080"/>
                </a:solidFill>
              </a:rPr>
              <a:t>– dynamická osobnost, zásadová, řídí se určitými hesly v životě, domnívá se, že má vždy pravdu, nesnese pocit porážky, někdy mu chybí trpělivost, může být až agresivní, jeho reakce bývají afektované.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6857159" y="3118616"/>
            <a:ext cx="423080" cy="46402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23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251209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Temperament osobnosti 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- flegmatik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38199" y="5011808"/>
            <a:ext cx="109261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Nespěchá a nedá se vyvést z míry. Dovede si poradit v krizových situacích. Je dobrý vyjednavač. Někdy bývá laxní a nedokáže se pro něco nadchnout. </a:t>
            </a:r>
            <a:r>
              <a:rPr lang="cs-CZ" sz="2400" b="1" dirty="0">
                <a:solidFill>
                  <a:srgbClr val="FF0000"/>
                </a:solidFill>
              </a:rPr>
              <a:t>Je konzervativní a nemá rád změny. Své city nedává najevo. Nemá rád novinky. </a:t>
            </a:r>
            <a:r>
              <a:rPr lang="cs-CZ" dirty="0"/>
              <a:t>   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913888" y="2525172"/>
            <a:ext cx="3850481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Uplatnění: </a:t>
            </a:r>
            <a:r>
              <a:rPr lang="cs-CZ" sz="2400" dirty="0">
                <a:solidFill>
                  <a:srgbClr val="FF0000"/>
                </a:solidFill>
              </a:rPr>
              <a:t>nehodí se na vedoucího pracovníka, je nerozhodný a málo iniciativní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38199" y="2381752"/>
            <a:ext cx="5630839" cy="1938992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Podstatné vlastnosti </a:t>
            </a:r>
            <a:r>
              <a:rPr lang="cs-CZ" sz="2400" dirty="0">
                <a:solidFill>
                  <a:srgbClr val="008080"/>
                </a:solidFill>
              </a:rPr>
              <a:t>– dá se s ním nejlépe vycházet, je šťastný i jako samotář, ale má rád své přátele, je klidný, nepodléhá tlaků z okolí, bývá smířený se svým životním osudem i nezdary.  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7096836" y="2661313"/>
            <a:ext cx="423080" cy="46402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73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66" y="103821"/>
            <a:ext cx="7841776" cy="47538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Výrobci a prodejci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83855" y="2694506"/>
            <a:ext cx="4885899" cy="3539430"/>
          </a:xfrm>
          <a:prstGeom prst="rect">
            <a:avLst/>
          </a:prstGeom>
          <a:ln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 indent="180340" algn="just"/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Výrobci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Podnikový </a:t>
            </a:r>
            <a:r>
              <a:rPr lang="cs-CZ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marketing</a:t>
            </a: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 řeší potřeby a zvyklostí a spotřební chování.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zhmotňují potřeby </a:t>
            </a: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zákazníků  do konkrétního výrobku. 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role </a:t>
            </a:r>
            <a:r>
              <a:rPr lang="cs-CZ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technologie</a:t>
            </a: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materiálu</a:t>
            </a: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 a </a:t>
            </a:r>
            <a:r>
              <a:rPr lang="cs-CZ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výrobního zařízení </a:t>
            </a:r>
            <a:r>
              <a:rPr lang="cs-CZ" sz="2400" dirty="0">
                <a:solidFill>
                  <a:srgbClr val="008080"/>
                </a:solidFill>
                <a:cs typeface="Times New Roman" panose="02020603050405020304" pitchFamily="18" charset="0"/>
              </a:rPr>
              <a:t>- rozhodující vliv na konečnou podobu výrobku a jeho množství.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Obdélník 4"/>
          <p:cNvSpPr/>
          <p:nvPr/>
        </p:nvSpPr>
        <p:spPr>
          <a:xfrm>
            <a:off x="6280118" y="2476085"/>
            <a:ext cx="5328027" cy="4278094"/>
          </a:xfrm>
          <a:prstGeom prst="rect">
            <a:avLst/>
          </a:prstGeom>
          <a:ln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 indent="180340" algn="just"/>
            <a:r>
              <a:rPr lang="cs-CZ" sz="32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Prodejci</a:t>
            </a:r>
          </a:p>
          <a:p>
            <a:pPr algn="just"/>
            <a:r>
              <a:rPr lang="cs-CZ" sz="2400" dirty="0">
                <a:solidFill>
                  <a:srgbClr val="008080"/>
                </a:solidFill>
              </a:rPr>
              <a:t>Bezprostřední prodejní činnost souvisí jen se třemi aktivitami: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 vybudování </a:t>
            </a:r>
            <a:r>
              <a:rPr lang="cs-CZ" sz="2400" b="1" dirty="0">
                <a:solidFill>
                  <a:srgbClr val="FF0000"/>
                </a:solidFill>
              </a:rPr>
              <a:t>obchodní sítě  </a:t>
            </a:r>
            <a:r>
              <a:rPr lang="cs-CZ" sz="2400" dirty="0">
                <a:solidFill>
                  <a:srgbClr val="008080"/>
                </a:solidFill>
              </a:rPr>
              <a:t>a prodejních jednotek dle potřeb zákazníků. 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kompletování </a:t>
            </a:r>
            <a:r>
              <a:rPr lang="cs-CZ" sz="2400" b="1" dirty="0">
                <a:solidFill>
                  <a:srgbClr val="FF0000"/>
                </a:solidFill>
              </a:rPr>
              <a:t>obchodního sortimentu </a:t>
            </a:r>
            <a:r>
              <a:rPr lang="cs-CZ" sz="2400" dirty="0">
                <a:solidFill>
                  <a:srgbClr val="008080"/>
                </a:solidFill>
              </a:rPr>
              <a:t>dle zvyklostí zákazníků. </a:t>
            </a:r>
          </a:p>
          <a:p>
            <a:pPr marL="342900" indent="-342900" algn="just"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</a:rPr>
              <a:t>styk se zákazníkem</a:t>
            </a:r>
            <a:r>
              <a:rPr lang="cs-CZ" sz="2400" dirty="0">
                <a:solidFill>
                  <a:srgbClr val="008080"/>
                </a:solidFill>
              </a:rPr>
              <a:t>, pomoc spotřebiteli při výběru zboží a monitoring jeho reakcí (</a:t>
            </a:r>
            <a:r>
              <a:rPr lang="cs-CZ" sz="2400" dirty="0">
                <a:solidFill>
                  <a:srgbClr val="FF0000"/>
                </a:solidFill>
              </a:rPr>
              <a:t>marketing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  <a:endParaRPr lang="cs-CZ" sz="3200" b="1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Kvalita výroby? Vyrábět dobře se vážně vyplatí | Plantyst">
            <a:extLst>
              <a:ext uri="{FF2B5EF4-FFF2-40B4-BE49-F238E27FC236}">
                <a16:creationId xmlns:a16="http://schemas.microsoft.com/office/drawing/2014/main" id="{D5566C51-2878-420A-B2B8-905AE0916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927" y="74677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dej svítidel a osvětlení Litoměřice • Firmy.cz">
            <a:extLst>
              <a:ext uri="{FF2B5EF4-FFF2-40B4-BE49-F238E27FC236}">
                <a16:creationId xmlns:a16="http://schemas.microsoft.com/office/drawing/2014/main" id="{85A314E4-6210-4AD0-9FB6-642AA10FB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478" y="103821"/>
            <a:ext cx="3629870" cy="2218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51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99830" cy="105965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Vztahy mezi tržními elementy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Rovnoramenný trojúhelník 3"/>
          <p:cNvSpPr/>
          <p:nvPr/>
        </p:nvSpPr>
        <p:spPr>
          <a:xfrm>
            <a:off x="3562066" y="2086927"/>
            <a:ext cx="4612943" cy="4026090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393373" y="5882185"/>
            <a:ext cx="188339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Prodejce</a:t>
            </a:r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60311" y="6032311"/>
            <a:ext cx="188339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Výrobce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65175" y="1175224"/>
            <a:ext cx="260672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Zákazník, spotřebitel </a:t>
            </a:r>
          </a:p>
        </p:txBody>
      </p:sp>
    </p:spTree>
    <p:extLst>
      <p:ext uri="{BB962C8B-B14F-4D97-AF65-F5344CB8AC3E}">
        <p14:creationId xmlns:p14="http://schemas.microsoft.com/office/powerpoint/2010/main" val="2385787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198051"/>
            <a:ext cx="8810766" cy="96201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Psychologické aspekty produktu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01723" y="1424779"/>
            <a:ext cx="9397620" cy="48200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kontexty produktu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souvisí s jeho tvorbou, prodejem a konečným užíváním.  Sociální kontext je chápán jako uspokojení širšího komplexu lidských potřeb, ne jenom jednu. Produkt odráží také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standard spotřebitele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Přináší mu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estetické uspokojení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reprezentuje ho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Produkt může být společenským symbolem určité sociální skupiny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(např. auto určité třídy)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psychologické vlastnosti zboží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jsou záměrně vkládány výrobcem a poté prodejcem.</a:t>
            </a:r>
          </a:p>
        </p:txBody>
      </p:sp>
    </p:spTree>
    <p:extLst>
      <p:ext uri="{BB962C8B-B14F-4D97-AF65-F5344CB8AC3E}">
        <p14:creationId xmlns:p14="http://schemas.microsoft.com/office/powerpoint/2010/main" val="124776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941024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Psychologické vlastnosti zboží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167311" y="3131451"/>
            <a:ext cx="2611913" cy="895350"/>
          </a:xfrm>
          <a:prstGeom prst="rect">
            <a:avLst/>
          </a:prstGeom>
          <a:solidFill>
            <a:srgbClr val="00808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Psychologické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vlastnosti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zboží</a:t>
            </a:r>
            <a:endParaRPr lang="cs-CZ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ovéPole 3"/>
          <p:cNvSpPr txBox="1"/>
          <p:nvPr/>
        </p:nvSpPr>
        <p:spPr>
          <a:xfrm>
            <a:off x="5306952" y="1495113"/>
            <a:ext cx="2162175" cy="830997"/>
          </a:xfrm>
          <a:prstGeom prst="rect">
            <a:avLst/>
          </a:prstGeom>
          <a:ln w="38100"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008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Povaha zboží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3"/>
          <p:cNvSpPr txBox="1"/>
          <p:nvPr/>
        </p:nvSpPr>
        <p:spPr>
          <a:xfrm>
            <a:off x="5070048" y="4973388"/>
            <a:ext cx="2784331" cy="830997"/>
          </a:xfrm>
          <a:prstGeom prst="rect">
            <a:avLst/>
          </a:prstGeom>
          <a:ln w="38100"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008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Emocionální vlastnosti zboží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ovéPole 3"/>
          <p:cNvSpPr txBox="1"/>
          <p:nvPr/>
        </p:nvSpPr>
        <p:spPr>
          <a:xfrm>
            <a:off x="757382" y="3163626"/>
            <a:ext cx="2470201" cy="830997"/>
          </a:xfrm>
          <a:prstGeom prst="rect">
            <a:avLst/>
          </a:prstGeom>
          <a:ln w="38100"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008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Vztažnost zboží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3"/>
          <p:cNvSpPr txBox="1"/>
          <p:nvPr/>
        </p:nvSpPr>
        <p:spPr>
          <a:xfrm>
            <a:off x="9128268" y="3308529"/>
            <a:ext cx="2962132" cy="461665"/>
          </a:xfrm>
          <a:prstGeom prst="rect">
            <a:avLst/>
          </a:prstGeom>
          <a:ln w="38100"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just">
              <a:spcBef>
                <a:spcPts val="425"/>
              </a:spcBef>
              <a:spcAft>
                <a:spcPts val="0"/>
              </a:spcAft>
            </a:pPr>
            <a:r>
              <a:rPr lang="cs-CZ" sz="2400" kern="1200" dirty="0">
                <a:solidFill>
                  <a:srgbClr val="008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Účelovost zboží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8015464" y="3388057"/>
            <a:ext cx="564744" cy="38213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eva 9"/>
          <p:cNvSpPr/>
          <p:nvPr/>
        </p:nvSpPr>
        <p:spPr>
          <a:xfrm>
            <a:off x="4143728" y="3420233"/>
            <a:ext cx="568978" cy="382137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6250675" y="2306472"/>
            <a:ext cx="464024" cy="491319"/>
          </a:xfrm>
          <a:prstGeom prst="up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6264322" y="4278064"/>
            <a:ext cx="395785" cy="444061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901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913728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1. Povaha zboží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91319" y="1315514"/>
            <a:ext cx="9853684" cy="5115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materiálová povaha zboží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(vyvolává určité představy zákazníka, každý materiál může na člověka působit jinak, hedvábí je jemné, kámen je tvrdý)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vlastnosti zboží mají různé psychické významy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(tvrdý - měkký, hrubý - jemný…)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prostorová dimenze zboží  a design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(estetické prožitky, tvar výrobku)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kvalita povrchové úpravy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(způsob úpravy povrchu má vliv na to, jak výrobek vnímáme)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barevná úprava zboží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(význam barev, teplé, studené, vážnost, důstojnost).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00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444" y="242790"/>
            <a:ext cx="6913728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2. Vztažnost zboží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641444" y="1201004"/>
            <a:ext cx="9712520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známost zboží </a:t>
            </a:r>
            <a:r>
              <a:rPr lang="cs-CZ" sz="2800" dirty="0">
                <a:solidFill>
                  <a:srgbClr val="008080"/>
                </a:solidFill>
              </a:rPr>
              <a:t>(zákazník má pocit jistoty a důvěry ve zboží,  nebo naopak přesycenost trhu tímto zbožím může vyvolat potřebu změny)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příznivý nebo nepříznivý dojem o zboží </a:t>
            </a:r>
            <a:r>
              <a:rPr lang="cs-CZ" sz="2800" dirty="0">
                <a:solidFill>
                  <a:srgbClr val="008080"/>
                </a:solidFill>
              </a:rPr>
              <a:t>(vyvolaný určitými informacemi o zboží)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rámec zboží </a:t>
            </a:r>
            <a:r>
              <a:rPr lang="cs-CZ" sz="2800" dirty="0">
                <a:solidFill>
                  <a:srgbClr val="008080"/>
                </a:solidFill>
              </a:rPr>
              <a:t>(vytvořený obalem, certifikáty, což zvyšuje hodnotu zboží)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přístupnost a dostupnost zboží </a:t>
            </a:r>
            <a:r>
              <a:rPr lang="cs-CZ" sz="2800" dirty="0">
                <a:solidFill>
                  <a:srgbClr val="008080"/>
                </a:solidFill>
              </a:rPr>
              <a:t>(méně dostupný produkt bývá přeceňován, je vzácnější, dostupnost může být hodnocena z různých pohledů, z časového, finančního, lokalizace apod.)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cena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(vytváří představu o hodnotě zboží, jeho významu).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58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913728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3. Účelovost zboží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04967" y="2107084"/>
            <a:ext cx="7456778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způsob používání zboží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(primární funkce, či další funkce)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možnost přizpůsobení produktu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(úzké nebo mnohostranné použití)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doba používání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</a:t>
            </a:r>
            <a:r>
              <a:rPr lang="cs-CZ" sz="2800" dirty="0" err="1">
                <a:solidFill>
                  <a:srgbClr val="008080"/>
                </a:solidFill>
              </a:rPr>
              <a:t>demodace</a:t>
            </a:r>
            <a:r>
              <a:rPr lang="cs-CZ" sz="2800" dirty="0">
                <a:solidFill>
                  <a:srgbClr val="008080"/>
                </a:solidFill>
              </a:rPr>
              <a:t>, morální zastarávání zboží)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změna účelu zboží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(po ukončení používání může získat sběratelskou hodnotu).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5" name="Obrázek 4" descr="Crveno ,na radost ! « Made by me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794" y="2462970"/>
            <a:ext cx="2517325" cy="29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3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lvl="0"/>
            <a:r>
              <a:rPr lang="cs-CZ" sz="4000" b="1" cap="all" dirty="0"/>
              <a:t>Psychologické aspekty řízení vztahů se zákazníky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36690" y="2376155"/>
            <a:ext cx="3949006" cy="29931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Tržní elementy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Osobnost a její rysy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Teorie sociálního učení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Typy temperamentu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Interakce tržních elementů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Psychologické vlastnosti zboží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</a:rPr>
              <a:t>Motivace k nákupu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913728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4. Emocionální vlastnosti zboží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58916" y="1201004"/>
            <a:ext cx="8570794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celkový prožitek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(radost, že jsme si výrobek mohli koupit, že můžeme s ním dělat něco, co nás baví apod.)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osobní souznění s produktem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(oblíbená košile, zlepšení pleti…)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uspokojení individuálního vkusu na základě určitých vlastností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produktu </a:t>
            </a:r>
            <a:r>
              <a:rPr lang="cs-CZ" sz="2800" dirty="0">
                <a:solidFill>
                  <a:srgbClr val="008080"/>
                </a:solidFill>
              </a:rPr>
              <a:t>(oblíbená barva)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vliv zboží na prestiž a sebeuspokojení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(vlastnictví nějakého výrobku nás přesvědčuje, že patříme do nějaké sociální skupiny, aspirační skupiny, (kam chceme patřit, např. začínající podnikatel si koupí auto vyšší třídy, jaké si kupují podnikatelé).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7" name="Obrázek 6" descr="Pexeso: emoce nejsou nemoc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887" y="2807424"/>
            <a:ext cx="2251738" cy="233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3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913728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Proč nakupujeme?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2136" y="2188971"/>
            <a:ext cx="3398293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Podnik</a:t>
            </a:r>
          </a:p>
          <a:p>
            <a:pPr algn="ctr"/>
            <a:r>
              <a:rPr lang="cs-CZ" sz="2400" b="1" dirty="0">
                <a:solidFill>
                  <a:srgbClr val="008080"/>
                </a:solidFill>
              </a:rPr>
              <a:t>Výrobce</a:t>
            </a:r>
            <a:r>
              <a:rPr lang="cs-CZ" sz="2400" dirty="0">
                <a:solidFill>
                  <a:srgbClr val="008080"/>
                </a:solidFill>
              </a:rPr>
              <a:t> - suroviny, materiál, polotovary, výrobky pro další výrobní činnost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215952" y="2188971"/>
            <a:ext cx="3127612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Konečný spotřebitel</a:t>
            </a:r>
          </a:p>
          <a:p>
            <a:pPr marL="342900" indent="-342900" algn="ctr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svoje osobní potřeby a svých blízkých, známých </a:t>
            </a:r>
          </a:p>
          <a:p>
            <a:pPr algn="ctr"/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295064" y="2188971"/>
            <a:ext cx="3398293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Podnik</a:t>
            </a:r>
          </a:p>
          <a:p>
            <a:pPr algn="ctr"/>
            <a:r>
              <a:rPr lang="cs-CZ" sz="2400" b="1" dirty="0">
                <a:solidFill>
                  <a:srgbClr val="008080"/>
                </a:solidFill>
              </a:rPr>
              <a:t>Prodejce</a:t>
            </a:r>
            <a:r>
              <a:rPr lang="cs-CZ" sz="2400" dirty="0">
                <a:solidFill>
                  <a:srgbClr val="008080"/>
                </a:solidFill>
              </a:rPr>
              <a:t> – vytváří obchodní sortiment pro maloobchod a pro spotřebitele</a:t>
            </a:r>
          </a:p>
        </p:txBody>
      </p:sp>
      <p:pic>
        <p:nvPicPr>
          <p:cNvPr id="4098" name="Picture 2" descr="Exgumárník Němec dotáhl koupi největšího českého výrobce kol | Hospodářské  noviny (HN.cz)">
            <a:extLst>
              <a:ext uri="{FF2B5EF4-FFF2-40B4-BE49-F238E27FC236}">
                <a16:creationId xmlns:a16="http://schemas.microsoft.com/office/drawing/2014/main" id="{2B29EBB6-5A93-4F4C-B5CD-97863260D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403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utomobilový průmysl – volná místa - prodejce nových vozů | AUTOJOB.cz">
            <a:extLst>
              <a:ext uri="{FF2B5EF4-FFF2-40B4-BE49-F238E27FC236}">
                <a16:creationId xmlns:a16="http://schemas.microsoft.com/office/drawing/2014/main" id="{772E8040-139F-423D-A766-E908275CE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60" y="465259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sem SPOTŘEBITEL/OBČAN | ELEKTROWIN, a.s.">
            <a:extLst>
              <a:ext uri="{FF2B5EF4-FFF2-40B4-BE49-F238E27FC236}">
                <a16:creationId xmlns:a16="http://schemas.microsoft.com/office/drawing/2014/main" id="{5DA63192-A4DE-4BFB-847E-EBC1EBA99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665" y="4500191"/>
            <a:ext cx="2628899" cy="182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iremní kultura: základ (nejen) zaměstnanecké a zákaznické zkušenosti |  Anodius">
            <a:extLst>
              <a:ext uri="{FF2B5EF4-FFF2-40B4-BE49-F238E27FC236}">
                <a16:creationId xmlns:a16="http://schemas.microsoft.com/office/drawing/2014/main" id="{F489D1C4-F724-4CAC-B6E1-9D690DEEE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398" y="425893"/>
            <a:ext cx="1856796" cy="161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807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8838063" cy="83587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Proč nakupuje konečný spotřebitel /zákazník?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2262" y="1588469"/>
            <a:ext cx="7590806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afilace </a:t>
            </a:r>
            <a:r>
              <a:rPr lang="cs-CZ" sz="2400" dirty="0">
                <a:solidFill>
                  <a:srgbClr val="008080"/>
                </a:solidFill>
              </a:rPr>
              <a:t>– potřeba patřit k jiným lidem, žít s nimi, být součástí určité komunity,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akvizice </a:t>
            </a:r>
            <a:r>
              <a:rPr lang="cs-CZ" sz="2400" dirty="0">
                <a:solidFill>
                  <a:srgbClr val="008080"/>
                </a:solidFill>
              </a:rPr>
              <a:t>– potřeba něco vlastnit,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prestiže </a:t>
            </a:r>
            <a:r>
              <a:rPr lang="cs-CZ" sz="2400" dirty="0">
                <a:solidFill>
                  <a:srgbClr val="008080"/>
                </a:solidFill>
              </a:rPr>
              <a:t>– potřeba vyvolávat respekt u druhých lidí, v rodině, v pracovním kolektivu, v obci, zájem na pozitivním hodnocení,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moci </a:t>
            </a:r>
            <a:r>
              <a:rPr lang="cs-CZ" sz="2400" dirty="0">
                <a:solidFill>
                  <a:srgbClr val="008080"/>
                </a:solidFill>
              </a:rPr>
              <a:t>– potřeba řídit druhé lidi a ovládat je, v rodině, v pracovním kolektivu i v širší společnosti,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altruismu </a:t>
            </a:r>
            <a:r>
              <a:rPr lang="cs-CZ" sz="2400" dirty="0">
                <a:solidFill>
                  <a:srgbClr val="008080"/>
                </a:solidFill>
              </a:rPr>
              <a:t>– mít charitativní cítění a kladný vztah ke sponzorství, pomáhat druhým,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potřeba experimentace </a:t>
            </a:r>
            <a:r>
              <a:rPr lang="cs-CZ" sz="2400" dirty="0">
                <a:solidFill>
                  <a:srgbClr val="008080"/>
                </a:solidFill>
              </a:rPr>
              <a:t>– zvídavost a potřeba poznávat svět, nové věci, produkty.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5122" name="Picture 2" descr="Teorie motivace podle Maslowa | Mentem.cz">
            <a:extLst>
              <a:ext uri="{FF2B5EF4-FFF2-40B4-BE49-F238E27FC236}">
                <a16:creationId xmlns:a16="http://schemas.microsoft.com/office/drawing/2014/main" id="{B0028783-E05E-461D-869E-F4E34D468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012" y="1773222"/>
            <a:ext cx="3533313" cy="356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323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8838063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Individuální cíle zákazníka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20564" y="1673354"/>
            <a:ext cx="5375436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● chce být </a:t>
            </a:r>
            <a:r>
              <a:rPr lang="cs-CZ" sz="2400" b="1" dirty="0">
                <a:solidFill>
                  <a:srgbClr val="008080"/>
                </a:solidFill>
              </a:rPr>
              <a:t>zdravý a fyzicky zdatný </a:t>
            </a:r>
            <a:r>
              <a:rPr lang="cs-CZ" sz="2400" dirty="0">
                <a:solidFill>
                  <a:srgbClr val="008080"/>
                </a:solidFill>
              </a:rPr>
              <a:t>po celý život až do stáří, fyzicky krásný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chce být </a:t>
            </a:r>
            <a:r>
              <a:rPr lang="cs-CZ" sz="2400" b="1" dirty="0">
                <a:solidFill>
                  <a:srgbClr val="008080"/>
                </a:solidFill>
              </a:rPr>
              <a:t>šťastný, milovaný </a:t>
            </a:r>
            <a:r>
              <a:rPr lang="cs-CZ" sz="2400" dirty="0">
                <a:solidFill>
                  <a:srgbClr val="008080"/>
                </a:solidFill>
              </a:rPr>
              <a:t>a uznávaný druhými lidmi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chce být </a:t>
            </a:r>
            <a:r>
              <a:rPr lang="cs-CZ" sz="2400" b="1" dirty="0">
                <a:solidFill>
                  <a:srgbClr val="008080"/>
                </a:solidFill>
              </a:rPr>
              <a:t>účastníkem veškerého dění</a:t>
            </a:r>
            <a:r>
              <a:rPr lang="cs-CZ" sz="2400" dirty="0">
                <a:solidFill>
                  <a:srgbClr val="008080"/>
                </a:solidFill>
              </a:rPr>
              <a:t>, nechce být izolován, chce mít čas na sociální kontakty, chce vědět co se děje v jeho okolí, chce se bavit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chce vědět, co je co</a:t>
            </a:r>
            <a:r>
              <a:rPr lang="cs-CZ" sz="2400" dirty="0">
                <a:solidFill>
                  <a:srgbClr val="008080"/>
                </a:solidFill>
              </a:rPr>
              <a:t>, chce dávat věcem řád.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6146" name="Picture 2" descr="Rozhovor s Antoniem Longem, prezidentem Spotřebitelského fóra v Itálii |  Trade-off">
            <a:extLst>
              <a:ext uri="{FF2B5EF4-FFF2-40B4-BE49-F238E27FC236}">
                <a16:creationId xmlns:a16="http://schemas.microsoft.com/office/drawing/2014/main" id="{8C3E7D38-C9F6-415D-B385-661FADF8E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539" y="1826211"/>
            <a:ext cx="4891597" cy="299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353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8838063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Emociální umístění a vazby k produktu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486478" y="1720840"/>
            <a:ext cx="4769104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Pro nákup produktu je důležité: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vytvoření </a:t>
            </a:r>
            <a:r>
              <a:rPr lang="cs-CZ" sz="2400" b="1" dirty="0">
                <a:solidFill>
                  <a:srgbClr val="008080"/>
                </a:solidFill>
              </a:rPr>
              <a:t>osobního vztahu </a:t>
            </a:r>
            <a:r>
              <a:rPr lang="cs-CZ" sz="2400" dirty="0">
                <a:solidFill>
                  <a:srgbClr val="008080"/>
                </a:solidFill>
              </a:rPr>
              <a:t>s produktem, který si vytvoříme na základě osobní zkušenosti.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zkušenost</a:t>
            </a:r>
            <a:r>
              <a:rPr lang="cs-CZ" sz="2400" dirty="0">
                <a:solidFill>
                  <a:srgbClr val="008080"/>
                </a:solidFill>
              </a:rPr>
              <a:t>, která je potřebná v životě obecně (Hartl, 1996), se týká i zkušenosti s produktem.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zkušenost pozitivní</a:t>
            </a:r>
            <a:r>
              <a:rPr lang="cs-CZ" sz="2400" dirty="0">
                <a:solidFill>
                  <a:srgbClr val="008080"/>
                </a:solidFill>
              </a:rPr>
              <a:t>,  vede k opakovaným nákupům a vztahy se mohou prodlužovat.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2052" name="Picture 4" descr="Jak zavést a měřit customer experience ve firmě — Médiář">
            <a:extLst>
              <a:ext uri="{FF2B5EF4-FFF2-40B4-BE49-F238E27FC236}">
                <a16:creationId xmlns:a16="http://schemas.microsoft.com/office/drawing/2014/main" id="{74F7A9E3-0069-477F-8CA3-6AE7D2EFF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256" y="1633167"/>
            <a:ext cx="6548069" cy="426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568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6991" y="140491"/>
            <a:ext cx="8838063" cy="83587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Přijetí produktu a </a:t>
            </a:r>
            <a:r>
              <a:rPr lang="cs-CZ" sz="3600" b="1" dirty="0" err="1">
                <a:solidFill>
                  <a:srgbClr val="008080"/>
                </a:solidFill>
                <a:latin typeface="+mn-lt"/>
              </a:rPr>
              <a:t>Herzbergova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 motivační teorie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6991" y="861109"/>
            <a:ext cx="8296190" cy="181588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Hygienické faktory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– rysy produktu, které nevedou k jeho nákupu. Např. se jedná o návod k použití výrobku. Sám o sobě ke koupi nemotivuje. Pokud ale tento návod chybí, pak to může mít demotivující účinek.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6991" y="2965642"/>
            <a:ext cx="7686500" cy="35394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Motivační faktory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– jsou vlastnosti výrobků, které motivují ke koupi (pokud jsou dobré) nebo nemotivují (pokud jsou vlastnosti negativní). Motivací k nákupu může být i samotný prodejce, prostředí obchodu atd. </a:t>
            </a:r>
          </a:p>
          <a:p>
            <a:r>
              <a:rPr lang="cs-CZ" sz="2800" dirty="0"/>
              <a:t>Už samotný výrobce přemýšlí o tom, jak zlepšovat motivační faktory (rozvíjí funkce výrobku) a snaží se je používat v rámci marketingové komunikace.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AB213C6-8CC4-4D70-9B1F-ECDB190D0CBF}"/>
              </a:ext>
            </a:extLst>
          </p:cNvPr>
          <p:cNvSpPr txBox="1"/>
          <p:nvPr/>
        </p:nvSpPr>
        <p:spPr>
          <a:xfrm>
            <a:off x="8756070" y="3456266"/>
            <a:ext cx="289282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Vlastnosti výrobků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A066BEF-5A1A-4EF8-AF09-EEE3E6F86F8F}"/>
              </a:ext>
            </a:extLst>
          </p:cNvPr>
          <p:cNvSpPr txBox="1"/>
          <p:nvPr/>
        </p:nvSpPr>
        <p:spPr>
          <a:xfrm>
            <a:off x="8756070" y="4357666"/>
            <a:ext cx="289282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Samotný prodejce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8D244C-E112-4341-9FF8-B9C2A6CC5F29}"/>
              </a:ext>
            </a:extLst>
          </p:cNvPr>
          <p:cNvSpPr txBox="1"/>
          <p:nvPr/>
        </p:nvSpPr>
        <p:spPr>
          <a:xfrm>
            <a:off x="8756070" y="5259066"/>
            <a:ext cx="289282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Prostředí obchodu</a:t>
            </a:r>
          </a:p>
        </p:txBody>
      </p:sp>
    </p:spTree>
    <p:extLst>
      <p:ext uri="{BB962C8B-B14F-4D97-AF65-F5344CB8AC3E}">
        <p14:creationId xmlns:p14="http://schemas.microsoft.com/office/powerpoint/2010/main" val="1009911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0927" y="588901"/>
            <a:ext cx="3937002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Psychologie značky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9053" y="2217232"/>
            <a:ext cx="6621141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Vztah spotřebitele a zákazníka ke značce je možné hodnotit na základě </a:t>
            </a:r>
            <a:r>
              <a:rPr lang="cs-CZ" sz="2400" dirty="0">
                <a:solidFill>
                  <a:srgbClr val="FF0000"/>
                </a:solidFill>
              </a:rPr>
              <a:t>kvalitativního výzkumu </a:t>
            </a:r>
            <a:r>
              <a:rPr lang="cs-CZ" sz="2400" dirty="0">
                <a:solidFill>
                  <a:srgbClr val="008080"/>
                </a:solidFill>
              </a:rPr>
              <a:t>s využitím psychologických metod a technik.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Vztah se zákazníkem je sledován v různých fázích životního cyklu značky. 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Analýza využívá poznatky z psychologie osobnosti. 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Měří se účinnost marketingové komunikace. Vedou se skupinové diskuze (spotřebitelské panely).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pic>
        <p:nvPicPr>
          <p:cNvPr id="4098" name="Picture 2" descr="Diskuze Názory Debata Skupinová - Obrázek zdarma na Pixabay">
            <a:extLst>
              <a:ext uri="{FF2B5EF4-FFF2-40B4-BE49-F238E27FC236}">
                <a16:creationId xmlns:a16="http://schemas.microsoft.com/office/drawing/2014/main" id="{944A85F8-D6A7-4F1B-A17D-9DEE4964B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577" y="1728163"/>
            <a:ext cx="4513370" cy="427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D23938D-2409-4A80-8185-3FC7A846C25A}"/>
              </a:ext>
            </a:extLst>
          </p:cNvPr>
          <p:cNvSpPr/>
          <p:nvPr/>
        </p:nvSpPr>
        <p:spPr>
          <a:xfrm>
            <a:off x="7047345" y="2431225"/>
            <a:ext cx="523783" cy="3388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A736155-1498-4774-ABEF-3976BF44DE95}"/>
              </a:ext>
            </a:extLst>
          </p:cNvPr>
          <p:cNvSpPr txBox="1"/>
          <p:nvPr/>
        </p:nvSpPr>
        <p:spPr>
          <a:xfrm>
            <a:off x="6880194" y="1479322"/>
            <a:ext cx="24384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Postoje zákazníka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65B3AF4-5506-438C-B0E3-0C4F3D4B507C}"/>
              </a:ext>
            </a:extLst>
          </p:cNvPr>
          <p:cNvSpPr/>
          <p:nvPr/>
        </p:nvSpPr>
        <p:spPr>
          <a:xfrm>
            <a:off x="7047345" y="5142098"/>
            <a:ext cx="523783" cy="3388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108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534" y="468047"/>
            <a:ext cx="8838063" cy="328277"/>
          </a:xfrm>
        </p:spPr>
        <p:txBody>
          <a:bodyPr>
            <a:normAutofit fontScale="90000"/>
          </a:bodyPr>
          <a:lstStyle/>
          <a:p>
            <a:r>
              <a:rPr lang="cs-CZ" sz="3200" b="1" dirty="0" err="1">
                <a:solidFill>
                  <a:srgbClr val="008080"/>
                </a:solidFill>
                <a:latin typeface="+mn-lt"/>
              </a:rPr>
              <a:t>Archeotypy</a:t>
            </a:r>
            <a:r>
              <a:rPr lang="cs-CZ" sz="3200" b="1" dirty="0">
                <a:solidFill>
                  <a:srgbClr val="008080"/>
                </a:solidFill>
                <a:latin typeface="+mn-lt"/>
              </a:rPr>
              <a:t> značek</a:t>
            </a:r>
          </a:p>
        </p:txBody>
      </p:sp>
      <p:sp>
        <p:nvSpPr>
          <p:cNvPr id="3" name="Obdélník 2"/>
          <p:cNvSpPr/>
          <p:nvPr/>
        </p:nvSpPr>
        <p:spPr>
          <a:xfrm>
            <a:off x="541534" y="1229886"/>
            <a:ext cx="10401072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008080"/>
                </a:solidFill>
              </a:rPr>
              <a:t>ke vstupu do psychiky zákazníka lze využít i </a:t>
            </a:r>
            <a:r>
              <a:rPr lang="cs-CZ" sz="2000" b="1" dirty="0">
                <a:solidFill>
                  <a:srgbClr val="FF0000"/>
                </a:solidFill>
              </a:rPr>
              <a:t>výzkum </a:t>
            </a:r>
            <a:r>
              <a:rPr lang="cs-CZ" sz="2000" b="1" dirty="0" err="1">
                <a:solidFill>
                  <a:srgbClr val="FF0000"/>
                </a:solidFill>
              </a:rPr>
              <a:t>archeotypů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</a:p>
          <a:p>
            <a:pPr marL="342900" indent="-342900">
              <a:buFontTx/>
              <a:buChar char="-"/>
            </a:pPr>
            <a:endParaRPr lang="cs-CZ" sz="2000" b="1" dirty="0">
              <a:solidFill>
                <a:srgbClr val="FF0000"/>
              </a:solidFill>
            </a:endParaRPr>
          </a:p>
          <a:p>
            <a:r>
              <a:rPr lang="cs-CZ" sz="2000" dirty="0">
                <a:solidFill>
                  <a:srgbClr val="008080"/>
                </a:solidFill>
              </a:rPr>
              <a:t>● </a:t>
            </a:r>
            <a:r>
              <a:rPr lang="cs-CZ" sz="2000" b="1" dirty="0" err="1">
                <a:solidFill>
                  <a:srgbClr val="FF0000"/>
                </a:solidFill>
              </a:rPr>
              <a:t>Archeotyp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8080"/>
                </a:solidFill>
              </a:rPr>
              <a:t>v psychologii znamená vzorec percepce </a:t>
            </a:r>
            <a:r>
              <a:rPr lang="cs-CZ" sz="2000" dirty="0">
                <a:solidFill>
                  <a:srgbClr val="FF0000"/>
                </a:solidFill>
              </a:rPr>
              <a:t>(smyslové vnímání)  </a:t>
            </a:r>
            <a:r>
              <a:rPr lang="cs-CZ" sz="2000" dirty="0">
                <a:solidFill>
                  <a:srgbClr val="008080"/>
                </a:solidFill>
              </a:rPr>
              <a:t>a základní psychologické asociace  sdílené členy jedné kultury s daným objektem (Vysekalová, 2011). </a:t>
            </a:r>
          </a:p>
          <a:p>
            <a:endParaRPr lang="cs-CZ" sz="2000" dirty="0">
              <a:solidFill>
                <a:srgbClr val="008080"/>
              </a:solidFill>
            </a:endParaRPr>
          </a:p>
          <a:p>
            <a:r>
              <a:rPr lang="cs-CZ" sz="2000" dirty="0">
                <a:solidFill>
                  <a:srgbClr val="008080"/>
                </a:solidFill>
              </a:rPr>
              <a:t>● značky mají vliv na zákazníkovy emoce, podvědomí a celou naši osobnost. </a:t>
            </a:r>
          </a:p>
          <a:p>
            <a:endParaRPr lang="cs-CZ" sz="2000" dirty="0">
              <a:solidFill>
                <a:srgbClr val="008080"/>
              </a:solidFill>
            </a:endParaRPr>
          </a:p>
          <a:p>
            <a:r>
              <a:rPr lang="cs-CZ" sz="2000" dirty="0">
                <a:solidFill>
                  <a:srgbClr val="008080"/>
                </a:solidFill>
              </a:rPr>
              <a:t>● emoční vztah ke značce může posílit vnímání hodnoty produktu a vazbu na firmu, což vede k umocnění vztahu. </a:t>
            </a:r>
          </a:p>
          <a:p>
            <a:endParaRPr lang="cs-CZ" sz="2000" dirty="0">
              <a:solidFill>
                <a:srgbClr val="008080"/>
              </a:solidFill>
            </a:endParaRPr>
          </a:p>
          <a:p>
            <a:r>
              <a:rPr lang="cs-CZ" sz="2000" dirty="0">
                <a:solidFill>
                  <a:srgbClr val="008080"/>
                </a:solidFill>
              </a:rPr>
              <a:t>● autoři tohoto přístupu vycházejí z lidských tužeb. </a:t>
            </a:r>
          </a:p>
          <a:p>
            <a:endParaRPr lang="cs-CZ" sz="2000" dirty="0">
              <a:solidFill>
                <a:srgbClr val="008080"/>
              </a:solidFill>
            </a:endParaRPr>
          </a:p>
          <a:p>
            <a:r>
              <a:rPr lang="cs-CZ" sz="2000" dirty="0">
                <a:solidFill>
                  <a:srgbClr val="008080"/>
                </a:solidFill>
              </a:rPr>
              <a:t>● </a:t>
            </a:r>
            <a:r>
              <a:rPr lang="cs-CZ" sz="2000" dirty="0" err="1">
                <a:solidFill>
                  <a:srgbClr val="008080"/>
                </a:solidFill>
              </a:rPr>
              <a:t>archeotypy</a:t>
            </a:r>
            <a:r>
              <a:rPr lang="cs-CZ" sz="2000" dirty="0">
                <a:solidFill>
                  <a:srgbClr val="008080"/>
                </a:solidFill>
              </a:rPr>
              <a:t> pomáhají pochopit značky. Značka je založena na daném </a:t>
            </a:r>
            <a:r>
              <a:rPr lang="cs-CZ" sz="2000" dirty="0" err="1">
                <a:solidFill>
                  <a:srgbClr val="008080"/>
                </a:solidFill>
              </a:rPr>
              <a:t>archeotypu</a:t>
            </a:r>
            <a:r>
              <a:rPr lang="cs-CZ" sz="2000" dirty="0">
                <a:solidFill>
                  <a:srgbClr val="008080"/>
                </a:solidFill>
              </a:rPr>
              <a:t>, ke kterému má zákazník určitý vztah</a:t>
            </a:r>
            <a:r>
              <a:rPr lang="cs-CZ" sz="20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901" y="68240"/>
            <a:ext cx="1464833" cy="1127893"/>
          </a:xfrm>
          <a:prstGeom prst="rect">
            <a:avLst/>
          </a:prstGeom>
        </p:spPr>
      </p:pic>
      <p:sp>
        <p:nvSpPr>
          <p:cNvPr id="5" name="AutoShape 4" descr="Jak správně určit a používat marketingový archetyp vol. 1 - Justmighty">
            <a:extLst>
              <a:ext uri="{FF2B5EF4-FFF2-40B4-BE49-F238E27FC236}">
                <a16:creationId xmlns:a16="http://schemas.microsoft.com/office/drawing/2014/main" id="{FD86A73B-7514-4E3E-A7B5-E849B136DC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3235" y="3276600"/>
            <a:ext cx="74276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91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1432"/>
            <a:ext cx="6015361" cy="69940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8080"/>
                </a:solidFill>
                <a:latin typeface="+mn-lt"/>
              </a:rPr>
              <a:t>Archeotypy</a:t>
            </a:r>
            <a:r>
              <a:rPr lang="cs-CZ" sz="3200" b="1" dirty="0">
                <a:solidFill>
                  <a:srgbClr val="008080"/>
                </a:solidFill>
                <a:latin typeface="+mn-lt"/>
              </a:rPr>
              <a:t> značek- příklady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4" y="0"/>
            <a:ext cx="1464833" cy="1127893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16482"/>
              </p:ext>
            </p:extLst>
          </p:nvPr>
        </p:nvGraphicFramePr>
        <p:xfrm>
          <a:off x="409433" y="1064526"/>
          <a:ext cx="10098059" cy="5669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5631">
                  <a:extLst>
                    <a:ext uri="{9D8B030D-6E8A-4147-A177-3AD203B41FA5}">
                      <a16:colId xmlns:a16="http://schemas.microsoft.com/office/drawing/2014/main" val="3152869257"/>
                    </a:ext>
                  </a:extLst>
                </a:gridCol>
                <a:gridCol w="3365631">
                  <a:extLst>
                    <a:ext uri="{9D8B030D-6E8A-4147-A177-3AD203B41FA5}">
                      <a16:colId xmlns:a16="http://schemas.microsoft.com/office/drawing/2014/main" val="3442906022"/>
                    </a:ext>
                  </a:extLst>
                </a:gridCol>
                <a:gridCol w="3366797">
                  <a:extLst>
                    <a:ext uri="{9D8B030D-6E8A-4147-A177-3AD203B41FA5}">
                      <a16:colId xmlns:a16="http://schemas.microsoft.com/office/drawing/2014/main" val="26233853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Archeotyp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Pomáhá zákazníkovi zbavit se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Pomáhá zákazníkovi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85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000" dirty="0">
                          <a:effectLst/>
                        </a:rPr>
                        <a:t>Tvůrce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prostřednosti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tvořit něco nového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807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 Pečovatel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sobeckosti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pečovat o druhé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94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3.  Vládce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chaosu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uplatnit kontrolu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85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 Šprýmař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nudného života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bavit se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13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5. Obyčejný chlapík, jeden z nás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hry na někoho jiného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být sám sebou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33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6.  Milovník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osamocení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najít si někoho, lásku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89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7.   Hrdina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slabosti a bojácnosti 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řešit vše s odvahou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870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8.   Psanec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přílišného lpění na pravidlech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nedodržovat pravidla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12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9.   Mág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negativních důsledků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změnit se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25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10. Nevinný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cynismu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zachovat si naději a víru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42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11. Cestovatel, průzkumník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stagnace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zachovat si nezávislost a   pocit svobody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12. Mudrc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hlouposti a naivity, nechat se ošálit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8080"/>
                          </a:solidFill>
                          <a:effectLst/>
                        </a:rPr>
                        <a:t>pochopit svět kolem sebe</a:t>
                      </a:r>
                      <a:endParaRPr lang="cs-CZ" sz="20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14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069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1432"/>
            <a:ext cx="6015361" cy="699400"/>
          </a:xfrm>
        </p:spPr>
        <p:txBody>
          <a:bodyPr>
            <a:normAutofit fontScale="90000"/>
          </a:bodyPr>
          <a:lstStyle/>
          <a:p>
            <a:r>
              <a:rPr lang="cs-CZ" sz="3200" b="1" dirty="0" err="1">
                <a:solidFill>
                  <a:srgbClr val="008080"/>
                </a:solidFill>
                <a:latin typeface="+mn-lt"/>
              </a:rPr>
              <a:t>Archeotypy</a:t>
            </a:r>
            <a:r>
              <a:rPr lang="cs-CZ" sz="3200" b="1" dirty="0">
                <a:solidFill>
                  <a:srgbClr val="008080"/>
                </a:solidFill>
                <a:latin typeface="+mn-lt"/>
              </a:rPr>
              <a:t> značek- příklady z 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4" y="0"/>
            <a:ext cx="1464833" cy="1127893"/>
          </a:xfrm>
          <a:prstGeom prst="rect">
            <a:avLst/>
          </a:prstGeom>
        </p:spPr>
      </p:pic>
      <p:pic>
        <p:nvPicPr>
          <p:cNvPr id="5" name="Picture 8" descr="Patero marketingových rad k Vánocům - Marketingová agentura OnlineSales.cz">
            <a:extLst>
              <a:ext uri="{FF2B5EF4-FFF2-40B4-BE49-F238E27FC236}">
                <a16:creationId xmlns:a16="http://schemas.microsoft.com/office/drawing/2014/main" id="{7AB0F179-1736-4511-B792-F01772A3B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44" y="1017806"/>
            <a:ext cx="9001956" cy="536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0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856" y="5594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1956" y="2043657"/>
            <a:ext cx="4914518" cy="1179554"/>
          </a:xfrm>
          <a:prstGeom prst="rect">
            <a:avLst/>
          </a:prstGeom>
          <a:ln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Psychologické výzkumy trhu se zaměřují na výzkum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72698" y="379220"/>
            <a:ext cx="6073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Psychologické aspekty trhu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93918" y="5265789"/>
            <a:ext cx="7993105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Základní tržní elementy z pohledu psychologie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– </a:t>
            </a:r>
            <a:r>
              <a:rPr lang="cs-CZ" sz="2800" dirty="0">
                <a:solidFill>
                  <a:srgbClr val="FF0000"/>
                </a:solidFill>
              </a:rPr>
              <a:t>zákazník a výrobce a prodejce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309005A-E722-4D3E-9F4A-E0822A1A7E04}"/>
              </a:ext>
            </a:extLst>
          </p:cNvPr>
          <p:cNvSpPr txBox="1"/>
          <p:nvPr/>
        </p:nvSpPr>
        <p:spPr>
          <a:xfrm>
            <a:off x="6733307" y="1319376"/>
            <a:ext cx="348210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Kupní motivace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8E3758E-C1B7-4071-A293-8979F4F8AC70}"/>
              </a:ext>
            </a:extLst>
          </p:cNvPr>
          <p:cNvSpPr txBox="1"/>
          <p:nvPr/>
        </p:nvSpPr>
        <p:spPr>
          <a:xfrm>
            <a:off x="6733306" y="2018164"/>
            <a:ext cx="348210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Spotřební chování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76F542-A5E2-4918-86DA-13514B536B3C}"/>
              </a:ext>
            </a:extLst>
          </p:cNvPr>
          <p:cNvSpPr txBox="1"/>
          <p:nvPr/>
        </p:nvSpPr>
        <p:spPr>
          <a:xfrm>
            <a:off x="6733305" y="2721114"/>
            <a:ext cx="348210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Psychologie propagace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4DC3442-DD2C-44B9-AF09-B5986068B9FE}"/>
              </a:ext>
            </a:extLst>
          </p:cNvPr>
          <p:cNvSpPr txBox="1"/>
          <p:nvPr/>
        </p:nvSpPr>
        <p:spPr>
          <a:xfrm>
            <a:off x="6733304" y="3463720"/>
            <a:ext cx="3482109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Psychologické aspekty nabídky </a:t>
            </a:r>
          </a:p>
          <a:p>
            <a:pPr algn="ctr"/>
            <a:r>
              <a:rPr lang="cs-CZ" dirty="0"/>
              <a:t>i  poptávky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3E5FB40-A2F7-4737-8D66-BF15380B61FD}"/>
              </a:ext>
            </a:extLst>
          </p:cNvPr>
          <p:cNvSpPr txBox="1"/>
          <p:nvPr/>
        </p:nvSpPr>
        <p:spPr>
          <a:xfrm>
            <a:off x="6733303" y="4470505"/>
            <a:ext cx="348210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Psychologie zboží i image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2A592D25-2704-452A-8359-583DD05DC894}"/>
              </a:ext>
            </a:extLst>
          </p:cNvPr>
          <p:cNvSpPr/>
          <p:nvPr/>
        </p:nvSpPr>
        <p:spPr>
          <a:xfrm>
            <a:off x="5828145" y="2573288"/>
            <a:ext cx="554182" cy="36933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9235" y="0"/>
            <a:ext cx="8838063" cy="83587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Psychologická tvorba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obalu</a:t>
            </a:r>
          </a:p>
        </p:txBody>
      </p:sp>
      <p:sp>
        <p:nvSpPr>
          <p:cNvPr id="3" name="Obdélník 2"/>
          <p:cNvSpPr/>
          <p:nvPr/>
        </p:nvSpPr>
        <p:spPr>
          <a:xfrm>
            <a:off x="551887" y="612844"/>
            <a:ext cx="6612393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Cíl: </a:t>
            </a:r>
            <a:r>
              <a:rPr lang="cs-CZ" sz="2400" dirty="0">
                <a:solidFill>
                  <a:srgbClr val="008080"/>
                </a:solidFill>
              </a:rPr>
              <a:t>schopnost vytvořit vztah zákazníka k obalu  a  jeho prostřednictvím k produktu.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Jak zachovat psychologickou funkci obalu?  Je třeba mít na zřeteli: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aby obal oslovil vhodným způsobem </a:t>
            </a:r>
            <a:r>
              <a:rPr lang="cs-CZ" sz="2400" b="1" dirty="0">
                <a:solidFill>
                  <a:srgbClr val="008080"/>
                </a:solidFill>
              </a:rPr>
              <a:t>cílovou skupinu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aby byl </a:t>
            </a:r>
            <a:r>
              <a:rPr lang="cs-CZ" sz="2400" b="1" dirty="0">
                <a:solidFill>
                  <a:srgbClr val="008080"/>
                </a:solidFill>
              </a:rPr>
              <a:t>jedinečný</a:t>
            </a:r>
            <a:r>
              <a:rPr lang="cs-CZ" sz="2400" dirty="0">
                <a:solidFill>
                  <a:srgbClr val="008080"/>
                </a:solidFill>
              </a:rPr>
              <a:t> a odlišný od ostatních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někdy může obal působit jako </a:t>
            </a:r>
            <a:r>
              <a:rPr lang="cs-CZ" sz="2400" b="1" dirty="0">
                <a:solidFill>
                  <a:srgbClr val="008080"/>
                </a:solidFill>
              </a:rPr>
              <a:t>přidaná hodnota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obal sám o sobě může být </a:t>
            </a:r>
            <a:r>
              <a:rPr lang="cs-CZ" sz="2400" b="1" dirty="0">
                <a:solidFill>
                  <a:srgbClr val="008080"/>
                </a:solidFill>
              </a:rPr>
              <a:t>dárkem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zvláštní postavení má obal v samoobslužném prodeji, </a:t>
            </a:r>
            <a:r>
              <a:rPr lang="cs-CZ" sz="2400" dirty="0">
                <a:solidFill>
                  <a:srgbClr val="008080"/>
                </a:solidFill>
              </a:rPr>
              <a:t>který musí na zákazníka působit komplexně a v podstatě se prodávat sám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psychologickou funkci obalu využívají výrobci při tvorbě </a:t>
            </a:r>
            <a:r>
              <a:rPr lang="cs-CZ" sz="2400" b="1" dirty="0">
                <a:solidFill>
                  <a:srgbClr val="008080"/>
                </a:solidFill>
              </a:rPr>
              <a:t>sezónních obalů </a:t>
            </a:r>
            <a:r>
              <a:rPr lang="cs-CZ" sz="2400" dirty="0">
                <a:solidFill>
                  <a:srgbClr val="008080"/>
                </a:solidFill>
              </a:rPr>
              <a:t>pro výrobky nabízené v období svátků, jako jsou Velikonoce či Vánoce, mladší generace také reaguje na svátek Valentýn…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4" y="-36117"/>
            <a:ext cx="1464833" cy="1127893"/>
          </a:xfrm>
          <a:prstGeom prst="rect">
            <a:avLst/>
          </a:prstGeom>
        </p:spPr>
      </p:pic>
      <p:pic>
        <p:nvPicPr>
          <p:cNvPr id="6146" name="Picture 2" descr="Obal a jeho funkce – Balte levněji! O obalech bez obalu">
            <a:extLst>
              <a:ext uri="{FF2B5EF4-FFF2-40B4-BE49-F238E27FC236}">
                <a16:creationId xmlns:a16="http://schemas.microsoft.com/office/drawing/2014/main" id="{511693B1-60BA-4769-A4D7-BE640B2A3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365" y="612844"/>
            <a:ext cx="3062796" cy="238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io Ruská zima - Ovocný čaj sezonní 15 sáčků, min. trv. 1.8.2019 Salus">
            <a:extLst>
              <a:ext uri="{FF2B5EF4-FFF2-40B4-BE49-F238E27FC236}">
                <a16:creationId xmlns:a16="http://schemas.microsoft.com/office/drawing/2014/main" id="{55424D3A-CF47-4D3B-A273-84F042407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393" y="3197534"/>
            <a:ext cx="2672017" cy="214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Pošta Zadáčo.cz - 💙VÁNOČNÍ KRYT NA IPHONE💙 💎SEZÓNNÍ VÝPRODEJ💎TOP  KVALITA💎 💎ZDARMA POŠTOVNÉ💎 POŠTAZADÁČO.CZ💎 ✓Produkt naleznete zde:  https://www.postazadaco.cz/produkt/vanocni-kryt-na-iphone-vice-variant/🛒😎👇  ✓Více produktů naleznete zde ...">
            <a:extLst>
              <a:ext uri="{FF2B5EF4-FFF2-40B4-BE49-F238E27FC236}">
                <a16:creationId xmlns:a16="http://schemas.microsoft.com/office/drawing/2014/main" id="{BCDB789A-41E4-4217-835D-CC7131E5D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67" y="3429000"/>
            <a:ext cx="2349947" cy="262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40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6991" y="125915"/>
            <a:ext cx="8838063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Psychologie tvorby cen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6991" y="784372"/>
            <a:ext cx="9809899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Z obchodnické praxe jsou zřejmě nejznámější ceny končící na  číslo </a:t>
            </a:r>
            <a:r>
              <a:rPr lang="cs-CZ" sz="2800" dirty="0">
                <a:solidFill>
                  <a:srgbClr val="FF0000"/>
                </a:solidFill>
              </a:rPr>
              <a:t>9</a:t>
            </a:r>
            <a:r>
              <a:rPr lang="cs-CZ" sz="2800" dirty="0">
                <a:solidFill>
                  <a:srgbClr val="008080"/>
                </a:solidFill>
              </a:rPr>
              <a:t>, které jakoby snižují výši ceny. Při tvorbě ceny jsou většinou zdůrazňovány ekonomické vlivy.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901" y="68240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10737" y="2267591"/>
            <a:ext cx="10205684" cy="4154984"/>
          </a:xfrm>
          <a:prstGeom prst="rect">
            <a:avLst/>
          </a:prstGeom>
          <a:ln>
            <a:solidFill>
              <a:srgbClr val="339966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Promyšlená cenotvorba Amazon (případová studie)</a:t>
            </a:r>
          </a:p>
          <a:p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Amazon dosáhl popularitu mezi on-line nakupujícími díky své politice nízkých cen.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Ctartap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Boomerang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provedl studii, ve které se nakonec ukázalo, že Amazon dokáže identifikovat, které výrobky jsou nejpopulárnější, a snižuje cenu pouze u nich. Ale zboží, které nejde na odbyt, je zde mnohem dražší než u konkurence.</a:t>
            </a:r>
          </a:p>
          <a:p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při prodeji na Černý pátek, pořizovací cena na novou televizi na internetových stránkách společnosti byla snížena z $ 350 až na $ 250. Ve stejné době je ale cena za HD-kabel, který kupují spolu s televizí</a:t>
            </a:r>
            <a:r>
              <a:rPr lang="cs-CZ" sz="240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zvýšena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33%.</a:t>
            </a:r>
          </a:p>
          <a:p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Amazon generuje velké zisky a kompenzuje tak nižší ceny stanovené u populárních produktů. Zdroj: https://vporadku.cz/clanky/psychologie-cenotvorby/</a:t>
            </a:r>
            <a:endParaRPr lang="cs-CZ" sz="2400" b="0" i="0" dirty="0">
              <a:solidFill>
                <a:srgbClr val="008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154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8838063" cy="83100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Psychologie tvorby cen –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901" y="6824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38199" y="1096226"/>
            <a:ext cx="10284725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Open Sans"/>
              </a:rPr>
              <a:t>Rozdělení nákladů: Tím Ford kupuje střední třídu</a:t>
            </a:r>
          </a:p>
          <a:p>
            <a:r>
              <a:rPr lang="cs-CZ" sz="2400" dirty="0">
                <a:solidFill>
                  <a:srgbClr val="008080"/>
                </a:solidFill>
                <a:latin typeface="Open Sans"/>
              </a:rPr>
              <a:t>Obchodníci vědí, že mezi "já si to nemůžu dovolit" a "jsem plně způsobilý za to zaplatit," je velmi tenký led. Uvedu příklad dvou inzerátů: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8080"/>
                </a:solidFill>
                <a:latin typeface="Open Sans"/>
              </a:rPr>
              <a:t>Nejnovější </a:t>
            </a:r>
            <a:r>
              <a:rPr lang="cs-CZ" sz="2400" b="1" dirty="0" err="1">
                <a:solidFill>
                  <a:srgbClr val="008080"/>
                </a:solidFill>
                <a:latin typeface="Open Sans"/>
              </a:rPr>
              <a:t>smartphone</a:t>
            </a:r>
            <a:r>
              <a:rPr lang="cs-CZ" sz="2400" b="1" dirty="0">
                <a:solidFill>
                  <a:srgbClr val="008080"/>
                </a:solidFill>
                <a:latin typeface="Open Sans"/>
              </a:rPr>
              <a:t> pouze 720 korun měsíčně!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8080"/>
                </a:solidFill>
                <a:latin typeface="Open Sans"/>
              </a:rPr>
              <a:t>Nejnovější </a:t>
            </a:r>
            <a:r>
              <a:rPr lang="cs-CZ" sz="2400" b="1" dirty="0" err="1">
                <a:solidFill>
                  <a:srgbClr val="008080"/>
                </a:solidFill>
                <a:latin typeface="Open Sans"/>
              </a:rPr>
              <a:t>smartphone</a:t>
            </a:r>
            <a:r>
              <a:rPr lang="cs-CZ" sz="2400" b="1" dirty="0">
                <a:solidFill>
                  <a:srgbClr val="008080"/>
                </a:solidFill>
                <a:latin typeface="Open Sans"/>
              </a:rPr>
              <a:t> jen 6999 korun</a:t>
            </a:r>
            <a:r>
              <a:rPr lang="cs-CZ" sz="2400" dirty="0">
                <a:solidFill>
                  <a:srgbClr val="008080"/>
                </a:solidFill>
                <a:latin typeface="Open Sans"/>
              </a:rPr>
              <a:t>!</a:t>
            </a:r>
          </a:p>
          <a:p>
            <a:r>
              <a:rPr lang="cs-CZ" sz="2400" dirty="0">
                <a:solidFill>
                  <a:srgbClr val="008080"/>
                </a:solidFill>
                <a:latin typeface="Open Sans"/>
              </a:rPr>
              <a:t>Spotřebitelé uvidí první  a řeknou si, proč ne? Pokud je v případě konkrétního člověka rozhodující ztráta 6999 korun - nedovolený luxus, pak 720 korun měsíčně – je zcela přípustné.</a:t>
            </a:r>
          </a:p>
          <a:p>
            <a:r>
              <a:rPr lang="cs-CZ" sz="2400" dirty="0">
                <a:solidFill>
                  <a:srgbClr val="008080"/>
                </a:solidFill>
                <a:latin typeface="Open Sans"/>
              </a:rPr>
              <a:t>Takové strategii dávají přednost prodejci u drahých produktů.</a:t>
            </a:r>
          </a:p>
          <a:p>
            <a:r>
              <a:rPr lang="cs-CZ" sz="2400" dirty="0">
                <a:solidFill>
                  <a:srgbClr val="008080"/>
                </a:solidFill>
                <a:latin typeface="Open Sans"/>
              </a:rPr>
              <a:t>Například, Ford nabízí nejprodávanější model ke koupi "pouze za 2 999 korun měsíčně." Tyto ceny přilákají střední třídu, jejíž zástupci si nemohou dovolit utratit jednorázově až stovky tisíc korun, ale mohou platit několik tisíc měsíčně.</a:t>
            </a:r>
            <a:endParaRPr lang="cs-CZ" sz="2400" b="0" i="0" dirty="0">
              <a:solidFill>
                <a:srgbClr val="008080"/>
              </a:solidFill>
              <a:effectLst/>
              <a:latin typeface="Open San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833028" y="6362735"/>
            <a:ext cx="29370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https://vporadku.cz/clanky/psychologie-cenotvorby/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DBF225-CDE1-4FB5-A6DF-3F3C92401D61}"/>
              </a:ext>
            </a:extLst>
          </p:cNvPr>
          <p:cNvSpPr txBox="1"/>
          <p:nvPr/>
        </p:nvSpPr>
        <p:spPr>
          <a:xfrm>
            <a:off x="736847" y="6214369"/>
            <a:ext cx="6356411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Jak značky prodávají čas? s. 158</a:t>
            </a:r>
          </a:p>
        </p:txBody>
      </p:sp>
    </p:spTree>
    <p:extLst>
      <p:ext uri="{BB962C8B-B14F-4D97-AF65-F5344CB8AC3E}">
        <p14:creationId xmlns:p14="http://schemas.microsoft.com/office/powerpoint/2010/main" val="3503134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44963" y="314913"/>
            <a:ext cx="38908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247" y="961244"/>
            <a:ext cx="10945505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Základní tržní elementy </a:t>
            </a:r>
            <a:r>
              <a:rPr lang="cs-CZ" sz="2400" b="1" dirty="0">
                <a:solidFill>
                  <a:srgbClr val="008080"/>
                </a:solidFill>
              </a:rPr>
              <a:t>– výrobce, prodejce, zákazník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Osobnost zákazníka</a:t>
            </a:r>
            <a:r>
              <a:rPr lang="cs-CZ" sz="2400" b="1" dirty="0">
                <a:solidFill>
                  <a:srgbClr val="008080"/>
                </a:solidFill>
              </a:rPr>
              <a:t> – definice, rysy (OCEAN)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Čtvero zakotvení osobnosti </a:t>
            </a:r>
            <a:r>
              <a:rPr lang="cs-CZ" sz="2400" b="1" dirty="0">
                <a:solidFill>
                  <a:srgbClr val="008080"/>
                </a:solidFill>
              </a:rPr>
              <a:t>– v těle, motivační zakotvení, zakotvení v mezilidských vztazích, institucionální zakotvení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Teorie sociálního učení </a:t>
            </a:r>
            <a:r>
              <a:rPr lang="cs-CZ" sz="2400" b="1" dirty="0">
                <a:solidFill>
                  <a:srgbClr val="008080"/>
                </a:solidFill>
              </a:rPr>
              <a:t>– kompetence, kódovací strategie, osobní hodnoty,  autoregulační systémy,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Typy temperamentu </a:t>
            </a:r>
            <a:r>
              <a:rPr lang="cs-CZ" sz="2400" b="1" dirty="0">
                <a:solidFill>
                  <a:srgbClr val="008080"/>
                </a:solidFill>
              </a:rPr>
              <a:t>-  sangvinik, melancholik, cholerik, flegmatik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Interakce výrobců, prodejců a zákazníků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Psychologické aspekty produktu </a:t>
            </a:r>
            <a:r>
              <a:rPr lang="cs-CZ" sz="2400" b="1" dirty="0">
                <a:solidFill>
                  <a:srgbClr val="008080"/>
                </a:solidFill>
              </a:rPr>
              <a:t>– sociální kontexty a vlastnosti zboží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Psychologické vlastnosti zboží </a:t>
            </a:r>
            <a:r>
              <a:rPr lang="cs-CZ" sz="2400" b="1" dirty="0">
                <a:solidFill>
                  <a:srgbClr val="008080"/>
                </a:solidFill>
              </a:rPr>
              <a:t>– povaha zboží, vztažnost, účelovost, emocionální vlastnosti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Motivace k nákupu </a:t>
            </a:r>
            <a:r>
              <a:rPr lang="cs-CZ" sz="2400" b="1" dirty="0">
                <a:solidFill>
                  <a:srgbClr val="008080"/>
                </a:solidFill>
              </a:rPr>
              <a:t>– individuální cíle, přijetí produktu, psychologie značky (</a:t>
            </a:r>
            <a:r>
              <a:rPr lang="cs-CZ" sz="2400" b="1" dirty="0" err="1">
                <a:solidFill>
                  <a:srgbClr val="008080"/>
                </a:solidFill>
              </a:rPr>
              <a:t>archeotypy</a:t>
            </a:r>
            <a:r>
              <a:rPr lang="cs-CZ" sz="2400" b="1">
                <a:solidFill>
                  <a:srgbClr val="008080"/>
                </a:solidFill>
              </a:rPr>
              <a:t>), </a:t>
            </a:r>
            <a:r>
              <a:rPr lang="cs-CZ" sz="2400" b="1" dirty="0">
                <a:solidFill>
                  <a:srgbClr val="008080"/>
                </a:solidFill>
              </a:rPr>
              <a:t>obalu </a:t>
            </a:r>
            <a:r>
              <a:rPr lang="cs-CZ" sz="2400" b="1">
                <a:solidFill>
                  <a:srgbClr val="008080"/>
                </a:solidFill>
              </a:rPr>
              <a:t>a ceny</a:t>
            </a: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215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2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077" y="689032"/>
            <a:ext cx="8128379" cy="71304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Začneme zákazníkem</a:t>
            </a:r>
            <a:br>
              <a:rPr lang="cs-CZ" sz="3600" b="1" dirty="0">
                <a:solidFill>
                  <a:srgbClr val="008080"/>
                </a:solidFill>
                <a:latin typeface="+mn-lt"/>
              </a:rPr>
            </a:br>
            <a:r>
              <a:rPr lang="cs-CZ" sz="3600" b="1" dirty="0">
                <a:solidFill>
                  <a:srgbClr val="008080"/>
                </a:solidFill>
                <a:latin typeface="+mn-lt"/>
              </a:rPr>
              <a:t>Osobnost – definice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04096" y="1802764"/>
            <a:ext cx="7136322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 pohledu psychologie: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je jedinec se svými rysy,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jednotlivými vlastnostmi,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zvláštnostmi člověka,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schopnostmi,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potřebami, sklony,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● temperamentem i charakterem 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(Vysekalová, 2011)</a:t>
            </a:r>
            <a:endParaRPr lang="cs-CZ" sz="3200" b="1" dirty="0"/>
          </a:p>
        </p:txBody>
      </p:sp>
      <p:pic>
        <p:nvPicPr>
          <p:cNvPr id="1026" name="Picture 2" descr="osobnost 2021 Říjen">
            <a:extLst>
              <a:ext uri="{FF2B5EF4-FFF2-40B4-BE49-F238E27FC236}">
                <a16:creationId xmlns:a16="http://schemas.microsoft.com/office/drawing/2014/main" id="{C932FE58-25CE-4489-BCE2-1E787D74D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947" y="2165804"/>
            <a:ext cx="3840380" cy="327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24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3734" y="194258"/>
            <a:ext cx="6968319" cy="429151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Rysy osobnosti </a:t>
            </a:r>
            <a:r>
              <a:rPr lang="cs-CZ" sz="3600" b="1" dirty="0">
                <a:solidFill>
                  <a:srgbClr val="008080"/>
                </a:solidFill>
                <a:latin typeface="+mn-lt"/>
              </a:rPr>
              <a:t>(OCEAN)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59463"/>
            <a:ext cx="1464833" cy="1127893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80808"/>
              </p:ext>
            </p:extLst>
          </p:nvPr>
        </p:nvGraphicFramePr>
        <p:xfrm>
          <a:off x="285318" y="659964"/>
          <a:ext cx="8130713" cy="6009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096">
                  <a:extLst>
                    <a:ext uri="{9D8B030D-6E8A-4147-A177-3AD203B41FA5}">
                      <a16:colId xmlns:a16="http://schemas.microsoft.com/office/drawing/2014/main" val="1942877401"/>
                    </a:ext>
                  </a:extLst>
                </a:gridCol>
                <a:gridCol w="4962617">
                  <a:extLst>
                    <a:ext uri="{9D8B030D-6E8A-4147-A177-3AD203B41FA5}">
                      <a16:colId xmlns:a16="http://schemas.microsoft.com/office/drawing/2014/main" val="2851570223"/>
                    </a:ext>
                  </a:extLst>
                </a:gridCol>
              </a:tblGrid>
              <a:tr h="523003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Rysový faktor – rysová škála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06991"/>
                  </a:ext>
                </a:extLst>
              </a:tr>
              <a:tr h="77531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Otevřenost (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cs-CZ" sz="2400" dirty="0" err="1">
                          <a:effectLst/>
                        </a:rPr>
                        <a:t>pennes</a:t>
                      </a:r>
                      <a:r>
                        <a:rPr lang="cs-CZ" sz="2400" dirty="0">
                          <a:effectLst/>
                        </a:rPr>
                        <a:t> to </a:t>
                      </a:r>
                      <a:r>
                        <a:rPr lang="cs-CZ" sz="2400" dirty="0" err="1">
                          <a:effectLst/>
                        </a:rPr>
                        <a:t>experience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konvenční – originální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bojácný - odvážný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konzervativní - liberální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51841"/>
                  </a:ext>
                </a:extLst>
              </a:tr>
              <a:tr h="77531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Svědomitost  (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cs-CZ" sz="2400" dirty="0" err="1">
                          <a:effectLst/>
                        </a:rPr>
                        <a:t>onscientiousness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8080"/>
                          </a:solidFill>
                          <a:effectLst/>
                        </a:rPr>
                        <a:t>bezstarostný-opatrný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8080"/>
                          </a:solidFill>
                          <a:effectLst/>
                        </a:rPr>
                        <a:t>nespolehlivý- spolehlivý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8080"/>
                          </a:solidFill>
                          <a:effectLst/>
                        </a:rPr>
                        <a:t>nedbalý-svědomitý</a:t>
                      </a:r>
                      <a:endParaRPr lang="cs-CZ" sz="240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02877"/>
                  </a:ext>
                </a:extLst>
              </a:tr>
              <a:tr h="106725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sz="2400" dirty="0">
                          <a:effectLst/>
                        </a:rPr>
                        <a:t>xtraverze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samotářský - společenský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tichý - mnohomluvný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inhibovaný - spontánní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625083"/>
                  </a:ext>
                </a:extLst>
              </a:tr>
              <a:tr h="77531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Přívětivost (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2400" dirty="0" err="1">
                          <a:effectLst/>
                        </a:rPr>
                        <a:t>greeableness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popudlivý- srdečný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necitelný- soucitný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sobecký - nesobecký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948186"/>
                  </a:ext>
                </a:extLst>
              </a:tr>
              <a:tr h="77531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Neurotismus (</a:t>
                      </a:r>
                      <a:r>
                        <a:rPr lang="cs-CZ" sz="2400" dirty="0" err="1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cs-CZ" sz="2400" dirty="0" err="1">
                          <a:effectLst/>
                        </a:rPr>
                        <a:t>eurosis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klidný – neklidný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odolný - zranitelný</a:t>
                      </a:r>
                    </a:p>
                    <a:p>
                      <a:pPr indent="180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jistý - nejistý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777472"/>
                  </a:ext>
                </a:extLst>
              </a:tr>
            </a:tbl>
          </a:graphicData>
        </a:graphic>
      </p:graphicFrame>
      <p:pic>
        <p:nvPicPr>
          <p:cNvPr id="2050" name="Picture 2" descr="20 fascinujících fotografií, které zachycují oceán a jeho mnoho tváří -  Žena.cz - magazín pro ženy">
            <a:extLst>
              <a:ext uri="{FF2B5EF4-FFF2-40B4-BE49-F238E27FC236}">
                <a16:creationId xmlns:a16="http://schemas.microsoft.com/office/drawing/2014/main" id="{B9078469-5AF9-4998-BF27-C94A5EFDC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362" y="2628900"/>
            <a:ext cx="3391270" cy="244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614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86934" cy="1026947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Aplikace čtvero zakotvení osobnosti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59463"/>
            <a:ext cx="1464833" cy="1127893"/>
          </a:xfrm>
          <a:prstGeom prst="rect">
            <a:avLst/>
          </a:prstGeom>
        </p:spPr>
      </p:pic>
      <p:sp>
        <p:nvSpPr>
          <p:cNvPr id="11" name="TextovéPole 3"/>
          <p:cNvSpPr txBox="1"/>
          <p:nvPr/>
        </p:nvSpPr>
        <p:spPr>
          <a:xfrm>
            <a:off x="4444071" y="3528945"/>
            <a:ext cx="2909110" cy="523220"/>
          </a:xfrm>
          <a:prstGeom prst="rect">
            <a:avLst/>
          </a:prstGeom>
          <a:solidFill>
            <a:srgbClr val="00808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Čtvero zakotvení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ovéPole 3"/>
          <p:cNvSpPr txBox="1"/>
          <p:nvPr/>
        </p:nvSpPr>
        <p:spPr>
          <a:xfrm>
            <a:off x="4817538" y="4950304"/>
            <a:ext cx="216217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008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Motivační zakotvení</a:t>
            </a:r>
            <a:endParaRPr lang="cs-CZ" sz="2400" b="1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ovéPole 3"/>
          <p:cNvSpPr txBox="1"/>
          <p:nvPr/>
        </p:nvSpPr>
        <p:spPr>
          <a:xfrm>
            <a:off x="8325134" y="3488919"/>
            <a:ext cx="266927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4. Institucionální zakotvení</a:t>
            </a:r>
          </a:p>
        </p:txBody>
      </p:sp>
      <p:sp>
        <p:nvSpPr>
          <p:cNvPr id="14" name="TextovéPole 3"/>
          <p:cNvSpPr txBox="1"/>
          <p:nvPr/>
        </p:nvSpPr>
        <p:spPr>
          <a:xfrm>
            <a:off x="381848" y="3418461"/>
            <a:ext cx="329622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Zakotvení v mezilidských vztazích</a:t>
            </a:r>
          </a:p>
        </p:txBody>
      </p:sp>
      <p:sp>
        <p:nvSpPr>
          <p:cNvPr id="15" name="TextovéPole 3"/>
          <p:cNvSpPr txBox="1"/>
          <p:nvPr/>
        </p:nvSpPr>
        <p:spPr>
          <a:xfrm>
            <a:off x="4630804" y="2150682"/>
            <a:ext cx="253564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2400" b="1" dirty="0">
                <a:solidFill>
                  <a:srgbClr val="008080"/>
                </a:solidFill>
              </a:rPr>
              <a:t>1. Zakotvení v těle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5797955" y="3000739"/>
            <a:ext cx="13648" cy="329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cxnSpLocks/>
          </p:cNvCxnSpPr>
          <p:nvPr/>
        </p:nvCxnSpPr>
        <p:spPr>
          <a:xfrm>
            <a:off x="3753134" y="3862316"/>
            <a:ext cx="5879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7583471" y="3783283"/>
            <a:ext cx="682388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5826664" y="4280752"/>
            <a:ext cx="33051" cy="545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22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395113" cy="873181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Aplikace čtvero zakotvení osobnosti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322" y="110413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54114" y="1384550"/>
            <a:ext cx="10284725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Zakotvení v těle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jak se cítím ve svém těle (mám radost, tak se uvolním, mám strach, sevře se mi krk i žaludek…).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Motivační zakotvení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smysl života, stav, kterého chceme dosáhnout, je to naše hierarchie  hodnot,  motivace-záměr-rozhodnutí.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Zakotvení v mezilidských vztazích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vztahy k nejbližším osobám, na něž se spoléháme a máme v nich oporu, narušení těchto vztahů či ztráta blízkého člověka může způsobit i duševní krizi.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Institucionální zakotvení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postoje, práva a povinnostech k různým institucím, patří sem práva a povinnosti občana státu, práva a povinnosti zaměstnance nějaké organizace, ale i zákazníka vůči službám…</a:t>
            </a:r>
          </a:p>
        </p:txBody>
      </p:sp>
    </p:spTree>
    <p:extLst>
      <p:ext uri="{BB962C8B-B14F-4D97-AF65-F5344CB8AC3E}">
        <p14:creationId xmlns:p14="http://schemas.microsoft.com/office/powerpoint/2010/main" val="85427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934" y="39213"/>
            <a:ext cx="5467066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Teorie sociálního učení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321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69466" y="1468853"/>
            <a:ext cx="3525443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Behaviorismus</a:t>
            </a:r>
          </a:p>
          <a:p>
            <a:pPr algn="ctr"/>
            <a:r>
              <a:rPr lang="cs-CZ" sz="3200" dirty="0">
                <a:solidFill>
                  <a:srgbClr val="008080"/>
                </a:solidFill>
              </a:rPr>
              <a:t>- </a:t>
            </a:r>
            <a:r>
              <a:rPr lang="cs-CZ" sz="2400" dirty="0">
                <a:solidFill>
                  <a:srgbClr val="008080"/>
                </a:solidFill>
              </a:rPr>
              <a:t>Zkoumá proces adaptace na prostředí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7123" y="4511229"/>
            <a:ext cx="329012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Psychologie</a:t>
            </a:r>
          </a:p>
          <a:p>
            <a:r>
              <a:rPr lang="cs-CZ" sz="3200" dirty="0">
                <a:solidFill>
                  <a:srgbClr val="008080"/>
                </a:solidFill>
              </a:rPr>
              <a:t>- </a:t>
            </a:r>
            <a:r>
              <a:rPr lang="cs-CZ" sz="2400" dirty="0">
                <a:solidFill>
                  <a:srgbClr val="008080"/>
                </a:solidFill>
              </a:rPr>
              <a:t>Studuje lidské chování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96788" y="3398293"/>
            <a:ext cx="79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8080"/>
                </a:solidFill>
              </a:rPr>
              <a:t>+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26590" y="1364776"/>
            <a:ext cx="6795944" cy="489364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kompetence</a:t>
            </a:r>
            <a:r>
              <a:rPr lang="cs-CZ" sz="2400" dirty="0">
                <a:solidFill>
                  <a:srgbClr val="008080"/>
                </a:solidFill>
              </a:rPr>
              <a:t> – intelektuální kompetence, speciální schopnosti člověka, sociální a tělesné dovednosti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kódovací strategie</a:t>
            </a:r>
            <a:r>
              <a:rPr lang="cs-CZ" sz="2400" dirty="0">
                <a:solidFill>
                  <a:srgbClr val="008080"/>
                </a:solidFill>
              </a:rPr>
              <a:t> – způsob vnímání světa, směr pozornosti, třídění informací o světě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osobní hodnoty</a:t>
            </a:r>
            <a:r>
              <a:rPr lang="cs-CZ" sz="2400" dirty="0">
                <a:solidFill>
                  <a:srgbClr val="008080"/>
                </a:solidFill>
              </a:rPr>
              <a:t> – odlišné způsoby chování, významné věci pro jednoho, nemusí nic znamenat pro druhé</a:t>
            </a:r>
          </a:p>
          <a:p>
            <a:endParaRPr lang="cs-CZ" sz="2400" dirty="0">
              <a:solidFill>
                <a:srgbClr val="008080"/>
              </a:solidFill>
            </a:endParaRP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autoregulační systémy a plány</a:t>
            </a:r>
            <a:r>
              <a:rPr lang="cs-CZ" sz="2400" dirty="0">
                <a:solidFill>
                  <a:srgbClr val="008080"/>
                </a:solidFill>
              </a:rPr>
              <a:t> – vlastní měřítka, pravidla a normy chování, schopnost plánování svých cílů.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2934268" y="3492928"/>
            <a:ext cx="1146412" cy="51861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3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3432"/>
            <a:ext cx="525780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Temperament osobnosti </a:t>
            </a:r>
            <a:br>
              <a:rPr lang="cs-CZ" sz="3600" b="1" dirty="0">
                <a:solidFill>
                  <a:srgbClr val="008080"/>
                </a:solidFill>
                <a:latin typeface="+mn-lt"/>
              </a:rPr>
            </a:br>
            <a:r>
              <a:rPr lang="cs-CZ" sz="3600" b="1" dirty="0">
                <a:solidFill>
                  <a:srgbClr val="008080"/>
                </a:solidFill>
                <a:latin typeface="+mn-lt"/>
              </a:rPr>
              <a:t> Sangvinik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96886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05035" y="5041779"/>
            <a:ext cx="10926170" cy="1366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Někdy nedovede své nápady dotáhnout do konce, je umluvený, občas přehání, přemíra energie, nižší soustředěnost a vnímavost, někdy sebestředný, nestálý v citech.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nákup zboží přichází připravený. Vhodná je doplňující nabídka.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920819" y="2820719"/>
            <a:ext cx="3950050" cy="147732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Uplatnění: 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vedoucí funkce, kreativní nápady, neformální vůdce v kolektivu.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76056" y="2841820"/>
            <a:ext cx="5630839" cy="179126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Podstatné vlastnosti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společenský typ, rád vykládá své zážitky, citově založený, má rád i fyzický kontakt s lidmi (doteky, hlazení), je zvídavý od dětství, vyrovnaný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7050654" y="3416398"/>
            <a:ext cx="423080" cy="46402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Psychologie - TEMPERAMENT: Flegmatik Cholerik Sangvinik Melancholik |  Facebook">
            <a:extLst>
              <a:ext uri="{FF2B5EF4-FFF2-40B4-BE49-F238E27FC236}">
                <a16:creationId xmlns:a16="http://schemas.microsoft.com/office/drawing/2014/main" id="{06EF87BA-615C-47D7-AAF4-B7449D1B3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745" y="373432"/>
            <a:ext cx="2309288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7873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2622</Words>
  <Application>Microsoft Office PowerPoint</Application>
  <PresentationFormat>Širokoúhlá obrazovka</PresentationFormat>
  <Paragraphs>277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Open Sans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Začneme zákazníkem Osobnost – definice </vt:lpstr>
      <vt:lpstr>Rysy osobnosti (OCEAN)</vt:lpstr>
      <vt:lpstr>Aplikace čtvero zakotvení osobnosti</vt:lpstr>
      <vt:lpstr>Aplikace čtvero zakotvení osobnosti</vt:lpstr>
      <vt:lpstr>Teorie sociálního učení</vt:lpstr>
      <vt:lpstr>Temperament osobnosti   Sangvinik</vt:lpstr>
      <vt:lpstr>Temperament osobnosti - melancholik</vt:lpstr>
      <vt:lpstr>Temperament osobnosti - cholerik</vt:lpstr>
      <vt:lpstr>Temperament osobnosti - flegmatik</vt:lpstr>
      <vt:lpstr>Výrobci a prodejci</vt:lpstr>
      <vt:lpstr>Vztahy mezi tržními elementy</vt:lpstr>
      <vt:lpstr>Psychologické aspekty produktu</vt:lpstr>
      <vt:lpstr>Psychologické vlastnosti zboží</vt:lpstr>
      <vt:lpstr>1. Povaha zboží</vt:lpstr>
      <vt:lpstr>2. Vztažnost zboží</vt:lpstr>
      <vt:lpstr>3. Účelovost zboží</vt:lpstr>
      <vt:lpstr>4. Emocionální vlastnosti zboží</vt:lpstr>
      <vt:lpstr>Proč nakupujeme?</vt:lpstr>
      <vt:lpstr>Proč nakupuje konečný spotřebitel /zákazník?</vt:lpstr>
      <vt:lpstr>Individuální cíle zákazníka</vt:lpstr>
      <vt:lpstr>Emociální umístění a vazby k produktu</vt:lpstr>
      <vt:lpstr>Přijetí produktu a Herzbergova motivační teorie</vt:lpstr>
      <vt:lpstr>Psychologie značky</vt:lpstr>
      <vt:lpstr>Archeotypy značek</vt:lpstr>
      <vt:lpstr>Archeotypy značek- příklady</vt:lpstr>
      <vt:lpstr>Archeotypy značek- příklady z praxe</vt:lpstr>
      <vt:lpstr>Psychologická tvorba obalu</vt:lpstr>
      <vt:lpstr>Psychologie tvorby cen</vt:lpstr>
      <vt:lpstr>Psychologie tvorby cen – případová studie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172</cp:revision>
  <dcterms:created xsi:type="dcterms:W3CDTF">2016-11-25T20:36:16Z</dcterms:created>
  <dcterms:modified xsi:type="dcterms:W3CDTF">2022-11-21T09:56:22Z</dcterms:modified>
</cp:coreProperties>
</file>