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02" r:id="rId3"/>
    <p:sldId id="401" r:id="rId4"/>
    <p:sldId id="403" r:id="rId5"/>
    <p:sldId id="395" r:id="rId6"/>
    <p:sldId id="397" r:id="rId7"/>
    <p:sldId id="407" r:id="rId8"/>
    <p:sldId id="408" r:id="rId9"/>
    <p:sldId id="406" r:id="rId10"/>
    <p:sldId id="404" r:id="rId11"/>
    <p:sldId id="405" r:id="rId12"/>
    <p:sldId id="398" r:id="rId13"/>
    <p:sldId id="411" r:id="rId14"/>
    <p:sldId id="412" r:id="rId15"/>
    <p:sldId id="413" r:id="rId16"/>
    <p:sldId id="399" r:id="rId17"/>
    <p:sldId id="410" r:id="rId18"/>
    <p:sldId id="400" r:id="rId19"/>
    <p:sldId id="414" r:id="rId20"/>
    <p:sldId id="415" r:id="rId21"/>
    <p:sldId id="416" r:id="rId22"/>
    <p:sldId id="417" r:id="rId23"/>
    <p:sldId id="418" r:id="rId24"/>
    <p:sldId id="419" r:id="rId25"/>
    <p:sldId id="420" r:id="rId26"/>
    <p:sldId id="421"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31.10.2022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err="1" smtClean="0">
                <a:solidFill>
                  <a:schemeClr val="bg1"/>
                </a:solidFill>
                <a:latin typeface="Times New Roman" panose="02020603050405020304" pitchFamily="18" charset="0"/>
                <a:cs typeface="Times New Roman" panose="02020603050405020304" pitchFamily="18" charset="0"/>
              </a:rPr>
              <a:t>Crisis</a:t>
            </a:r>
            <a:r>
              <a:rPr lang="cs-CZ" sz="4000" b="1" dirty="0" smtClean="0">
                <a:solidFill>
                  <a:schemeClr val="bg1"/>
                </a:solidFill>
                <a:latin typeface="Times New Roman" panose="02020603050405020304" pitchFamily="18" charset="0"/>
                <a:cs typeface="Times New Roman" panose="02020603050405020304" pitchFamily="18" charset="0"/>
              </a:rPr>
              <a:t> </a:t>
            </a:r>
            <a:r>
              <a:rPr lang="cs-CZ" sz="4000" b="1" dirty="0" err="1" smtClean="0">
                <a:solidFill>
                  <a:schemeClr val="bg1"/>
                </a:solidFill>
                <a:latin typeface="Times New Roman" panose="02020603050405020304" pitchFamily="18" charset="0"/>
                <a:cs typeface="Times New Roman" panose="02020603050405020304" pitchFamily="18" charset="0"/>
              </a:rPr>
              <a:t>Communication</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sharply negative media image is created by combining several exposed problems together. The media creates a negative image of a company that is the "embodiment of evil". </a:t>
            </a:r>
            <a:endParaRPr lang="cs-CZ" sz="1800" dirty="0" smtClean="0"/>
          </a:p>
          <a:p>
            <a:pPr algn="just"/>
            <a:endParaRPr lang="cs-CZ" sz="1800" dirty="0"/>
          </a:p>
          <a:p>
            <a:pPr marL="0" indent="0" algn="just">
              <a:buNone/>
            </a:pPr>
            <a:r>
              <a:rPr lang="en-US" sz="1800" dirty="0" smtClean="0"/>
              <a:t>Possible </a:t>
            </a:r>
            <a:r>
              <a:rPr lang="en-US" sz="1800" dirty="0"/>
              <a:t>Solution: </a:t>
            </a:r>
            <a:endParaRPr lang="cs-CZ" sz="1800" dirty="0" smtClean="0"/>
          </a:p>
          <a:p>
            <a:pPr algn="just"/>
            <a:r>
              <a:rPr lang="en-US" sz="1800" dirty="0" smtClean="0"/>
              <a:t>Solution </a:t>
            </a:r>
            <a:r>
              <a:rPr lang="en-US" sz="1800" dirty="0"/>
              <a:t>of the overall media image </a:t>
            </a:r>
            <a:endParaRPr lang="cs-CZ" sz="1800" dirty="0" smtClean="0"/>
          </a:p>
          <a:p>
            <a:pPr algn="just"/>
            <a:r>
              <a:rPr lang="en-US" sz="1800" dirty="0" smtClean="0"/>
              <a:t>Introduction </a:t>
            </a:r>
            <a:r>
              <a:rPr lang="en-US" sz="1800" dirty="0"/>
              <a:t>of means to improve the media image </a:t>
            </a:r>
            <a:endParaRPr lang="cs-CZ" sz="1800" dirty="0" smtClean="0"/>
          </a:p>
          <a:p>
            <a:pPr algn="just"/>
            <a:r>
              <a:rPr lang="en-US" sz="1800" dirty="0" smtClean="0"/>
              <a:t>Increasing </a:t>
            </a:r>
            <a:r>
              <a:rPr lang="en-US" sz="1800" dirty="0"/>
              <a:t>active positive communication with the media </a:t>
            </a:r>
            <a:endParaRPr lang="cs-CZ" sz="1800" dirty="0" smtClean="0"/>
          </a:p>
          <a:p>
            <a:pPr algn="just"/>
            <a:r>
              <a:rPr lang="en-US" sz="1800" dirty="0" smtClean="0"/>
              <a:t>Increasing </a:t>
            </a:r>
            <a:r>
              <a:rPr lang="en-US" sz="1800" dirty="0"/>
              <a:t>contacts with journalists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Extremely</a:t>
            </a:r>
            <a:r>
              <a:rPr lang="cs-CZ" dirty="0"/>
              <a:t> negative media image</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managed campaign is reflected in negative comments and information about the company in various media at regular intervals and with increasing importance. Mentions tend to escalate into larger media problems. They are often not based on any facts or, conversely, information that is not commonly available. </a:t>
            </a:r>
            <a:endParaRPr lang="cs-CZ" sz="1800" dirty="0" smtClean="0"/>
          </a:p>
          <a:p>
            <a:pPr algn="just"/>
            <a:endParaRPr lang="cs-CZ" sz="1800" dirty="0"/>
          </a:p>
          <a:p>
            <a:pPr marL="0" indent="0" algn="just">
              <a:buNone/>
            </a:pPr>
            <a:r>
              <a:rPr lang="en-US" sz="1800" dirty="0" smtClean="0"/>
              <a:t>Campaign </a:t>
            </a:r>
            <a:r>
              <a:rPr lang="en-US" sz="1800" dirty="0"/>
              <a:t>sources: </a:t>
            </a:r>
            <a:endParaRPr lang="cs-CZ" sz="1800" dirty="0" smtClean="0"/>
          </a:p>
          <a:p>
            <a:pPr algn="just"/>
            <a:r>
              <a:rPr lang="en-US" sz="1800" dirty="0" smtClean="0"/>
              <a:t>Employees </a:t>
            </a:r>
            <a:endParaRPr lang="cs-CZ" sz="1800" dirty="0" smtClean="0"/>
          </a:p>
          <a:p>
            <a:pPr algn="just"/>
            <a:r>
              <a:rPr lang="en-US" sz="1800" dirty="0" smtClean="0"/>
              <a:t>Business </a:t>
            </a:r>
            <a:r>
              <a:rPr lang="en-US" sz="1800" dirty="0"/>
              <a:t>Partners </a:t>
            </a:r>
            <a:endParaRPr lang="cs-CZ" sz="1800" dirty="0" smtClean="0"/>
          </a:p>
          <a:p>
            <a:pPr algn="just"/>
            <a:r>
              <a:rPr lang="en-US" sz="1800" dirty="0" smtClean="0"/>
              <a:t>Competition </a:t>
            </a:r>
            <a:endParaRPr lang="cs-CZ" sz="1800" dirty="0" smtClean="0"/>
          </a:p>
          <a:p>
            <a:pPr algn="just"/>
            <a:r>
              <a:rPr lang="en-US" sz="1800" dirty="0" smtClean="0"/>
              <a:t>Dissatisfied </a:t>
            </a:r>
            <a:r>
              <a:rPr lang="en-US" sz="1800" dirty="0"/>
              <a:t>customers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Managed</a:t>
            </a:r>
            <a:r>
              <a:rPr lang="cs-CZ" dirty="0"/>
              <a:t> </a:t>
            </a:r>
            <a:r>
              <a:rPr lang="cs-CZ" dirty="0" err="1"/>
              <a:t>campaign</a:t>
            </a:r>
            <a:r>
              <a:rPr lang="cs-CZ" dirty="0"/>
              <a:t> </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Imbalances are manifested in texts that are essentially related to the problem of the company or interest, where the company is not mentioned or only very marginally. </a:t>
            </a:r>
            <a:endParaRPr lang="cs-CZ" sz="1800" dirty="0" smtClean="0"/>
          </a:p>
          <a:p>
            <a:pPr algn="just"/>
            <a:endParaRPr lang="cs-CZ" sz="1800" dirty="0"/>
          </a:p>
          <a:p>
            <a:pPr algn="just"/>
            <a:r>
              <a:rPr lang="en-US" sz="1800" dirty="0" smtClean="0"/>
              <a:t>Preference </a:t>
            </a:r>
            <a:r>
              <a:rPr lang="en-US" sz="1800" dirty="0"/>
              <a:t>is given to competition that the company considers to be less significant. </a:t>
            </a:r>
            <a:endParaRPr lang="cs-CZ" sz="1800" dirty="0" smtClean="0"/>
          </a:p>
          <a:p>
            <a:pPr algn="just"/>
            <a:endParaRPr lang="cs-CZ" sz="1800" dirty="0"/>
          </a:p>
          <a:p>
            <a:pPr algn="just"/>
            <a:r>
              <a:rPr lang="en-US" sz="1800" dirty="0" smtClean="0"/>
              <a:t>The </a:t>
            </a:r>
            <a:r>
              <a:rPr lang="en-US" sz="1800" dirty="0"/>
              <a:t>competition is getting significantly more </a:t>
            </a:r>
            <a:r>
              <a:rPr lang="en-US" sz="1800" dirty="0" smtClean="0"/>
              <a:t>space</a:t>
            </a:r>
            <a:r>
              <a:rPr lang="cs-CZ" sz="1800" dirty="0" smtClean="0"/>
              <a:t>.</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Imbalances</a:t>
            </a:r>
            <a:r>
              <a:rPr lang="cs-CZ" dirty="0"/>
              <a:t> </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Responsive press releases and statements </a:t>
            </a:r>
            <a:endParaRPr lang="cs-CZ" sz="2000" dirty="0" smtClean="0"/>
          </a:p>
          <a:p>
            <a:r>
              <a:rPr lang="en-US" sz="2000" dirty="0" smtClean="0"/>
              <a:t>Press </a:t>
            </a:r>
            <a:r>
              <a:rPr lang="en-US" sz="2000" dirty="0"/>
              <a:t>conferences on media-exposed issues </a:t>
            </a:r>
            <a:endParaRPr lang="cs-CZ" sz="2000" dirty="0" smtClean="0"/>
          </a:p>
          <a:p>
            <a:r>
              <a:rPr lang="en-US" sz="2000" dirty="0" smtClean="0"/>
              <a:t>Media </a:t>
            </a:r>
            <a:r>
              <a:rPr lang="en-US" sz="2000" dirty="0"/>
              <a:t>lobbying </a:t>
            </a:r>
            <a:endParaRPr lang="cs-CZ" sz="2000" dirty="0" smtClean="0"/>
          </a:p>
          <a:p>
            <a:r>
              <a:rPr lang="en-US" sz="2000" dirty="0" smtClean="0"/>
              <a:t>Crisis </a:t>
            </a:r>
            <a:r>
              <a:rPr lang="en-US" sz="2000" dirty="0"/>
              <a:t>advertising </a:t>
            </a:r>
            <a:endParaRPr lang="cs-CZ" sz="2000" dirty="0" smtClean="0"/>
          </a:p>
          <a:p>
            <a:r>
              <a:rPr lang="en-US" sz="2000" dirty="0" smtClean="0"/>
              <a:t>Striving </a:t>
            </a:r>
            <a:r>
              <a:rPr lang="en-US" sz="2000" dirty="0"/>
              <a:t>for social activation </a:t>
            </a:r>
            <a:endParaRPr lang="cs-CZ" sz="2000" dirty="0" smtClean="0"/>
          </a:p>
          <a:p>
            <a:r>
              <a:rPr lang="en-US" sz="2000" dirty="0" smtClean="0"/>
              <a:t>Media </a:t>
            </a:r>
            <a:r>
              <a:rPr lang="en-US" sz="2000" dirty="0"/>
              <a:t>patronage by the authorities </a:t>
            </a:r>
            <a:endParaRPr lang="cs-CZ" sz="2000" dirty="0" smtClean="0"/>
          </a:p>
          <a:p>
            <a:r>
              <a:rPr lang="en-US" sz="2000" dirty="0" smtClean="0"/>
              <a:t>Concentration </a:t>
            </a:r>
            <a:r>
              <a:rPr lang="en-US" sz="2000" dirty="0"/>
              <a:t>/ dispersion of the source of the problem </a:t>
            </a:r>
            <a:endParaRPr lang="cs-CZ" sz="2000" dirty="0" smtClean="0"/>
          </a:p>
          <a:p>
            <a:r>
              <a:rPr lang="en-US" sz="2000" dirty="0" smtClean="0"/>
              <a:t>Externalization </a:t>
            </a:r>
            <a:r>
              <a:rPr lang="en-US" sz="2000" dirty="0"/>
              <a:t>of the problem </a:t>
            </a:r>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Media image </a:t>
            </a:r>
            <a:r>
              <a:rPr lang="cs-CZ" dirty="0" err="1" smtClean="0"/>
              <a:t>enhancers</a:t>
            </a:r>
            <a:r>
              <a:rPr lang="cs-CZ" dirty="0" smtClean="0"/>
              <a:t> (Bednář</a:t>
            </a:r>
            <a:r>
              <a:rPr lang="cs-CZ" dirty="0"/>
              <a:t>, 2011)</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Communication </a:t>
            </a:r>
            <a:endParaRPr lang="cs-CZ" sz="2000" dirty="0" smtClean="0"/>
          </a:p>
          <a:p>
            <a:r>
              <a:rPr lang="en-US" sz="2000" dirty="0" smtClean="0"/>
              <a:t>Organizational </a:t>
            </a:r>
            <a:r>
              <a:rPr lang="en-US" sz="2000" dirty="0"/>
              <a:t>security of crisis communication </a:t>
            </a:r>
            <a:endParaRPr lang="cs-CZ" sz="2000" dirty="0" smtClean="0"/>
          </a:p>
          <a:p>
            <a:r>
              <a:rPr lang="en-US" sz="2000" dirty="0" smtClean="0"/>
              <a:t>Choosing </a:t>
            </a:r>
            <a:r>
              <a:rPr lang="en-US" sz="2000" dirty="0"/>
              <a:t>the right medium </a:t>
            </a:r>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Effective</a:t>
            </a:r>
            <a:r>
              <a:rPr lang="cs-CZ" dirty="0"/>
              <a:t> </a:t>
            </a:r>
            <a:r>
              <a:rPr lang="cs-CZ" dirty="0" err="1"/>
              <a:t>crisis</a:t>
            </a:r>
            <a:r>
              <a:rPr lang="cs-CZ" dirty="0"/>
              <a:t> </a:t>
            </a:r>
            <a:r>
              <a:rPr lang="cs-CZ" dirty="0" err="1"/>
              <a:t>communication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Identification and knowledge of target recipients </a:t>
            </a:r>
            <a:endParaRPr lang="cs-CZ" sz="1800" dirty="0" smtClean="0"/>
          </a:p>
          <a:p>
            <a:pPr algn="just"/>
            <a:r>
              <a:rPr lang="en-US" sz="1800" dirty="0" smtClean="0"/>
              <a:t>The </a:t>
            </a:r>
            <a:r>
              <a:rPr lang="en-US" sz="1800" dirty="0"/>
              <a:t>aim of creating a message is to convey the maximum amount of information that the audience will be able to perceive, understand and remember. </a:t>
            </a:r>
            <a:endParaRPr lang="cs-CZ" sz="1800" dirty="0" smtClean="0"/>
          </a:p>
          <a:p>
            <a:pPr algn="just"/>
            <a:endParaRPr lang="cs-CZ" sz="1800" dirty="0"/>
          </a:p>
          <a:p>
            <a:pPr marL="0" indent="0" algn="just">
              <a:buNone/>
            </a:pPr>
            <a:r>
              <a:rPr lang="en-US" sz="1800" dirty="0" smtClean="0"/>
              <a:t>Basic </a:t>
            </a:r>
            <a:r>
              <a:rPr lang="en-US" sz="1800" dirty="0"/>
              <a:t>recommendations for the formulation of the </a:t>
            </a:r>
            <a:r>
              <a:rPr lang="en-US" sz="1800" dirty="0" smtClean="0"/>
              <a:t>communication: </a:t>
            </a:r>
            <a:endParaRPr lang="cs-CZ" sz="1800" dirty="0" smtClean="0"/>
          </a:p>
          <a:p>
            <a:pPr algn="just"/>
            <a:r>
              <a:rPr lang="en-US" sz="1800" dirty="0" smtClean="0"/>
              <a:t>provide </a:t>
            </a:r>
            <a:r>
              <a:rPr lang="en-US" sz="1800" dirty="0"/>
              <a:t>a message that promotes kindness, openness and </a:t>
            </a:r>
            <a:r>
              <a:rPr lang="en-US" sz="1800" dirty="0" smtClean="0"/>
              <a:t>commitment</a:t>
            </a:r>
            <a:r>
              <a:rPr lang="cs-CZ" sz="1800" dirty="0" smtClean="0"/>
              <a:t>;</a:t>
            </a:r>
            <a:r>
              <a:rPr lang="en-US" sz="1800" dirty="0" smtClean="0"/>
              <a:t> </a:t>
            </a:r>
            <a:endParaRPr lang="cs-CZ" sz="1800" dirty="0" smtClean="0"/>
          </a:p>
          <a:p>
            <a:pPr algn="just"/>
            <a:r>
              <a:rPr lang="en-US" sz="1800" dirty="0" smtClean="0"/>
              <a:t>the </a:t>
            </a:r>
            <a:r>
              <a:rPr lang="en-US" sz="1800" dirty="0"/>
              <a:t>communication should not only contain technical data and </a:t>
            </a:r>
            <a:r>
              <a:rPr lang="en-US" sz="1800" dirty="0" smtClean="0"/>
              <a:t>information</a:t>
            </a:r>
            <a:r>
              <a:rPr lang="cs-CZ" sz="1800" dirty="0" smtClean="0"/>
              <a:t>;</a:t>
            </a:r>
            <a:r>
              <a:rPr lang="en-US" sz="1800" dirty="0" smtClean="0"/>
              <a:t> </a:t>
            </a:r>
            <a:endParaRPr lang="cs-CZ" sz="1800" dirty="0" smtClean="0"/>
          </a:p>
          <a:p>
            <a:pPr algn="just"/>
            <a:r>
              <a:rPr lang="en-US" sz="1800" dirty="0" smtClean="0"/>
              <a:t>the </a:t>
            </a:r>
            <a:r>
              <a:rPr lang="en-US" sz="1800" dirty="0"/>
              <a:t>communication should help build </a:t>
            </a:r>
            <a:r>
              <a:rPr lang="en-US" sz="1800" dirty="0" smtClean="0"/>
              <a:t>credibility</a:t>
            </a:r>
            <a:r>
              <a:rPr lang="cs-CZ" sz="1800" dirty="0" smtClean="0"/>
              <a:t>;</a:t>
            </a:r>
          </a:p>
          <a:p>
            <a:pPr algn="just"/>
            <a:r>
              <a:rPr lang="en-US" sz="1800" dirty="0" smtClean="0"/>
              <a:t>the </a:t>
            </a:r>
            <a:r>
              <a:rPr lang="en-US" sz="1800" dirty="0"/>
              <a:t>communication should be structured and organized, limiting the information to only three key messages, message always short (range 7 - 12 words</a:t>
            </a:r>
            <a:r>
              <a:rPr lang="en-US" sz="1800" dirty="0" smtClean="0"/>
              <a:t>)</a:t>
            </a:r>
            <a:r>
              <a:rPr lang="cs-CZ" sz="1800" dirty="0" smtClean="0"/>
              <a:t>;</a:t>
            </a:r>
          </a:p>
          <a:p>
            <a:pPr algn="just"/>
            <a:r>
              <a:rPr lang="en-US" sz="1800" dirty="0" smtClean="0"/>
              <a:t>repetition </a:t>
            </a:r>
            <a:r>
              <a:rPr lang="en-US" sz="1800" dirty="0"/>
              <a:t>of key information </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Communication</a:t>
            </a:r>
            <a:r>
              <a:rPr lang="cs-CZ" dirty="0"/>
              <a:t> </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Communication team </a:t>
            </a:r>
            <a:endParaRPr lang="cs-CZ" sz="2000" dirty="0" smtClean="0"/>
          </a:p>
          <a:p>
            <a:r>
              <a:rPr lang="en-US" sz="2000" dirty="0" smtClean="0"/>
              <a:t>Spokesperson </a:t>
            </a:r>
            <a:endParaRPr lang="cs-CZ" sz="2000" dirty="0" smtClean="0"/>
          </a:p>
          <a:p>
            <a:r>
              <a:rPr lang="en-US" sz="2000" dirty="0" smtClean="0"/>
              <a:t>External </a:t>
            </a:r>
            <a:r>
              <a:rPr lang="en-US" sz="2000" dirty="0"/>
              <a:t>expert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en-US" dirty="0"/>
              <a:t>Organizational </a:t>
            </a:r>
            <a:r>
              <a:rPr lang="cs-CZ" dirty="0" smtClean="0"/>
              <a:t>S</a:t>
            </a:r>
            <a:r>
              <a:rPr lang="en-US" dirty="0" err="1" smtClean="0"/>
              <a:t>ecurity</a:t>
            </a:r>
            <a:r>
              <a:rPr lang="en-US" dirty="0" smtClean="0"/>
              <a:t> </a:t>
            </a:r>
            <a:r>
              <a:rPr lang="en-US" dirty="0"/>
              <a:t>of </a:t>
            </a:r>
            <a:r>
              <a:rPr lang="cs-CZ" dirty="0" smtClean="0"/>
              <a:t>C</a:t>
            </a:r>
            <a:r>
              <a:rPr lang="en-US" dirty="0" err="1" smtClean="0"/>
              <a:t>risis</a:t>
            </a:r>
            <a:r>
              <a:rPr lang="en-US" dirty="0" smtClean="0"/>
              <a:t> </a:t>
            </a:r>
            <a:r>
              <a:rPr lang="cs-CZ" dirty="0" smtClean="0"/>
              <a:t>C</a:t>
            </a:r>
            <a:r>
              <a:rPr lang="en-US" dirty="0" err="1" smtClean="0"/>
              <a:t>ommunication</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Internal</a:t>
            </a:r>
            <a:r>
              <a:rPr lang="cs-CZ" sz="2000" dirty="0"/>
              <a:t> </a:t>
            </a:r>
            <a:r>
              <a:rPr lang="cs-CZ" sz="2000" dirty="0" err="1" smtClean="0"/>
              <a:t>crisis</a:t>
            </a:r>
            <a:r>
              <a:rPr lang="cs-CZ" sz="2000" dirty="0" smtClean="0"/>
              <a:t> </a:t>
            </a:r>
            <a:r>
              <a:rPr lang="cs-CZ" sz="2000" dirty="0" err="1" smtClean="0"/>
              <a:t>communication</a:t>
            </a:r>
            <a:r>
              <a:rPr lang="cs-CZ" sz="2000" dirty="0" smtClean="0"/>
              <a:t> </a:t>
            </a:r>
            <a:r>
              <a:rPr lang="cs-CZ" sz="2000" dirty="0"/>
              <a:t>- </a:t>
            </a:r>
            <a:r>
              <a:rPr lang="cs-CZ" sz="2000" dirty="0" err="1"/>
              <a:t>reports</a:t>
            </a:r>
            <a:r>
              <a:rPr lang="cs-CZ" sz="2000" dirty="0"/>
              <a:t>, </a:t>
            </a:r>
            <a:r>
              <a:rPr lang="cs-CZ" sz="2000" dirty="0" err="1"/>
              <a:t>press</a:t>
            </a:r>
            <a:r>
              <a:rPr lang="cs-CZ" sz="2000" dirty="0"/>
              <a:t> </a:t>
            </a:r>
            <a:r>
              <a:rPr lang="cs-CZ" sz="2000" dirty="0" err="1"/>
              <a:t>releases</a:t>
            </a:r>
            <a:r>
              <a:rPr lang="cs-CZ" sz="2000" dirty="0"/>
              <a:t>, </a:t>
            </a:r>
            <a:r>
              <a:rPr lang="cs-CZ" sz="2000" dirty="0" err="1"/>
              <a:t>fact</a:t>
            </a:r>
            <a:r>
              <a:rPr lang="cs-CZ" sz="2000" dirty="0"/>
              <a:t> </a:t>
            </a:r>
            <a:r>
              <a:rPr lang="cs-CZ" sz="2000" dirty="0" err="1"/>
              <a:t>summaries</a:t>
            </a:r>
            <a:r>
              <a:rPr lang="cs-CZ" sz="2000" dirty="0"/>
              <a:t>, </a:t>
            </a:r>
            <a:r>
              <a:rPr lang="cs-CZ" sz="2000" dirty="0" err="1"/>
              <a:t>websites</a:t>
            </a:r>
            <a:r>
              <a:rPr lang="cs-CZ" sz="2000" dirty="0"/>
              <a:t>, </a:t>
            </a:r>
            <a:r>
              <a:rPr lang="cs-CZ" sz="2000" dirty="0" err="1"/>
              <a:t>meetings</a:t>
            </a:r>
            <a:r>
              <a:rPr lang="cs-CZ" sz="2000" dirty="0"/>
              <a:t> </a:t>
            </a:r>
            <a:r>
              <a:rPr lang="cs-CZ" sz="2000" dirty="0" err="1"/>
              <a:t>with</a:t>
            </a:r>
            <a:r>
              <a:rPr lang="cs-CZ" sz="2000" dirty="0"/>
              <a:t> </a:t>
            </a:r>
            <a:r>
              <a:rPr lang="cs-CZ" sz="2000" dirty="0" err="1"/>
              <a:t>employees</a:t>
            </a:r>
            <a:r>
              <a:rPr lang="cs-CZ" sz="2000" dirty="0"/>
              <a:t>, </a:t>
            </a:r>
            <a:r>
              <a:rPr lang="cs-CZ" sz="2000" dirty="0" err="1"/>
              <a:t>telephone</a:t>
            </a:r>
            <a:r>
              <a:rPr lang="cs-CZ" sz="2000" dirty="0"/>
              <a:t> </a:t>
            </a:r>
            <a:r>
              <a:rPr lang="cs-CZ" sz="2000" dirty="0" err="1"/>
              <a:t>information</a:t>
            </a:r>
            <a:r>
              <a:rPr lang="cs-CZ" sz="2000" dirty="0"/>
              <a:t> lines, intranet, e-mail, </a:t>
            </a:r>
            <a:r>
              <a:rPr lang="cs-CZ" sz="2000" dirty="0" err="1"/>
              <a:t>articles</a:t>
            </a:r>
            <a:r>
              <a:rPr lang="cs-CZ" sz="2000" dirty="0"/>
              <a:t> in </a:t>
            </a:r>
            <a:r>
              <a:rPr lang="cs-CZ" sz="2000" dirty="0" err="1"/>
              <a:t>the</a:t>
            </a:r>
            <a:r>
              <a:rPr lang="cs-CZ" sz="2000" dirty="0"/>
              <a:t> </a:t>
            </a:r>
            <a:r>
              <a:rPr lang="cs-CZ" sz="2000" dirty="0" err="1"/>
              <a:t>internal</a:t>
            </a:r>
            <a:r>
              <a:rPr lang="cs-CZ" sz="2000" dirty="0"/>
              <a:t> </a:t>
            </a:r>
            <a:r>
              <a:rPr lang="cs-CZ" sz="2000" dirty="0" err="1"/>
              <a:t>press</a:t>
            </a:r>
            <a:r>
              <a:rPr lang="cs-CZ" sz="2000" dirty="0"/>
              <a:t>, </a:t>
            </a:r>
            <a:r>
              <a:rPr lang="cs-CZ" sz="2000" dirty="0" err="1"/>
              <a:t>etc</a:t>
            </a:r>
            <a:r>
              <a:rPr lang="cs-CZ" sz="2000" dirty="0"/>
              <a:t>. </a:t>
            </a:r>
            <a:endParaRPr lang="cs-CZ" sz="2000" dirty="0" smtClean="0"/>
          </a:p>
          <a:p>
            <a:pPr algn="just"/>
            <a:r>
              <a:rPr lang="cs-CZ" sz="2000" dirty="0" err="1" smtClean="0"/>
              <a:t>External</a:t>
            </a:r>
            <a:r>
              <a:rPr lang="cs-CZ" sz="2000" dirty="0" smtClean="0"/>
              <a:t> </a:t>
            </a:r>
            <a:r>
              <a:rPr lang="cs-CZ" sz="2000" dirty="0" err="1" smtClean="0"/>
              <a:t>crisis</a:t>
            </a:r>
            <a:r>
              <a:rPr lang="cs-CZ" sz="2000" dirty="0" smtClean="0"/>
              <a:t> </a:t>
            </a:r>
            <a:r>
              <a:rPr lang="cs-CZ" sz="2000" dirty="0" err="1" smtClean="0"/>
              <a:t>communication</a:t>
            </a:r>
            <a:r>
              <a:rPr lang="cs-CZ" sz="2000" dirty="0" smtClean="0"/>
              <a:t> </a:t>
            </a:r>
            <a:r>
              <a:rPr lang="cs-CZ" sz="2000" dirty="0"/>
              <a:t>direct - </a:t>
            </a:r>
            <a:r>
              <a:rPr lang="cs-CZ" sz="2000" dirty="0" err="1"/>
              <a:t>reports</a:t>
            </a:r>
            <a:r>
              <a:rPr lang="cs-CZ" sz="2000" dirty="0"/>
              <a:t>, SMS </a:t>
            </a:r>
            <a:r>
              <a:rPr lang="cs-CZ" sz="2000" dirty="0" err="1"/>
              <a:t>messages</a:t>
            </a:r>
            <a:r>
              <a:rPr lang="cs-CZ" sz="2000" dirty="0"/>
              <a:t>, </a:t>
            </a:r>
            <a:r>
              <a:rPr lang="cs-CZ" sz="2000" dirty="0" err="1"/>
              <a:t>leaflets</a:t>
            </a:r>
            <a:r>
              <a:rPr lang="cs-CZ" sz="2000" dirty="0"/>
              <a:t>, </a:t>
            </a:r>
            <a:r>
              <a:rPr lang="cs-CZ" sz="2000" dirty="0" err="1"/>
              <a:t>community</a:t>
            </a:r>
            <a:r>
              <a:rPr lang="cs-CZ" sz="2000" dirty="0"/>
              <a:t> </a:t>
            </a:r>
            <a:r>
              <a:rPr lang="cs-CZ" sz="2000" dirty="0" err="1"/>
              <a:t>meetings</a:t>
            </a:r>
            <a:r>
              <a:rPr lang="cs-CZ" sz="2000" dirty="0"/>
              <a:t>, </a:t>
            </a:r>
            <a:r>
              <a:rPr lang="cs-CZ" sz="2000" dirty="0" err="1"/>
              <a:t>newspaper</a:t>
            </a:r>
            <a:r>
              <a:rPr lang="cs-CZ" sz="2000" dirty="0"/>
              <a:t> </a:t>
            </a:r>
            <a:r>
              <a:rPr lang="cs-CZ" sz="2000" dirty="0" err="1"/>
              <a:t>articles</a:t>
            </a:r>
            <a:r>
              <a:rPr lang="cs-CZ" sz="2000" dirty="0"/>
              <a:t>, </a:t>
            </a:r>
            <a:r>
              <a:rPr lang="cs-CZ" sz="2000" dirty="0" err="1"/>
              <a:t>websites</a:t>
            </a:r>
            <a:r>
              <a:rPr lang="cs-CZ" sz="2000" dirty="0"/>
              <a:t>, </a:t>
            </a:r>
            <a:r>
              <a:rPr lang="cs-CZ" sz="2000" dirty="0" err="1"/>
              <a:t>telephone</a:t>
            </a:r>
            <a:r>
              <a:rPr lang="cs-CZ" sz="2000" dirty="0"/>
              <a:t> </a:t>
            </a:r>
            <a:r>
              <a:rPr lang="cs-CZ" sz="2000" dirty="0" err="1"/>
              <a:t>information</a:t>
            </a:r>
            <a:r>
              <a:rPr lang="cs-CZ" sz="2000" dirty="0"/>
              <a:t> lines, </a:t>
            </a:r>
            <a:r>
              <a:rPr lang="cs-CZ" sz="2000" dirty="0" err="1"/>
              <a:t>home</a:t>
            </a:r>
            <a:r>
              <a:rPr lang="cs-CZ" sz="2000" dirty="0"/>
              <a:t> </a:t>
            </a:r>
            <a:r>
              <a:rPr lang="cs-CZ" sz="2000" dirty="0" err="1"/>
              <a:t>visits</a:t>
            </a:r>
            <a:r>
              <a:rPr lang="cs-CZ" sz="2000" dirty="0"/>
              <a:t>, </a:t>
            </a:r>
            <a:r>
              <a:rPr lang="cs-CZ" sz="2000" dirty="0" err="1"/>
              <a:t>radio</a:t>
            </a:r>
            <a:r>
              <a:rPr lang="cs-CZ" sz="2000" dirty="0"/>
              <a:t> and TV, </a:t>
            </a:r>
            <a:r>
              <a:rPr lang="cs-CZ" sz="2000" dirty="0" err="1"/>
              <a:t>billboards</a:t>
            </a:r>
            <a:r>
              <a:rPr lang="cs-CZ" sz="2000" dirty="0"/>
              <a:t>, </a:t>
            </a:r>
            <a:r>
              <a:rPr lang="cs-CZ" sz="2000" dirty="0" err="1"/>
              <a:t>summaries</a:t>
            </a:r>
            <a:r>
              <a:rPr lang="cs-CZ" sz="2000" dirty="0"/>
              <a:t> </a:t>
            </a:r>
            <a:r>
              <a:rPr lang="cs-CZ" sz="2000" dirty="0" err="1"/>
              <a:t>of</a:t>
            </a:r>
            <a:r>
              <a:rPr lang="cs-CZ" sz="2000" dirty="0"/>
              <a:t> </a:t>
            </a:r>
            <a:r>
              <a:rPr lang="cs-CZ" sz="2000" dirty="0" err="1"/>
              <a:t>facts</a:t>
            </a:r>
            <a:r>
              <a:rPr lang="cs-CZ" sz="2000" dirty="0"/>
              <a:t>, </a:t>
            </a:r>
            <a:r>
              <a:rPr lang="cs-CZ" sz="2000" dirty="0" err="1"/>
              <a:t>manuals</a:t>
            </a:r>
            <a:r>
              <a:rPr lang="cs-CZ" sz="2000" dirty="0"/>
              <a:t>, </a:t>
            </a:r>
            <a:r>
              <a:rPr lang="cs-CZ" sz="2000" dirty="0" err="1"/>
              <a:t>instructional</a:t>
            </a:r>
            <a:r>
              <a:rPr lang="cs-CZ" sz="2000" dirty="0"/>
              <a:t> </a:t>
            </a:r>
            <a:r>
              <a:rPr lang="cs-CZ" sz="2000" dirty="0" err="1"/>
              <a:t>films</a:t>
            </a:r>
            <a:r>
              <a:rPr lang="cs-CZ" sz="2000" dirty="0"/>
              <a:t> and </a:t>
            </a:r>
            <a:r>
              <a:rPr lang="cs-CZ" sz="2000" dirty="0" err="1"/>
              <a:t>videos</a:t>
            </a:r>
            <a:r>
              <a:rPr lang="cs-CZ" sz="2000" dirty="0"/>
              <a:t>, </a:t>
            </a:r>
            <a:r>
              <a:rPr lang="cs-CZ" sz="2000" dirty="0" err="1"/>
              <a:t>letters</a:t>
            </a:r>
            <a:r>
              <a:rPr lang="cs-CZ" sz="2000" dirty="0"/>
              <a:t>, </a:t>
            </a:r>
            <a:r>
              <a:rPr lang="cs-CZ" sz="2000" dirty="0" err="1"/>
              <a:t>etc</a:t>
            </a:r>
            <a:r>
              <a:rPr lang="cs-CZ" sz="2000" dirty="0"/>
              <a:t>. </a:t>
            </a:r>
            <a:endParaRPr lang="cs-CZ" sz="2000" dirty="0" smtClean="0"/>
          </a:p>
          <a:p>
            <a:pPr algn="just"/>
            <a:r>
              <a:rPr lang="cs-CZ" sz="2000" dirty="0" err="1" smtClean="0"/>
              <a:t>External</a:t>
            </a:r>
            <a:r>
              <a:rPr lang="cs-CZ" sz="2000" dirty="0" smtClean="0"/>
              <a:t> </a:t>
            </a:r>
            <a:r>
              <a:rPr lang="cs-CZ" sz="2000" dirty="0" err="1" smtClean="0"/>
              <a:t>crisis</a:t>
            </a:r>
            <a:r>
              <a:rPr lang="cs-CZ" sz="2000" dirty="0" smtClean="0"/>
              <a:t> </a:t>
            </a:r>
            <a:r>
              <a:rPr lang="cs-CZ" sz="2000" dirty="0" err="1" smtClean="0"/>
              <a:t>communication</a:t>
            </a:r>
            <a:r>
              <a:rPr lang="cs-CZ" sz="2000" dirty="0" smtClean="0"/>
              <a:t> </a:t>
            </a:r>
            <a:r>
              <a:rPr lang="cs-CZ" sz="2000" dirty="0"/>
              <a:t>via media - </a:t>
            </a:r>
            <a:r>
              <a:rPr lang="cs-CZ" sz="2000" dirty="0" err="1"/>
              <a:t>press</a:t>
            </a:r>
            <a:r>
              <a:rPr lang="cs-CZ" sz="2000" dirty="0"/>
              <a:t> </a:t>
            </a:r>
            <a:r>
              <a:rPr lang="cs-CZ" sz="2000" dirty="0" err="1"/>
              <a:t>releases</a:t>
            </a:r>
            <a:r>
              <a:rPr lang="cs-CZ" sz="2000" dirty="0"/>
              <a:t>, </a:t>
            </a:r>
            <a:r>
              <a:rPr lang="cs-CZ" sz="2000" dirty="0" err="1"/>
              <a:t>press</a:t>
            </a:r>
            <a:r>
              <a:rPr lang="cs-CZ" sz="2000" dirty="0"/>
              <a:t> </a:t>
            </a:r>
            <a:r>
              <a:rPr lang="cs-CZ" sz="2000" dirty="0" err="1"/>
              <a:t>conferences</a:t>
            </a:r>
            <a:r>
              <a:rPr lang="cs-CZ" sz="2000" dirty="0"/>
              <a:t>, </a:t>
            </a:r>
            <a:r>
              <a:rPr lang="cs-CZ" sz="2000" dirty="0" err="1"/>
              <a:t>clear</a:t>
            </a:r>
            <a:r>
              <a:rPr lang="cs-CZ" sz="2000" dirty="0"/>
              <a:t> </a:t>
            </a:r>
            <a:r>
              <a:rPr lang="cs-CZ" sz="2000" dirty="0" err="1"/>
              <a:t>fact</a:t>
            </a:r>
            <a:r>
              <a:rPr lang="cs-CZ" sz="2000" dirty="0"/>
              <a:t> </a:t>
            </a:r>
            <a:r>
              <a:rPr lang="cs-CZ" sz="2000" dirty="0" err="1"/>
              <a:t>sheets</a:t>
            </a:r>
            <a:r>
              <a:rPr lang="cs-CZ" sz="2000" dirty="0"/>
              <a:t>, </a:t>
            </a:r>
            <a:r>
              <a:rPr lang="cs-CZ" sz="2000" dirty="0" err="1"/>
              <a:t>personal</a:t>
            </a:r>
            <a:r>
              <a:rPr lang="cs-CZ" sz="2000" dirty="0"/>
              <a:t> </a:t>
            </a:r>
            <a:r>
              <a:rPr lang="cs-CZ" sz="2000" dirty="0" err="1"/>
              <a:t>visits</a:t>
            </a:r>
            <a:r>
              <a:rPr lang="cs-CZ" sz="2000" dirty="0"/>
              <a:t>, </a:t>
            </a:r>
            <a:r>
              <a:rPr lang="cs-CZ" sz="2000" dirty="0" err="1"/>
              <a:t>websites</a:t>
            </a:r>
            <a:r>
              <a:rPr lang="cs-CZ" sz="2000" dirty="0"/>
              <a:t>, e-mail, </a:t>
            </a:r>
            <a:r>
              <a:rPr lang="cs-CZ" sz="2000" dirty="0" err="1"/>
              <a:t>etc</a:t>
            </a:r>
            <a:r>
              <a:rPr lang="cs-CZ" sz="20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Choosing</a:t>
            </a:r>
            <a:r>
              <a:rPr lang="cs-CZ" dirty="0"/>
              <a:t> </a:t>
            </a:r>
            <a:r>
              <a:rPr lang="cs-CZ" dirty="0" err="1"/>
              <a:t>the</a:t>
            </a:r>
            <a:r>
              <a:rPr lang="cs-CZ" dirty="0"/>
              <a:t> </a:t>
            </a:r>
            <a:r>
              <a:rPr lang="cs-CZ" dirty="0" err="1" smtClean="0"/>
              <a:t>Right</a:t>
            </a:r>
            <a:r>
              <a:rPr lang="cs-CZ" dirty="0" smtClean="0"/>
              <a:t> Medium</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dirty="0" err="1" smtClean="0"/>
              <a:t>Crisis</a:t>
            </a:r>
            <a:r>
              <a:rPr lang="cs-CZ" sz="1600" dirty="0" smtClean="0"/>
              <a:t> </a:t>
            </a:r>
            <a:r>
              <a:rPr lang="cs-CZ" sz="1600" dirty="0" err="1" smtClean="0"/>
              <a:t>communication</a:t>
            </a:r>
            <a:r>
              <a:rPr lang="en-US" sz="1600" dirty="0" smtClean="0"/>
              <a:t> </a:t>
            </a:r>
            <a:r>
              <a:rPr lang="en-US" sz="1600" dirty="0"/>
              <a:t>planning parts: </a:t>
            </a:r>
            <a:endParaRPr lang="cs-CZ" sz="1600" dirty="0" smtClean="0"/>
          </a:p>
          <a:p>
            <a:pPr lvl="0" algn="just"/>
            <a:r>
              <a:rPr lang="en-US" sz="1600" dirty="0" smtClean="0"/>
              <a:t>Acute </a:t>
            </a:r>
            <a:r>
              <a:rPr lang="en-US" sz="1600" dirty="0"/>
              <a:t>situation management (short-term and fast) </a:t>
            </a:r>
            <a:endParaRPr lang="cs-CZ" sz="1600" dirty="0" smtClean="0"/>
          </a:p>
          <a:p>
            <a:pPr lvl="0" algn="just"/>
            <a:r>
              <a:rPr lang="en-US" sz="1600" dirty="0" smtClean="0"/>
              <a:t>Consequence </a:t>
            </a:r>
            <a:r>
              <a:rPr lang="en-US" sz="1600" dirty="0"/>
              <a:t>recovery (medium term) </a:t>
            </a:r>
            <a:endParaRPr lang="cs-CZ" sz="1600" dirty="0" smtClean="0"/>
          </a:p>
          <a:p>
            <a:pPr lvl="0" algn="just"/>
            <a:r>
              <a:rPr lang="en-US" sz="1600" dirty="0" smtClean="0"/>
              <a:t>Prevention </a:t>
            </a:r>
            <a:r>
              <a:rPr lang="en-US" sz="1600" dirty="0"/>
              <a:t>of similar situations in the future (long-term) </a:t>
            </a:r>
            <a:endParaRPr lang="cs-CZ" sz="1600" dirty="0" smtClean="0"/>
          </a:p>
          <a:p>
            <a:pPr marL="0" lvl="0" indent="0" algn="just">
              <a:buNone/>
            </a:pPr>
            <a:endParaRPr lang="cs-CZ" sz="1600" dirty="0" smtClean="0"/>
          </a:p>
          <a:p>
            <a:pPr marL="0" lvl="0" indent="0" algn="just">
              <a:buNone/>
            </a:pPr>
            <a:r>
              <a:rPr lang="cs-CZ" sz="1600" dirty="0" err="1" smtClean="0"/>
              <a:t>Crisis</a:t>
            </a:r>
            <a:r>
              <a:rPr lang="cs-CZ" sz="1600" dirty="0" smtClean="0"/>
              <a:t> </a:t>
            </a:r>
            <a:r>
              <a:rPr lang="cs-CZ" sz="1600" dirty="0" err="1" smtClean="0"/>
              <a:t>communication</a:t>
            </a:r>
            <a:r>
              <a:rPr lang="en-US" sz="1600" dirty="0" smtClean="0"/>
              <a:t> </a:t>
            </a:r>
            <a:r>
              <a:rPr lang="en-US" sz="1600" dirty="0"/>
              <a:t>planning procedure: </a:t>
            </a:r>
            <a:endParaRPr lang="cs-CZ" sz="1600" dirty="0" smtClean="0"/>
          </a:p>
          <a:p>
            <a:pPr lvl="0" algn="just"/>
            <a:r>
              <a:rPr lang="en-US" sz="1600" dirty="0" smtClean="0"/>
              <a:t>Performing </a:t>
            </a:r>
            <a:r>
              <a:rPr lang="en-US" sz="1600" dirty="0"/>
              <a:t>threat analysis and comparison of possible crises </a:t>
            </a:r>
            <a:endParaRPr lang="cs-CZ" sz="1600" dirty="0" smtClean="0"/>
          </a:p>
          <a:p>
            <a:pPr lvl="0" algn="just"/>
            <a:r>
              <a:rPr lang="en-US" sz="1600" dirty="0" smtClean="0"/>
              <a:t>Awareness </a:t>
            </a:r>
            <a:r>
              <a:rPr lang="en-US" sz="1600" dirty="0"/>
              <a:t>of opportunities and setting goals and tasks of crisis communication </a:t>
            </a:r>
            <a:endParaRPr lang="cs-CZ" sz="1600" dirty="0" smtClean="0"/>
          </a:p>
          <a:p>
            <a:pPr lvl="0" algn="just"/>
            <a:r>
              <a:rPr lang="en-US" sz="1600" dirty="0" smtClean="0"/>
              <a:t>Determining </a:t>
            </a:r>
            <a:r>
              <a:rPr lang="en-US" sz="1600" dirty="0"/>
              <a:t>the main building blocks of crisis </a:t>
            </a:r>
            <a:r>
              <a:rPr lang="en-US" sz="1600" dirty="0" smtClean="0"/>
              <a:t>communication</a:t>
            </a:r>
            <a:endParaRPr lang="cs-CZ" sz="1600" dirty="0" smtClean="0"/>
          </a:p>
          <a:p>
            <a:pPr lvl="0" algn="just"/>
            <a:r>
              <a:rPr lang="en-US" sz="1600" dirty="0" smtClean="0"/>
              <a:t>Formulation </a:t>
            </a:r>
            <a:r>
              <a:rPr lang="en-US" sz="1600" dirty="0"/>
              <a:t>of basic topics of crisis communication </a:t>
            </a:r>
            <a:endParaRPr lang="cs-CZ" sz="1600" dirty="0" smtClean="0"/>
          </a:p>
          <a:p>
            <a:pPr lvl="0" algn="just"/>
            <a:r>
              <a:rPr lang="en-US" sz="1600" dirty="0" smtClean="0"/>
              <a:t>Selection </a:t>
            </a:r>
            <a:r>
              <a:rPr lang="en-US" sz="1600" dirty="0"/>
              <a:t>and comparison of alternatives </a:t>
            </a:r>
            <a:endParaRPr lang="cs-CZ" sz="1600" dirty="0" smtClean="0"/>
          </a:p>
          <a:p>
            <a:pPr lvl="0" algn="just"/>
            <a:r>
              <a:rPr lang="en-US" sz="1600" dirty="0" smtClean="0"/>
              <a:t>Elaboration </a:t>
            </a:r>
            <a:r>
              <a:rPr lang="en-US" sz="1600" dirty="0"/>
              <a:t>of a crisis communication plan </a:t>
            </a:r>
            <a:endParaRPr lang="cs-CZ" sz="1600" dirty="0" smtClean="0"/>
          </a:p>
          <a:p>
            <a:pPr lvl="0" algn="just"/>
            <a:r>
              <a:rPr lang="en-US" sz="1600" dirty="0" smtClean="0"/>
              <a:t>Implementation </a:t>
            </a:r>
            <a:r>
              <a:rPr lang="en-US" sz="1600" dirty="0"/>
              <a:t>of an accepted model of crisis communication within the organization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smtClean="0"/>
              <a:t>Communication</a:t>
            </a:r>
            <a:r>
              <a:rPr lang="cs-CZ" dirty="0" smtClean="0"/>
              <a:t> </a:t>
            </a:r>
            <a:r>
              <a:rPr lang="cs-CZ" dirty="0" err="1" smtClean="0"/>
              <a:t>Planning</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dirty="0"/>
              <a:t>The spectrum of strategies in reputational crises is wide and the boundaries between them are permeable. </a:t>
            </a:r>
            <a:endParaRPr lang="cs-CZ" sz="1800" dirty="0" smtClean="0"/>
          </a:p>
          <a:p>
            <a:pPr lvl="0" algn="just"/>
            <a:r>
              <a:rPr lang="en-US" sz="1800" dirty="0" smtClean="0"/>
              <a:t>There </a:t>
            </a:r>
            <a:r>
              <a:rPr lang="en-US" sz="1800" dirty="0"/>
              <a:t>are no clear solutions. </a:t>
            </a:r>
            <a:endParaRPr lang="cs-CZ" sz="1800" dirty="0" smtClean="0"/>
          </a:p>
          <a:p>
            <a:pPr lvl="0" algn="just"/>
            <a:r>
              <a:rPr lang="en-US" sz="1800" dirty="0" smtClean="0"/>
              <a:t>Generally </a:t>
            </a:r>
            <a:r>
              <a:rPr lang="en-US" sz="1800" dirty="0"/>
              <a:t>speaking, crises (or responsibility for them) can either be denied or accepted, either in full or in part. </a:t>
            </a:r>
            <a:endParaRPr lang="cs-CZ" sz="1800" dirty="0" smtClean="0"/>
          </a:p>
          <a:p>
            <a:pPr lvl="0" algn="just"/>
            <a:r>
              <a:rPr lang="en-US" sz="1800" dirty="0" smtClean="0"/>
              <a:t>The </a:t>
            </a:r>
            <a:r>
              <a:rPr lang="en-US" sz="1800" dirty="0"/>
              <a:t>theory usually recommends full acceptance. </a:t>
            </a:r>
            <a:endParaRPr lang="cs-CZ" sz="1800" dirty="0" smtClean="0"/>
          </a:p>
          <a:p>
            <a:pPr lvl="0" algn="just"/>
            <a:r>
              <a:rPr lang="en-US" sz="1800" dirty="0" smtClean="0"/>
              <a:t>deny </a:t>
            </a:r>
            <a:r>
              <a:rPr lang="en-US" sz="1800" dirty="0"/>
              <a:t>- diminish - deal.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endParaRPr lang="cs-CZ" sz="1800" dirty="0"/>
          </a:p>
        </p:txBody>
      </p:sp>
    </p:spTree>
    <p:extLst>
      <p:ext uri="{BB962C8B-B14F-4D97-AF65-F5344CB8AC3E}">
        <p14:creationId xmlns:p14="http://schemas.microsoft.com/office/powerpoint/2010/main" val="2340374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One of the types of communication in crisis and before the </a:t>
            </a:r>
            <a:r>
              <a:rPr lang="en-US" sz="1800" dirty="0" smtClean="0"/>
              <a:t>crisis</a:t>
            </a:r>
            <a:r>
              <a:rPr lang="cs-CZ" sz="1800" dirty="0" smtClean="0"/>
              <a:t>.</a:t>
            </a:r>
            <a:r>
              <a:rPr lang="en-US" sz="1800" dirty="0" smtClean="0"/>
              <a:t> </a:t>
            </a:r>
            <a:endParaRPr lang="cs-CZ" sz="1800" dirty="0" smtClean="0"/>
          </a:p>
          <a:p>
            <a:pPr algn="just"/>
            <a:r>
              <a:rPr lang="en-US" sz="1800" dirty="0" smtClean="0"/>
              <a:t>Standard </a:t>
            </a:r>
            <a:r>
              <a:rPr lang="en-US" sz="1800" dirty="0"/>
              <a:t>communication in a non-standard </a:t>
            </a:r>
            <a:r>
              <a:rPr lang="en-US" sz="1800" dirty="0" smtClean="0"/>
              <a:t>situation</a:t>
            </a:r>
            <a:r>
              <a:rPr lang="cs-CZ" sz="1800" dirty="0"/>
              <a:t>.</a:t>
            </a:r>
            <a:r>
              <a:rPr lang="en-US" sz="1800" dirty="0" smtClean="0"/>
              <a:t> </a:t>
            </a:r>
            <a:endParaRPr lang="cs-CZ" sz="1800" dirty="0" smtClean="0"/>
          </a:p>
          <a:p>
            <a:pPr algn="just"/>
            <a:r>
              <a:rPr lang="en-US" sz="1800" dirty="0" smtClean="0"/>
              <a:t>Specific </a:t>
            </a:r>
            <a:r>
              <a:rPr lang="en-US" sz="1800" dirty="0"/>
              <a:t>form of social </a:t>
            </a:r>
            <a:r>
              <a:rPr lang="en-US" sz="1800" dirty="0" smtClean="0"/>
              <a:t>communication</a:t>
            </a:r>
            <a:r>
              <a:rPr lang="cs-CZ" sz="1800" dirty="0" smtClean="0"/>
              <a:t>.</a:t>
            </a:r>
          </a:p>
          <a:p>
            <a:pPr algn="just"/>
            <a:r>
              <a:rPr lang="en-US" sz="1800" dirty="0" smtClean="0"/>
              <a:t>It </a:t>
            </a:r>
            <a:r>
              <a:rPr lang="en-US" sz="1800" dirty="0"/>
              <a:t>is a crisis management tool and is part of crisis </a:t>
            </a:r>
            <a:r>
              <a:rPr lang="en-US" sz="1800" dirty="0" smtClean="0"/>
              <a:t>scenarios</a:t>
            </a:r>
            <a:r>
              <a:rPr lang="cs-CZ" sz="1800" dirty="0" smtClean="0"/>
              <a:t>.</a:t>
            </a:r>
            <a:r>
              <a:rPr lang="en-US" sz="1800" dirty="0" smtClean="0"/>
              <a:t> </a:t>
            </a:r>
            <a:endParaRPr lang="cs-CZ" sz="1800" dirty="0" smtClean="0"/>
          </a:p>
          <a:p>
            <a:pPr algn="just"/>
            <a:r>
              <a:rPr lang="en-US" sz="1800" dirty="0" smtClean="0"/>
              <a:t>It </a:t>
            </a:r>
            <a:r>
              <a:rPr lang="en-US" sz="1800" dirty="0"/>
              <a:t>is about interpersonal, interpersonal, group and mass communication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"There is no crisis." </a:t>
            </a:r>
            <a:endParaRPr lang="cs-CZ" sz="2000" dirty="0" smtClean="0"/>
          </a:p>
          <a:p>
            <a:pPr lvl="0" algn="just"/>
            <a:r>
              <a:rPr lang="en-US" sz="2000" dirty="0" smtClean="0"/>
              <a:t>"</a:t>
            </a:r>
            <a:r>
              <a:rPr lang="en-US" sz="2000" dirty="0"/>
              <a:t>The crisis exists, but we have no responsibility for its outbreak</a:t>
            </a:r>
            <a:r>
              <a:rPr lang="en-US" sz="2000" dirty="0" smtClean="0"/>
              <a:t>." </a:t>
            </a:r>
            <a:endParaRPr lang="cs-CZ" sz="2000" dirty="0" smtClean="0"/>
          </a:p>
          <a:p>
            <a:pPr lvl="0" algn="just"/>
            <a:r>
              <a:rPr lang="en-US" sz="2000" dirty="0" smtClean="0"/>
              <a:t>"</a:t>
            </a:r>
            <a:r>
              <a:rPr lang="en-US" sz="2000" dirty="0"/>
              <a:t>There is a crisis, but it has nothing to do with us." </a:t>
            </a:r>
            <a:endParaRPr lang="cs-CZ" sz="2000" dirty="0" smtClean="0"/>
          </a:p>
          <a:p>
            <a:pPr lvl="0" algn="just"/>
            <a:r>
              <a:rPr lang="en-US" sz="2000" dirty="0" smtClean="0"/>
              <a:t>This </a:t>
            </a:r>
            <a:r>
              <a:rPr lang="en-US" sz="2000" dirty="0"/>
              <a:t>approach is ethically justifiable only if it is based on truth. </a:t>
            </a:r>
            <a:endParaRPr lang="cs-CZ" sz="2000" dirty="0" smtClean="0"/>
          </a:p>
          <a:p>
            <a:pPr lvl="0" algn="just"/>
            <a:r>
              <a:rPr lang="en-US" sz="2000" dirty="0" smtClean="0"/>
              <a:t>Even </a:t>
            </a:r>
            <a:r>
              <a:rPr lang="en-US" sz="2000" dirty="0"/>
              <a:t>if you deny the crisis, you must thoroughly explain the whole situation and the attitude of the organization to the media.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r>
              <a:rPr lang="cs-CZ" dirty="0"/>
              <a:t>: </a:t>
            </a:r>
            <a:r>
              <a:rPr lang="cs-CZ" dirty="0" err="1"/>
              <a:t>Deny-denial</a:t>
            </a:r>
            <a:r>
              <a:rPr lang="cs-CZ" dirty="0"/>
              <a:t> </a:t>
            </a:r>
            <a:r>
              <a:rPr lang="cs-CZ" dirty="0" err="1" smtClean="0"/>
              <a:t>Strategies</a:t>
            </a:r>
            <a:r>
              <a:rPr lang="cs-CZ" dirty="0" smtClean="0"/>
              <a:t> </a:t>
            </a:r>
            <a:endParaRPr lang="cs-CZ" dirty="0"/>
          </a:p>
        </p:txBody>
      </p:sp>
    </p:spTree>
    <p:extLst>
      <p:ext uri="{BB962C8B-B14F-4D97-AF65-F5344CB8AC3E}">
        <p14:creationId xmlns:p14="http://schemas.microsoft.com/office/powerpoint/2010/main" val="37327191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Partial acceptance of responsibility, efforts to reduce the impact of the crisis on the reputation of the organization. </a:t>
            </a:r>
            <a:endParaRPr lang="cs-CZ" sz="2000" dirty="0" smtClean="0"/>
          </a:p>
          <a:p>
            <a:pPr lvl="0" algn="just"/>
            <a:r>
              <a:rPr lang="en-US" sz="2000" dirty="0" smtClean="0"/>
              <a:t>Efforts </a:t>
            </a:r>
            <a:r>
              <a:rPr lang="en-US" sz="2000" dirty="0"/>
              <a:t>to weaken the link between society and the crisis. An attempt to show that the problems also have other causes and causes, or that the problems are not as great as presented by the media or opponents. </a:t>
            </a:r>
            <a:endParaRPr lang="cs-CZ" sz="2000" dirty="0" smtClean="0"/>
          </a:p>
          <a:p>
            <a:pPr lvl="0" algn="just"/>
            <a:r>
              <a:rPr lang="en-US" sz="2000" dirty="0" smtClean="0"/>
              <a:t>An </a:t>
            </a:r>
            <a:r>
              <a:rPr lang="en-US" sz="2000" dirty="0"/>
              <a:t>effort to put events into a broader context. </a:t>
            </a:r>
            <a:endParaRPr lang="cs-CZ" sz="2000" dirty="0" smtClean="0"/>
          </a:p>
          <a:p>
            <a:pPr lvl="0" algn="just"/>
            <a:r>
              <a:rPr lang="en-US" sz="2000" dirty="0" smtClean="0"/>
              <a:t>An </a:t>
            </a:r>
            <a:r>
              <a:rPr lang="en-US" sz="2000" dirty="0"/>
              <a:t>attempt to present a different perspective.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r>
              <a:rPr lang="cs-CZ" dirty="0"/>
              <a:t>: </a:t>
            </a:r>
            <a:r>
              <a:rPr lang="cs-CZ" dirty="0" err="1"/>
              <a:t>Strategies</a:t>
            </a:r>
            <a:r>
              <a:rPr lang="cs-CZ" dirty="0"/>
              <a:t> </a:t>
            </a:r>
            <a:r>
              <a:rPr lang="cs-CZ" dirty="0" err="1"/>
              <a:t>diminish</a:t>
            </a:r>
            <a:r>
              <a:rPr lang="cs-CZ" dirty="0"/>
              <a:t> </a:t>
            </a:r>
          </a:p>
        </p:txBody>
      </p:sp>
    </p:spTree>
    <p:extLst>
      <p:ext uri="{BB962C8B-B14F-4D97-AF65-F5344CB8AC3E}">
        <p14:creationId xmlns:p14="http://schemas.microsoft.com/office/powerpoint/2010/main" val="1465618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dirty="0"/>
              <a:t>Accept full responsibility. </a:t>
            </a:r>
            <a:endParaRPr lang="cs-CZ" sz="1800" dirty="0" smtClean="0"/>
          </a:p>
          <a:p>
            <a:pPr lvl="0" algn="just"/>
            <a:r>
              <a:rPr lang="en-US" sz="1800" dirty="0" smtClean="0"/>
              <a:t>Controlled </a:t>
            </a:r>
            <a:r>
              <a:rPr lang="en-US" sz="1800" dirty="0"/>
              <a:t>openness, cooperation with the media. </a:t>
            </a:r>
            <a:endParaRPr lang="cs-CZ" sz="1800" dirty="0" smtClean="0"/>
          </a:p>
          <a:p>
            <a:pPr lvl="0" algn="just"/>
            <a:r>
              <a:rPr lang="en-US" sz="1800" dirty="0" smtClean="0"/>
              <a:t>Efforts </a:t>
            </a:r>
            <a:r>
              <a:rPr lang="en-US" sz="1800" dirty="0"/>
              <a:t>to resolve the crisis and repair the damage, preventive measures for the future. </a:t>
            </a:r>
            <a:endParaRPr lang="cs-CZ" sz="1800" dirty="0" smtClean="0"/>
          </a:p>
          <a:p>
            <a:pPr lvl="0" algn="just"/>
            <a:r>
              <a:rPr lang="en-US" sz="1800" dirty="0" smtClean="0"/>
              <a:t>Active </a:t>
            </a:r>
            <a:r>
              <a:rPr lang="en-US" sz="1800" dirty="0"/>
              <a:t>steps in finding an agreement with the injured party. </a:t>
            </a:r>
            <a:endParaRPr lang="cs-CZ" sz="1800" dirty="0" smtClean="0"/>
          </a:p>
          <a:p>
            <a:pPr lvl="0" algn="just"/>
            <a:r>
              <a:rPr lang="en-US" sz="1800" dirty="0" smtClean="0"/>
              <a:t>It </a:t>
            </a:r>
            <a:r>
              <a:rPr lang="en-US" sz="1800" dirty="0"/>
              <a:t>has been shown many times in the past that if an organization has really made a mistake, it pays to admit responsibility. </a:t>
            </a:r>
            <a:endParaRPr lang="cs-CZ" sz="1800" dirty="0" smtClean="0"/>
          </a:p>
          <a:p>
            <a:pPr lvl="0" algn="just"/>
            <a:r>
              <a:rPr lang="en-US" sz="1800" dirty="0" smtClean="0"/>
              <a:t>An </a:t>
            </a:r>
            <a:r>
              <a:rPr lang="en-US" sz="1800" dirty="0"/>
              <a:t>honest and proactive approach will usually prevent far greater losses associated with the complete destruction of the company's reputation.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Communication </a:t>
            </a:r>
            <a:r>
              <a:rPr lang="cs-CZ" dirty="0" smtClean="0"/>
              <a:t>S</a:t>
            </a:r>
            <a:r>
              <a:rPr lang="en-US" dirty="0" err="1" smtClean="0"/>
              <a:t>trategies</a:t>
            </a:r>
            <a:r>
              <a:rPr lang="en-US" dirty="0" smtClean="0"/>
              <a:t> </a:t>
            </a:r>
            <a:r>
              <a:rPr lang="en-US" dirty="0"/>
              <a:t>in </a:t>
            </a:r>
            <a:r>
              <a:rPr lang="cs-CZ" dirty="0" smtClean="0"/>
              <a:t>C</a:t>
            </a:r>
            <a:r>
              <a:rPr lang="en-US" dirty="0" err="1" smtClean="0"/>
              <a:t>risis</a:t>
            </a:r>
            <a:r>
              <a:rPr lang="en-US" dirty="0"/>
              <a:t>: Deal </a:t>
            </a:r>
            <a:r>
              <a:rPr lang="cs-CZ" dirty="0" smtClean="0"/>
              <a:t>S</a:t>
            </a:r>
            <a:r>
              <a:rPr lang="en-US" dirty="0" err="1" smtClean="0"/>
              <a:t>trategy</a:t>
            </a:r>
            <a:r>
              <a:rPr lang="en-US" dirty="0" smtClean="0"/>
              <a:t> </a:t>
            </a:r>
            <a:endParaRPr lang="cs-CZ" dirty="0"/>
          </a:p>
        </p:txBody>
      </p:sp>
    </p:spTree>
    <p:extLst>
      <p:ext uri="{BB962C8B-B14F-4D97-AF65-F5344CB8AC3E}">
        <p14:creationId xmlns:p14="http://schemas.microsoft.com/office/powerpoint/2010/main" val="3727140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Distraction. </a:t>
            </a:r>
            <a:endParaRPr lang="cs-CZ" sz="1600" dirty="0" smtClean="0"/>
          </a:p>
          <a:p>
            <a:pPr algn="just"/>
            <a:r>
              <a:rPr lang="en-US" sz="1600" dirty="0" smtClean="0"/>
              <a:t>An </a:t>
            </a:r>
            <a:r>
              <a:rPr lang="en-US" sz="1600" dirty="0"/>
              <a:t>effort to shift the attention of the public and the media to another agenda. </a:t>
            </a:r>
            <a:endParaRPr lang="cs-CZ" sz="1600" dirty="0" smtClean="0"/>
          </a:p>
          <a:p>
            <a:pPr algn="just"/>
            <a:r>
              <a:rPr lang="en-US" sz="1600" dirty="0" smtClean="0"/>
              <a:t>Common </a:t>
            </a:r>
            <a:r>
              <a:rPr lang="en-US" sz="1600" dirty="0"/>
              <a:t>in politics (film Shake the Dog). </a:t>
            </a:r>
            <a:endParaRPr lang="cs-CZ" sz="1600" dirty="0" smtClean="0"/>
          </a:p>
          <a:p>
            <a:pPr algn="just"/>
            <a:r>
              <a:rPr lang="en-US" sz="1600" dirty="0" smtClean="0"/>
              <a:t>Ethically </a:t>
            </a:r>
            <a:r>
              <a:rPr lang="en-US" sz="1600" dirty="0"/>
              <a:t>questionable. </a:t>
            </a:r>
            <a:endParaRPr lang="cs-CZ" sz="1600" dirty="0" smtClean="0"/>
          </a:p>
          <a:p>
            <a:pPr marL="0" indent="0" algn="just">
              <a:buNone/>
            </a:pPr>
            <a:endParaRPr lang="cs-CZ" sz="1600" dirty="0" smtClean="0"/>
          </a:p>
          <a:p>
            <a:pPr marL="0" lvl="0" indent="0" algn="just">
              <a:buNone/>
            </a:pPr>
            <a:r>
              <a:rPr lang="en-US" sz="1600" dirty="0" smtClean="0"/>
              <a:t>Offer </a:t>
            </a:r>
            <a:r>
              <a:rPr lang="en-US" sz="1600" dirty="0"/>
              <a:t>a different perspective </a:t>
            </a:r>
            <a:endParaRPr lang="cs-CZ" sz="1600" dirty="0" smtClean="0"/>
          </a:p>
          <a:p>
            <a:pPr algn="just"/>
            <a:r>
              <a:rPr lang="en-US" sz="1600" dirty="0" smtClean="0"/>
              <a:t>Comparison </a:t>
            </a:r>
            <a:r>
              <a:rPr lang="en-US" sz="1600" dirty="0"/>
              <a:t>with another similar event. </a:t>
            </a:r>
            <a:endParaRPr lang="cs-CZ" sz="1600" dirty="0" smtClean="0"/>
          </a:p>
          <a:p>
            <a:pPr algn="just"/>
            <a:r>
              <a:rPr lang="en-US" sz="1600" dirty="0" smtClean="0"/>
              <a:t>Emphasizing </a:t>
            </a:r>
            <a:r>
              <a:rPr lang="en-US" sz="1600" dirty="0"/>
              <a:t>minimal impact. </a:t>
            </a:r>
            <a:endParaRPr lang="cs-CZ" sz="1600" dirty="0" smtClean="0"/>
          </a:p>
          <a:p>
            <a:pPr algn="just"/>
            <a:r>
              <a:rPr lang="en-US" sz="1600" dirty="0" smtClean="0"/>
              <a:t>Transfer </a:t>
            </a:r>
            <a:r>
              <a:rPr lang="en-US" sz="1600" dirty="0"/>
              <a:t>to another, more favorable context (transcendence). </a:t>
            </a:r>
            <a:endParaRPr lang="cs-CZ" sz="1600" dirty="0" smtClean="0"/>
          </a:p>
          <a:p>
            <a:pPr algn="just"/>
            <a:r>
              <a:rPr lang="en-US" sz="1600" dirty="0" smtClean="0"/>
              <a:t>A </a:t>
            </a:r>
            <a:r>
              <a:rPr lang="en-US" sz="1600" dirty="0"/>
              <a:t>reminder of past merits and "good deeds". </a:t>
            </a:r>
            <a:endParaRPr lang="cs-CZ" sz="1600" dirty="0" smtClean="0"/>
          </a:p>
          <a:p>
            <a:pPr marL="0" lvl="0" indent="0" algn="just">
              <a:buNone/>
            </a:pPr>
            <a:endParaRPr lang="cs-CZ" sz="1600" dirty="0"/>
          </a:p>
          <a:p>
            <a:pPr marL="0" lvl="0" indent="0" algn="just">
              <a:buNone/>
            </a:pPr>
            <a:r>
              <a:rPr lang="en-US" sz="1600" dirty="0" smtClean="0"/>
              <a:t>Complete </a:t>
            </a:r>
            <a:r>
              <a:rPr lang="en-US" sz="1600" dirty="0"/>
              <a:t>reversal of the angle of view </a:t>
            </a:r>
            <a:endParaRPr lang="cs-CZ" sz="16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smtClean="0"/>
              <a:t>Variants</a:t>
            </a:r>
            <a:r>
              <a:rPr lang="cs-CZ" dirty="0" smtClean="0"/>
              <a:t> </a:t>
            </a:r>
            <a:endParaRPr lang="cs-CZ" dirty="0"/>
          </a:p>
        </p:txBody>
      </p:sp>
    </p:spTree>
    <p:extLst>
      <p:ext uri="{BB962C8B-B14F-4D97-AF65-F5344CB8AC3E}">
        <p14:creationId xmlns:p14="http://schemas.microsoft.com/office/powerpoint/2010/main" val="35958756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en-US" sz="1400" dirty="0"/>
              <a:t>Problem concentration </a:t>
            </a:r>
            <a:endParaRPr lang="cs-CZ" sz="1400" dirty="0" smtClean="0"/>
          </a:p>
          <a:p>
            <a:pPr algn="just"/>
            <a:r>
              <a:rPr lang="en-US" sz="1400" dirty="0" smtClean="0"/>
              <a:t>An </a:t>
            </a:r>
            <a:r>
              <a:rPr lang="en-US" sz="1400" dirty="0"/>
              <a:t>attempt to translate the core of the problem into a single cause "It's all to blame ...". </a:t>
            </a:r>
            <a:endParaRPr lang="cs-CZ" sz="1400" dirty="0" smtClean="0"/>
          </a:p>
          <a:p>
            <a:pPr marL="0" lvl="0" indent="0" algn="just">
              <a:buNone/>
            </a:pPr>
            <a:r>
              <a:rPr lang="en-US" sz="1400" dirty="0" smtClean="0"/>
              <a:t>Scapegoat </a:t>
            </a:r>
            <a:endParaRPr lang="cs-CZ" sz="1400" dirty="0" smtClean="0"/>
          </a:p>
          <a:p>
            <a:pPr algn="just"/>
            <a:r>
              <a:rPr lang="en-US" sz="1400" dirty="0" smtClean="0"/>
              <a:t>Dispelling </a:t>
            </a:r>
            <a:r>
              <a:rPr lang="en-US" sz="1400" dirty="0"/>
              <a:t>the problem </a:t>
            </a:r>
            <a:endParaRPr lang="cs-CZ" sz="1400" dirty="0" smtClean="0"/>
          </a:p>
          <a:p>
            <a:pPr algn="just"/>
            <a:r>
              <a:rPr lang="en-US" sz="1400" dirty="0" smtClean="0"/>
              <a:t>Finding </a:t>
            </a:r>
            <a:r>
              <a:rPr lang="en-US" sz="1400" dirty="0"/>
              <a:t>the core of the problem in many small factors </a:t>
            </a:r>
            <a:endParaRPr lang="cs-CZ" sz="1400" dirty="0" smtClean="0"/>
          </a:p>
          <a:p>
            <a:pPr algn="just"/>
            <a:r>
              <a:rPr lang="en-US" sz="1400" dirty="0" smtClean="0"/>
              <a:t>Emphasizing </a:t>
            </a:r>
            <a:r>
              <a:rPr lang="en-US" sz="1400" dirty="0"/>
              <a:t>the complexity of the matter </a:t>
            </a:r>
            <a:endParaRPr lang="cs-CZ" sz="1400" dirty="0" smtClean="0"/>
          </a:p>
          <a:p>
            <a:pPr marL="0" lvl="0" indent="0" algn="just">
              <a:buNone/>
            </a:pPr>
            <a:r>
              <a:rPr lang="en-US" sz="1400" dirty="0" smtClean="0"/>
              <a:t>Externalization </a:t>
            </a:r>
            <a:r>
              <a:rPr lang="en-US" sz="1400" dirty="0"/>
              <a:t>of the problem </a:t>
            </a:r>
            <a:endParaRPr lang="cs-CZ" sz="1400" dirty="0" smtClean="0"/>
          </a:p>
          <a:p>
            <a:pPr algn="just"/>
            <a:r>
              <a:rPr lang="en-US" sz="1400" dirty="0" smtClean="0"/>
              <a:t>An </a:t>
            </a:r>
            <a:r>
              <a:rPr lang="en-US" sz="1400" dirty="0"/>
              <a:t>attempt to move the core of the problem out of the corporation and out of the zone that can affect "The supplier is responsible for everything (government, unions ...)". </a:t>
            </a:r>
            <a:endParaRPr lang="cs-CZ" sz="1400" dirty="0" smtClean="0"/>
          </a:p>
          <a:p>
            <a:pPr algn="just"/>
            <a:r>
              <a:rPr lang="en-US" sz="1400" dirty="0" smtClean="0"/>
              <a:t>May </a:t>
            </a:r>
            <a:r>
              <a:rPr lang="en-US" sz="1400" dirty="0"/>
              <a:t>lead to "ping-pong" </a:t>
            </a:r>
            <a:endParaRPr lang="cs-CZ" sz="1400" dirty="0" smtClean="0"/>
          </a:p>
          <a:p>
            <a:pPr algn="just"/>
            <a:r>
              <a:rPr lang="en-US" sz="1400" dirty="0" smtClean="0"/>
              <a:t>The </a:t>
            </a:r>
            <a:r>
              <a:rPr lang="en-US" sz="1400" dirty="0"/>
              <a:t>corporation itself is a victim (force majeure, competitive attack, employee malice</a:t>
            </a:r>
            <a:r>
              <a:rPr lang="en-US" sz="1400" dirty="0" smtClean="0"/>
              <a:t>).</a:t>
            </a:r>
            <a:endParaRPr lang="cs-CZ" sz="1400" dirty="0" smtClean="0"/>
          </a:p>
          <a:p>
            <a:pPr algn="just"/>
            <a:r>
              <a:rPr lang="en-US" sz="1400" dirty="0" smtClean="0"/>
              <a:t>Problems </a:t>
            </a:r>
            <a:r>
              <a:rPr lang="en-US" sz="1400" dirty="0"/>
              <a:t>are the result of provocation. </a:t>
            </a:r>
            <a:endParaRPr lang="cs-CZ" sz="1400" dirty="0" smtClean="0"/>
          </a:p>
          <a:p>
            <a:pPr algn="just"/>
            <a:r>
              <a:rPr lang="en-US" sz="1400" dirty="0" smtClean="0"/>
              <a:t>The </a:t>
            </a:r>
            <a:r>
              <a:rPr lang="en-US" sz="1400" dirty="0"/>
              <a:t>company could not influence or prevent the event in any way, it had no control over it. </a:t>
            </a:r>
            <a:endParaRPr lang="cs-CZ" sz="1400" dirty="0" smtClean="0"/>
          </a:p>
          <a:p>
            <a:pPr algn="just"/>
            <a:r>
              <a:rPr lang="en-US" sz="1400" dirty="0" smtClean="0"/>
              <a:t>The </a:t>
            </a:r>
            <a:r>
              <a:rPr lang="en-US" sz="1400" dirty="0"/>
              <a:t>company had good intentions. </a:t>
            </a:r>
            <a:endParaRPr lang="cs-CZ" sz="1400" dirty="0" smtClean="0"/>
          </a:p>
          <a:p>
            <a:pPr algn="just"/>
            <a:r>
              <a:rPr lang="en-US" sz="1400" dirty="0" smtClean="0"/>
              <a:t>It </a:t>
            </a:r>
            <a:r>
              <a:rPr lang="en-US" sz="1400" dirty="0"/>
              <a:t>was an accident.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a:t>Variants</a:t>
            </a:r>
            <a:r>
              <a:rPr lang="cs-CZ" dirty="0"/>
              <a:t> </a:t>
            </a:r>
          </a:p>
        </p:txBody>
      </p:sp>
    </p:spTree>
    <p:extLst>
      <p:ext uri="{BB962C8B-B14F-4D97-AF65-F5344CB8AC3E}">
        <p14:creationId xmlns:p14="http://schemas.microsoft.com/office/powerpoint/2010/main" val="36612278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Apology: Only if the organization has made a real mistake and accepts full </a:t>
            </a:r>
            <a:r>
              <a:rPr lang="en-US" sz="1800" dirty="0" smtClean="0"/>
              <a:t>responsibility</a:t>
            </a:r>
            <a:r>
              <a:rPr lang="cs-CZ" sz="1800" dirty="0" smtClean="0"/>
              <a:t>.</a:t>
            </a:r>
            <a:r>
              <a:rPr lang="en-US" sz="1800" dirty="0" smtClean="0"/>
              <a:t> </a:t>
            </a:r>
            <a:endParaRPr lang="cs-CZ" sz="1800" dirty="0" smtClean="0"/>
          </a:p>
          <a:p>
            <a:pPr algn="just"/>
            <a:r>
              <a:rPr lang="en-US" sz="1800" dirty="0" smtClean="0"/>
              <a:t>Expression </a:t>
            </a:r>
            <a:r>
              <a:rPr lang="en-US" sz="1800" dirty="0"/>
              <a:t>of regret: Appropriate even if the organization is not the sole or main </a:t>
            </a:r>
            <a:r>
              <a:rPr lang="en-US" sz="1800" dirty="0" smtClean="0"/>
              <a:t>culprit</a:t>
            </a:r>
            <a:r>
              <a:rPr lang="cs-CZ" sz="1800" dirty="0" smtClean="0"/>
              <a:t>.</a:t>
            </a:r>
          </a:p>
          <a:p>
            <a:pPr algn="just"/>
            <a:r>
              <a:rPr lang="en-US" sz="1800" dirty="0" smtClean="0"/>
              <a:t>The </a:t>
            </a:r>
            <a:r>
              <a:rPr lang="en-US" sz="1800" dirty="0"/>
              <a:t>promise of victim </a:t>
            </a:r>
            <a:r>
              <a:rPr lang="en-US" sz="1800" dirty="0" smtClean="0"/>
              <a:t>compensation</a:t>
            </a:r>
            <a:r>
              <a:rPr lang="cs-CZ" sz="1800" dirty="0" smtClean="0"/>
              <a:t>.</a:t>
            </a:r>
          </a:p>
          <a:p>
            <a:pPr algn="just"/>
            <a:r>
              <a:rPr lang="en-US" sz="1800" dirty="0" smtClean="0"/>
              <a:t>Active </a:t>
            </a:r>
            <a:r>
              <a:rPr lang="en-US" sz="1800" dirty="0"/>
              <a:t>damage </a:t>
            </a:r>
            <a:r>
              <a:rPr lang="en-US" sz="1800" dirty="0" smtClean="0"/>
              <a:t>repair</a:t>
            </a:r>
            <a:r>
              <a:rPr lang="cs-CZ" sz="1800" dirty="0" smtClean="0"/>
              <a:t>.</a:t>
            </a:r>
          </a:p>
          <a:p>
            <a:pPr algn="just"/>
            <a:r>
              <a:rPr lang="en-US" sz="1800" dirty="0" smtClean="0"/>
              <a:t>Take </a:t>
            </a:r>
            <a:r>
              <a:rPr lang="en-US" sz="1800" dirty="0"/>
              <a:t>measures to ensure that the situation does not </a:t>
            </a:r>
            <a:r>
              <a:rPr lang="en-US" sz="1800" dirty="0" smtClean="0"/>
              <a:t>recur</a:t>
            </a:r>
            <a:r>
              <a:rPr lang="cs-CZ" sz="1800" dirty="0" smtClean="0"/>
              <a:t>.</a:t>
            </a:r>
          </a:p>
          <a:p>
            <a:pPr marL="0" indent="0" algn="just">
              <a:buNone/>
            </a:pPr>
            <a:endParaRPr lang="cs-CZ" sz="1800" dirty="0" smtClean="0"/>
          </a:p>
          <a:p>
            <a:pPr marL="0" indent="0" algn="just">
              <a:buNone/>
            </a:pPr>
            <a:r>
              <a:rPr lang="en-US" sz="1800" dirty="0" smtClean="0"/>
              <a:t>Inappropriate </a:t>
            </a:r>
            <a:r>
              <a:rPr lang="en-US" sz="1800" dirty="0"/>
              <a:t>tactics: </a:t>
            </a:r>
            <a:endParaRPr lang="cs-CZ" sz="1800" dirty="0" smtClean="0"/>
          </a:p>
          <a:p>
            <a:pPr algn="just"/>
            <a:r>
              <a:rPr lang="en-US" sz="1800" dirty="0" smtClean="0"/>
              <a:t>"</a:t>
            </a:r>
            <a:r>
              <a:rPr lang="en-US" sz="1800" dirty="0"/>
              <a:t>If they do, so can we." </a:t>
            </a:r>
            <a:endParaRPr lang="cs-CZ" sz="1800" dirty="0" smtClean="0"/>
          </a:p>
          <a:p>
            <a:pPr algn="just"/>
            <a:r>
              <a:rPr lang="en-US" sz="1800" dirty="0" smtClean="0"/>
              <a:t>"</a:t>
            </a:r>
            <a:r>
              <a:rPr lang="en-US" sz="1800" dirty="0"/>
              <a:t>Nobody ever minded." </a:t>
            </a:r>
            <a:endParaRPr lang="cs-CZ" sz="1800" dirty="0" smtClean="0"/>
          </a:p>
          <a:p>
            <a:pPr algn="just"/>
            <a:r>
              <a:rPr lang="en-US" sz="1800" dirty="0" smtClean="0"/>
              <a:t>"</a:t>
            </a:r>
            <a:r>
              <a:rPr lang="en-US" sz="1800" dirty="0"/>
              <a:t>In the end, it always turned out well."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a:t>Variants</a:t>
            </a:r>
            <a:r>
              <a:rPr lang="cs-CZ" dirty="0"/>
              <a:t> </a:t>
            </a:r>
          </a:p>
        </p:txBody>
      </p:sp>
    </p:spTree>
    <p:extLst>
      <p:ext uri="{BB962C8B-B14F-4D97-AF65-F5344CB8AC3E}">
        <p14:creationId xmlns:p14="http://schemas.microsoft.com/office/powerpoint/2010/main" val="24547891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Spin doctoring </a:t>
            </a:r>
            <a:endParaRPr lang="cs-CZ" sz="2000" dirty="0" smtClean="0"/>
          </a:p>
          <a:p>
            <a:pPr algn="just"/>
            <a:r>
              <a:rPr lang="en-US" sz="2000" dirty="0" smtClean="0"/>
              <a:t>Reckless </a:t>
            </a:r>
            <a:r>
              <a:rPr lang="en-US" sz="2000" dirty="0"/>
              <a:t>enforcement of the perspective that is most beneficial to the </a:t>
            </a:r>
            <a:r>
              <a:rPr lang="en-US" sz="2000" dirty="0" smtClean="0"/>
              <a:t>organization</a:t>
            </a:r>
            <a:r>
              <a:rPr lang="cs-CZ" sz="2000" dirty="0" smtClean="0"/>
              <a:t>;</a:t>
            </a:r>
            <a:r>
              <a:rPr lang="en-US" sz="2000" dirty="0" smtClean="0"/>
              <a:t> </a:t>
            </a:r>
            <a:endParaRPr lang="cs-CZ" sz="2000" dirty="0" smtClean="0"/>
          </a:p>
          <a:p>
            <a:pPr algn="just"/>
            <a:r>
              <a:rPr lang="en-US" sz="2000" dirty="0" smtClean="0"/>
              <a:t>Manipulation</a:t>
            </a:r>
            <a:r>
              <a:rPr lang="en-US" sz="2000" dirty="0"/>
              <a:t>, lies, half-truths, doublespeak, </a:t>
            </a:r>
            <a:r>
              <a:rPr lang="en-US" sz="2000" dirty="0" smtClean="0"/>
              <a:t>propaganda</a:t>
            </a:r>
            <a:r>
              <a:rPr lang="cs-CZ" sz="2000" dirty="0" smtClean="0"/>
              <a:t>.</a:t>
            </a:r>
          </a:p>
          <a:p>
            <a:pPr marL="0" indent="0" algn="just">
              <a:buNone/>
            </a:pPr>
            <a:endParaRPr lang="cs-CZ" sz="2000" dirty="0" smtClean="0"/>
          </a:p>
          <a:p>
            <a:pPr marL="0" indent="0" algn="just">
              <a:buNone/>
            </a:pPr>
            <a:r>
              <a:rPr lang="en-US" sz="2000" dirty="0" smtClean="0"/>
              <a:t>Astroturfing </a:t>
            </a:r>
            <a:endParaRPr lang="cs-CZ" sz="2000" dirty="0" smtClean="0"/>
          </a:p>
          <a:p>
            <a:pPr algn="just"/>
            <a:r>
              <a:rPr lang="en-US" sz="2000" dirty="0" smtClean="0"/>
              <a:t>Creating </a:t>
            </a:r>
            <a:r>
              <a:rPr lang="en-US" sz="2000" dirty="0"/>
              <a:t>the misleading impression that the public (customers, readers, listeners ...) has a certain attitude, prefers a certain product or has a certain opinion on a certain </a:t>
            </a:r>
            <a:r>
              <a:rPr lang="en-US" sz="2000" dirty="0" smtClean="0"/>
              <a:t>topic</a:t>
            </a:r>
            <a:r>
              <a:rPr lang="cs-CZ" sz="2000" dirty="0"/>
              <a:t>;</a:t>
            </a:r>
            <a:r>
              <a:rPr lang="en-US" sz="2000" dirty="0" smtClean="0"/>
              <a:t> </a:t>
            </a:r>
            <a:endParaRPr lang="cs-CZ" sz="2000" dirty="0" smtClean="0"/>
          </a:p>
          <a:p>
            <a:pPr algn="just"/>
            <a:r>
              <a:rPr lang="en-US" sz="2000" dirty="0" smtClean="0"/>
              <a:t>Fake </a:t>
            </a:r>
            <a:r>
              <a:rPr lang="en-US" sz="2000" dirty="0"/>
              <a:t>reader letters, </a:t>
            </a:r>
            <a:r>
              <a:rPr lang="en-US" sz="2000" dirty="0" err="1"/>
              <a:t>phlogs</a:t>
            </a:r>
            <a:r>
              <a:rPr lang="en-US" sz="2000" dirty="0"/>
              <a:t>, </a:t>
            </a:r>
            <a:r>
              <a:rPr lang="en-US" sz="2000" dirty="0" err="1"/>
              <a:t>klaka</a:t>
            </a:r>
            <a:r>
              <a:rPr lang="en-US" sz="2000" dirty="0"/>
              <a:t>, activity in social </a:t>
            </a:r>
            <a:r>
              <a:rPr lang="en-US" sz="2000" dirty="0" smtClean="0"/>
              <a:t>networks</a:t>
            </a:r>
            <a:r>
              <a:rPr lang="cs-CZ" sz="2000" dirty="0" smtClean="0"/>
              <a:t>.</a:t>
            </a:r>
            <a:r>
              <a:rPr lang="en-US"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Ethically</a:t>
            </a:r>
            <a:r>
              <a:rPr lang="cs-CZ" dirty="0"/>
              <a:t> </a:t>
            </a:r>
            <a:r>
              <a:rPr lang="cs-CZ" dirty="0" err="1" smtClean="0"/>
              <a:t>Questionable</a:t>
            </a:r>
            <a:r>
              <a:rPr lang="cs-CZ" dirty="0" smtClean="0"/>
              <a:t> </a:t>
            </a:r>
            <a:r>
              <a:rPr lang="cs-CZ" dirty="0" err="1" smtClean="0"/>
              <a:t>Communication</a:t>
            </a:r>
            <a:r>
              <a:rPr lang="cs-CZ" dirty="0" smtClean="0"/>
              <a:t> </a:t>
            </a:r>
            <a:r>
              <a:rPr lang="cs-CZ" dirty="0" err="1" smtClean="0"/>
              <a:t>Strategies</a:t>
            </a:r>
            <a:r>
              <a:rPr lang="cs-CZ" dirty="0" smtClean="0"/>
              <a:t> </a:t>
            </a:r>
            <a:endParaRPr lang="cs-CZ" dirty="0"/>
          </a:p>
        </p:txBody>
      </p:sp>
    </p:spTree>
    <p:extLst>
      <p:ext uri="{BB962C8B-B14F-4D97-AF65-F5344CB8AC3E}">
        <p14:creationId xmlns:p14="http://schemas.microsoft.com/office/powerpoint/2010/main" val="42682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en-US" sz="1800" dirty="0"/>
              <a:t>unpreparedness </a:t>
            </a:r>
            <a:endParaRPr lang="cs-CZ" sz="1800" dirty="0" smtClean="0"/>
          </a:p>
          <a:p>
            <a:pPr marL="624078" indent="-514350">
              <a:buAutoNum type="arabicPeriod"/>
            </a:pPr>
            <a:r>
              <a:rPr lang="cs-CZ" sz="1800" dirty="0" err="1"/>
              <a:t>unconscious</a:t>
            </a:r>
            <a:r>
              <a:rPr lang="en-US" sz="1800" dirty="0" smtClean="0"/>
              <a:t> </a:t>
            </a:r>
            <a:endParaRPr lang="cs-CZ" sz="1800" dirty="0" smtClean="0"/>
          </a:p>
          <a:p>
            <a:pPr marL="624078" indent="-514350">
              <a:buAutoNum type="arabicPeriod"/>
            </a:pPr>
            <a:r>
              <a:rPr lang="en-US" sz="1800" dirty="0" smtClean="0"/>
              <a:t>ignorance </a:t>
            </a:r>
            <a:endParaRPr lang="cs-CZ" sz="1800" dirty="0" smtClean="0"/>
          </a:p>
          <a:p>
            <a:pPr marL="624078" indent="-514350">
              <a:buAutoNum type="arabicPeriod"/>
            </a:pPr>
            <a:r>
              <a:rPr lang="en-US" sz="1800" dirty="0" smtClean="0"/>
              <a:t>silence </a:t>
            </a:r>
            <a:endParaRPr lang="cs-CZ" sz="1800" dirty="0" smtClean="0"/>
          </a:p>
          <a:p>
            <a:pPr marL="624078" indent="-514350">
              <a:buAutoNum type="arabicPeriod"/>
            </a:pPr>
            <a:r>
              <a:rPr lang="en-US" sz="1800" dirty="0" smtClean="0"/>
              <a:t>withdrawal </a:t>
            </a:r>
            <a:endParaRPr lang="cs-CZ" sz="1800" dirty="0" smtClean="0"/>
          </a:p>
          <a:p>
            <a:pPr marL="624078" indent="-514350">
              <a:buAutoNum type="arabicPeriod"/>
            </a:pPr>
            <a:r>
              <a:rPr lang="en-US" sz="1800" dirty="0" smtClean="0"/>
              <a:t>fabrications </a:t>
            </a:r>
            <a:endParaRPr lang="cs-CZ" sz="1800" dirty="0" smtClean="0"/>
          </a:p>
          <a:p>
            <a:pPr marL="624078" indent="-514350">
              <a:buAutoNum type="arabicPeriod"/>
            </a:pPr>
            <a:r>
              <a:rPr lang="en-US" sz="1800" dirty="0" smtClean="0"/>
              <a:t>naivety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Mortal</a:t>
            </a:r>
            <a:r>
              <a:rPr lang="cs-CZ" dirty="0" smtClean="0"/>
              <a:t> </a:t>
            </a:r>
            <a:r>
              <a:rPr lang="cs-CZ" dirty="0" err="1" smtClean="0"/>
              <a:t>Sins</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r>
              <a:rPr lang="cs-CZ" dirty="0" smtClean="0"/>
              <a:t> (</a:t>
            </a:r>
            <a:r>
              <a:rPr lang="cs-CZ" dirty="0" err="1" smtClean="0"/>
              <a:t>Antušák</a:t>
            </a:r>
            <a:r>
              <a:rPr lang="cs-CZ" dirty="0"/>
              <a:t>, 2009)</a:t>
            </a:r>
            <a:endParaRPr lang="cs-CZ" sz="1800" dirty="0"/>
          </a:p>
        </p:txBody>
      </p:sp>
    </p:spTree>
    <p:extLst>
      <p:ext uri="{BB962C8B-B14F-4D97-AF65-F5344CB8AC3E}">
        <p14:creationId xmlns:p14="http://schemas.microsoft.com/office/powerpoint/2010/main" val="4057965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a:t>
            </a:r>
            <a:r>
              <a:rPr lang="cs-CZ" sz="1800" dirty="0" err="1" smtClean="0"/>
              <a:t>purpose</a:t>
            </a:r>
            <a:r>
              <a:rPr lang="en-US" sz="1800" dirty="0" smtClean="0"/>
              <a:t> </a:t>
            </a:r>
            <a:r>
              <a:rPr lang="en-US" sz="1800" dirty="0"/>
              <a:t>of crisis communication is </a:t>
            </a:r>
            <a:endParaRPr lang="cs-CZ" sz="1800" dirty="0" smtClean="0"/>
          </a:p>
          <a:p>
            <a:pPr lvl="1" algn="just"/>
            <a:r>
              <a:rPr lang="en-US" sz="1400" dirty="0" smtClean="0"/>
              <a:t>releasing </a:t>
            </a:r>
            <a:r>
              <a:rPr lang="en-US" sz="1400" dirty="0"/>
              <a:t>the right information at the right time and in the right place, </a:t>
            </a:r>
            <a:r>
              <a:rPr lang="en-US" sz="1400" dirty="0" smtClean="0"/>
              <a:t>thus </a:t>
            </a:r>
            <a:r>
              <a:rPr lang="en-US" sz="1400" dirty="0"/>
              <a:t>achieving the timely preparedness of authorities and elements of crisis management for follow-up; </a:t>
            </a:r>
            <a:endParaRPr lang="cs-CZ" sz="1400" dirty="0" smtClean="0"/>
          </a:p>
          <a:p>
            <a:pPr lvl="1" algn="just"/>
            <a:r>
              <a:rPr lang="en-US" sz="1400" dirty="0" smtClean="0"/>
              <a:t>reduce </a:t>
            </a:r>
            <a:r>
              <a:rPr lang="en-US" sz="1400" dirty="0"/>
              <a:t>public uncertainty, thereby helping to ensure their "effective" behavior; </a:t>
            </a:r>
            <a:endParaRPr lang="cs-CZ" sz="1400" dirty="0" smtClean="0"/>
          </a:p>
          <a:p>
            <a:pPr lvl="1" algn="just"/>
            <a:r>
              <a:rPr lang="en-US" sz="1400" dirty="0" smtClean="0"/>
              <a:t>prevent </a:t>
            </a:r>
            <a:r>
              <a:rPr lang="en-US" sz="1400" dirty="0"/>
              <a:t>or at least mitigate the extent of negative publicity damaging the reputation of the organization. </a:t>
            </a:r>
            <a:endParaRPr lang="cs-CZ" sz="1400" dirty="0" smtClean="0"/>
          </a:p>
          <a:p>
            <a:pPr marL="457200" lvl="1" indent="0" algn="just">
              <a:buNone/>
            </a:pPr>
            <a:endParaRPr lang="cs-CZ" sz="1400" dirty="0" smtClean="0"/>
          </a:p>
          <a:p>
            <a:pPr algn="just"/>
            <a:r>
              <a:rPr lang="en-US" sz="1800" dirty="0" smtClean="0"/>
              <a:t>The </a:t>
            </a:r>
            <a:r>
              <a:rPr lang="en-US" sz="1800" dirty="0"/>
              <a:t>subject of crisis communication is the communication of information</a:t>
            </a:r>
            <a:r>
              <a:rPr lang="en-US" sz="1800" dirty="0" smtClean="0"/>
              <a:t>:</a:t>
            </a:r>
            <a:endParaRPr lang="cs-CZ" sz="1800" dirty="0" smtClean="0"/>
          </a:p>
          <a:p>
            <a:pPr lvl="1" algn="just"/>
            <a:r>
              <a:rPr lang="en-US" sz="1400" dirty="0" smtClean="0"/>
              <a:t>between </a:t>
            </a:r>
            <a:r>
              <a:rPr lang="en-US" sz="1400" dirty="0"/>
              <a:t>and within the authorities and elements of the crisis management system; </a:t>
            </a:r>
            <a:endParaRPr lang="cs-CZ" sz="1400" dirty="0" smtClean="0"/>
          </a:p>
          <a:p>
            <a:pPr lvl="1" algn="just"/>
            <a:r>
              <a:rPr lang="en-US" sz="1400" dirty="0" smtClean="0"/>
              <a:t>the </a:t>
            </a:r>
            <a:r>
              <a:rPr lang="en-US" sz="1400" dirty="0"/>
              <a:t>public, the media, experts, forensic experts and law enforcement authorities; </a:t>
            </a:r>
            <a:endParaRPr lang="cs-CZ" sz="1400" dirty="0" smtClean="0"/>
          </a:p>
          <a:p>
            <a:pPr lvl="1" algn="just"/>
            <a:r>
              <a:rPr lang="en-US" sz="1400" dirty="0" smtClean="0"/>
              <a:t>subordinates</a:t>
            </a:r>
            <a:r>
              <a:rPr lang="en-US" sz="1400" dirty="0"/>
              <a:t>, employees of the company, family members and other interested legal and natural persons. </a:t>
            </a:r>
            <a:endParaRPr lang="cs-CZ" sz="13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Purpose</a:t>
            </a:r>
            <a:r>
              <a:rPr lang="cs-CZ" dirty="0" smtClean="0"/>
              <a:t> and </a:t>
            </a:r>
            <a:r>
              <a:rPr lang="cs-CZ" dirty="0" err="1" smtClean="0"/>
              <a:t>Subject</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1800" dirty="0"/>
              <a:t>principle of direct responsibility </a:t>
            </a:r>
            <a:endParaRPr lang="cs-CZ" sz="1800" dirty="0" smtClean="0"/>
          </a:p>
          <a:p>
            <a:pPr lvl="0"/>
            <a:r>
              <a:rPr lang="en-US" sz="1800" dirty="0" smtClean="0"/>
              <a:t>principle </a:t>
            </a:r>
            <a:r>
              <a:rPr lang="en-US" sz="1800" dirty="0"/>
              <a:t>of independence </a:t>
            </a:r>
            <a:endParaRPr lang="cs-CZ" sz="1800" dirty="0" smtClean="0"/>
          </a:p>
          <a:p>
            <a:pPr lvl="0"/>
            <a:r>
              <a:rPr lang="en-US" sz="1800" dirty="0" smtClean="0"/>
              <a:t>principle </a:t>
            </a:r>
            <a:r>
              <a:rPr lang="en-US" sz="1800" dirty="0"/>
              <a:t>of accuracy and brevity </a:t>
            </a:r>
            <a:endParaRPr lang="cs-CZ" sz="1800" dirty="0" smtClean="0"/>
          </a:p>
          <a:p>
            <a:pPr lvl="0"/>
            <a:r>
              <a:rPr lang="en-US" sz="1800" dirty="0" smtClean="0"/>
              <a:t>principle </a:t>
            </a:r>
            <a:r>
              <a:rPr lang="en-US" sz="1800" dirty="0"/>
              <a:t>of credibility </a:t>
            </a:r>
            <a:endParaRPr lang="cs-CZ" sz="1800" dirty="0" smtClean="0"/>
          </a:p>
          <a:p>
            <a:pPr lvl="0"/>
            <a:r>
              <a:rPr lang="en-US" sz="1800" dirty="0" smtClean="0"/>
              <a:t>principle </a:t>
            </a:r>
            <a:r>
              <a:rPr lang="en-US" sz="1800" dirty="0"/>
              <a:t>of knowledge of things </a:t>
            </a:r>
            <a:endParaRPr lang="cs-CZ" sz="1800" dirty="0" smtClean="0"/>
          </a:p>
          <a:p>
            <a:pPr lvl="0"/>
            <a:r>
              <a:rPr lang="en-US" sz="1800" dirty="0" smtClean="0"/>
              <a:t>principle </a:t>
            </a:r>
            <a:r>
              <a:rPr lang="en-US" sz="1800" dirty="0"/>
              <a:t>of expected response worst case </a:t>
            </a:r>
            <a:r>
              <a:rPr lang="en-US" sz="1800" dirty="0" smtClean="0"/>
              <a:t>principle </a:t>
            </a:r>
            <a:endParaRPr lang="cs-CZ" sz="1800" dirty="0" smtClean="0"/>
          </a:p>
          <a:p>
            <a:pPr lvl="0"/>
            <a:r>
              <a:rPr lang="en-US" sz="1800" dirty="0" smtClean="0"/>
              <a:t>principle </a:t>
            </a:r>
            <a:r>
              <a:rPr lang="en-US" sz="1800" dirty="0"/>
              <a:t>of seeking support </a:t>
            </a:r>
            <a:endParaRPr lang="cs-CZ" sz="1800" dirty="0" smtClean="0"/>
          </a:p>
          <a:p>
            <a:pPr lvl="0"/>
            <a:r>
              <a:rPr lang="en-US" sz="1800" dirty="0" smtClean="0"/>
              <a:t>principle </a:t>
            </a:r>
            <a:r>
              <a:rPr lang="en-US" sz="1800" dirty="0"/>
              <a:t>of truth </a:t>
            </a:r>
            <a:endParaRPr lang="cs-CZ" sz="1800" dirty="0" smtClean="0"/>
          </a:p>
          <a:p>
            <a:pPr lvl="0"/>
            <a:r>
              <a:rPr lang="en-US" sz="1800" dirty="0" smtClean="0"/>
              <a:t>principle </a:t>
            </a:r>
            <a:r>
              <a:rPr lang="en-US" sz="1800" dirty="0"/>
              <a:t>of openness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08712" cy="507703"/>
          </a:xfrm>
        </p:spPr>
        <p:txBody>
          <a:bodyPr/>
          <a:lstStyle/>
          <a:p>
            <a:r>
              <a:rPr lang="cs-CZ" dirty="0" err="1" smtClean="0"/>
              <a:t>Principles</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r>
              <a:rPr lang="cs-CZ" dirty="0" smtClean="0"/>
              <a:t> (Hálek</a:t>
            </a:r>
            <a:r>
              <a:rPr lang="cs-CZ" dirty="0"/>
              <a:t>, 2008)</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The emergence of the crisis </a:t>
            </a:r>
            <a:endParaRPr lang="cs-CZ" sz="1800" dirty="0" smtClean="0"/>
          </a:p>
          <a:p>
            <a:r>
              <a:rPr lang="en-US" sz="1800" dirty="0" smtClean="0"/>
              <a:t>The </a:t>
            </a:r>
            <a:r>
              <a:rPr lang="en-US" sz="1800" dirty="0"/>
              <a:t>greatest intensity of communication, speed, truthfulness, unambiguity </a:t>
            </a:r>
            <a:endParaRPr lang="cs-CZ" sz="1800" dirty="0" smtClean="0"/>
          </a:p>
          <a:p>
            <a:endParaRPr lang="cs-CZ" sz="1800" dirty="0" smtClean="0"/>
          </a:p>
          <a:p>
            <a:pPr marL="0" indent="0">
              <a:buNone/>
            </a:pPr>
            <a:r>
              <a:rPr lang="en-US" sz="1800" dirty="0" smtClean="0"/>
              <a:t>The </a:t>
            </a:r>
            <a:r>
              <a:rPr lang="en-US" sz="1800" dirty="0"/>
              <a:t>course of the crisis </a:t>
            </a:r>
            <a:endParaRPr lang="cs-CZ" sz="1800" dirty="0" smtClean="0"/>
          </a:p>
          <a:p>
            <a:r>
              <a:rPr lang="en-US" sz="1800" dirty="0" smtClean="0"/>
              <a:t>Decrease </a:t>
            </a:r>
            <a:r>
              <a:rPr lang="en-US" sz="1800" dirty="0"/>
              <a:t>in communication intensity </a:t>
            </a:r>
            <a:endParaRPr lang="cs-CZ" sz="1800" dirty="0" smtClean="0"/>
          </a:p>
          <a:p>
            <a:pPr marL="0" indent="0">
              <a:buNone/>
            </a:pPr>
            <a:endParaRPr lang="cs-CZ" sz="1800" dirty="0" smtClean="0"/>
          </a:p>
          <a:p>
            <a:pPr marL="0" indent="0">
              <a:buNone/>
            </a:pPr>
            <a:r>
              <a:rPr lang="en-US" sz="1800" dirty="0" smtClean="0"/>
              <a:t>The </a:t>
            </a:r>
            <a:r>
              <a:rPr lang="en-US" sz="1800" dirty="0"/>
              <a:t>final phase of the crisis </a:t>
            </a:r>
            <a:endParaRPr lang="cs-CZ" sz="1800" dirty="0" smtClean="0"/>
          </a:p>
          <a:p>
            <a:r>
              <a:rPr lang="en-US" sz="1800" dirty="0" smtClean="0"/>
              <a:t>Increasing </a:t>
            </a:r>
            <a:r>
              <a:rPr lang="en-US" sz="1800" dirty="0"/>
              <a:t>the intensity of communication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en-US" dirty="0"/>
              <a:t>Crisis communication during crisis proceedings</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200" dirty="0"/>
              <a:t>appear before employees and clearly provide them with unpleasant information (what the situation is) so as to prevent the spread of rumors, misinformation and </a:t>
            </a:r>
            <a:r>
              <a:rPr lang="en-US" sz="2200" dirty="0" smtClean="0"/>
              <a:t>distortions</a:t>
            </a:r>
            <a:r>
              <a:rPr lang="cs-CZ" sz="2200" dirty="0"/>
              <a:t>;</a:t>
            </a:r>
            <a:endParaRPr lang="cs-CZ" sz="2200" dirty="0" smtClean="0"/>
          </a:p>
          <a:p>
            <a:pPr lvl="0" algn="just"/>
            <a:r>
              <a:rPr lang="en-US" sz="2200" dirty="0" smtClean="0"/>
              <a:t>to </a:t>
            </a:r>
            <a:r>
              <a:rPr lang="en-US" sz="2200" dirty="0"/>
              <a:t>inform employees what it means for them and what is expected of them in order for the company to be able to get out of the crisis (temporary reduction of salaries, increased efforts, partial redundancies, etc</a:t>
            </a:r>
            <a:r>
              <a:rPr lang="en-US" sz="2200" dirty="0" smtClean="0"/>
              <a:t>.)</a:t>
            </a:r>
            <a:r>
              <a:rPr lang="cs-CZ" sz="2200" dirty="0" smtClean="0"/>
              <a:t>;</a:t>
            </a:r>
          </a:p>
          <a:p>
            <a:pPr lvl="0" algn="just"/>
            <a:r>
              <a:rPr lang="en-US" sz="2200" dirty="0" smtClean="0"/>
              <a:t>explain </a:t>
            </a:r>
            <a:r>
              <a:rPr lang="en-US" sz="2200" dirty="0"/>
              <a:t>the next steps and present the vision of the future so that key employees, informal leaders and important employees can be recruited. </a:t>
            </a:r>
            <a:endParaRPr lang="cs-CZ" sz="2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Internal</a:t>
            </a:r>
            <a:r>
              <a:rPr lang="cs-CZ" dirty="0"/>
              <a:t> </a:t>
            </a:r>
            <a:r>
              <a:rPr lang="cs-CZ" dirty="0" err="1"/>
              <a:t>crisis</a:t>
            </a:r>
            <a:r>
              <a:rPr lang="cs-CZ" dirty="0"/>
              <a:t> </a:t>
            </a:r>
            <a:r>
              <a:rPr lang="cs-CZ" dirty="0" err="1"/>
              <a:t>communication</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Media character, communication with the external public through the media - creating a media image (media image) </a:t>
            </a:r>
            <a:endParaRPr lang="cs-CZ" sz="2000" dirty="0" smtClean="0"/>
          </a:p>
          <a:p>
            <a:pPr algn="just"/>
            <a:endParaRPr lang="cs-CZ" sz="2000" dirty="0"/>
          </a:p>
          <a:p>
            <a:pPr algn="just"/>
            <a:r>
              <a:rPr lang="en-US" sz="2000" dirty="0" smtClean="0"/>
              <a:t>Recipients </a:t>
            </a:r>
            <a:r>
              <a:rPr lang="en-US" sz="2000" dirty="0"/>
              <a:t>of external crisis communication: </a:t>
            </a:r>
            <a:r>
              <a:rPr lang="en-US" sz="2000" dirty="0" smtClean="0"/>
              <a:t>Customers </a:t>
            </a:r>
            <a:r>
              <a:rPr lang="en-US" sz="2000" dirty="0"/>
              <a:t>Investors Government, regional and local actors Insurance companies and lawyers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External</a:t>
            </a:r>
            <a:r>
              <a:rPr lang="cs-CZ" dirty="0" smtClean="0"/>
              <a:t> </a:t>
            </a:r>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It is an event, sometimes more, sometimes less significant, which becomes the subject of an agenda that the media informs in detail. </a:t>
            </a:r>
            <a:endParaRPr lang="cs-CZ" sz="2000" dirty="0" smtClean="0"/>
          </a:p>
          <a:p>
            <a:pPr algn="just"/>
            <a:r>
              <a:rPr lang="en-US" sz="2000" dirty="0" smtClean="0"/>
              <a:t>The </a:t>
            </a:r>
            <a:r>
              <a:rPr lang="en-US" sz="2000" dirty="0"/>
              <a:t>main goal of the company in case of a media-exposed problem is to solve the problem satisfactorily. </a:t>
            </a:r>
            <a:endParaRPr lang="cs-CZ" sz="2000" dirty="0" smtClean="0"/>
          </a:p>
          <a:p>
            <a:pPr algn="just"/>
            <a:r>
              <a:rPr lang="en-US" sz="2000" dirty="0" smtClean="0"/>
              <a:t>Ways </a:t>
            </a:r>
            <a:r>
              <a:rPr lang="en-US" sz="2000" dirty="0"/>
              <a:t>of solution: the problem of being publicly acknowledged to an extent that declare that there is no recurrence of the present (move it to the past) declare that it is now being worked on not to repeat itself.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Exposed</a:t>
            </a:r>
            <a:r>
              <a:rPr lang="cs-CZ" dirty="0"/>
              <a:t> media image</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3361</TotalTime>
  <Words>1936</Words>
  <Application>Microsoft Office PowerPoint</Application>
  <PresentationFormat>Předvádění na obrazovce (16:9)</PresentationFormat>
  <Paragraphs>222</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Crisis Communication </vt:lpstr>
      <vt:lpstr>Crisis Communication</vt:lpstr>
      <vt:lpstr>Mortal Sins of Crisis Communication (Antušák, 2009)</vt:lpstr>
      <vt:lpstr>Purpose and Subject of Crisis Communication</vt:lpstr>
      <vt:lpstr>Principles of Crisis Communication (Hálek, 2008)</vt:lpstr>
      <vt:lpstr>Crisis communication during crisis proceedings</vt:lpstr>
      <vt:lpstr>Internal crisis communication</vt:lpstr>
      <vt:lpstr>External Crisis Communication</vt:lpstr>
      <vt:lpstr>Exposed media image</vt:lpstr>
      <vt:lpstr>Extremely negative media image</vt:lpstr>
      <vt:lpstr>Managed campaign </vt:lpstr>
      <vt:lpstr>Imbalances </vt:lpstr>
      <vt:lpstr>Media image enhancers (Bednář, 2011)</vt:lpstr>
      <vt:lpstr>Effective crisis communication</vt:lpstr>
      <vt:lpstr>Communication </vt:lpstr>
      <vt:lpstr>Organizational Security of Crisis Communication</vt:lpstr>
      <vt:lpstr>Choosing the Right Medium</vt:lpstr>
      <vt:lpstr>Crisis Communication Planning</vt:lpstr>
      <vt:lpstr>Communication Strategies in Crisis</vt:lpstr>
      <vt:lpstr>Communication Strategies in Crisis: Deny-denial Strategies </vt:lpstr>
      <vt:lpstr>Communication Strategies in Crisis: Strategies diminish </vt:lpstr>
      <vt:lpstr>Communication Strategies in Crisis: Deal Strategy </vt:lpstr>
      <vt:lpstr>Tactical Variants </vt:lpstr>
      <vt:lpstr>Tactical Variants </vt:lpstr>
      <vt:lpstr>Tactical Variants </vt:lpstr>
      <vt:lpstr>Ethically Questionable Communication Strategies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347</cp:revision>
  <dcterms:created xsi:type="dcterms:W3CDTF">2016-07-06T15:42:34Z</dcterms:created>
  <dcterms:modified xsi:type="dcterms:W3CDTF">2022-10-31T13:40:26Z</dcterms:modified>
</cp:coreProperties>
</file>