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439" r:id="rId3"/>
    <p:sldId id="324" r:id="rId4"/>
    <p:sldId id="340" r:id="rId5"/>
    <p:sldId id="341" r:id="rId6"/>
    <p:sldId id="342" r:id="rId7"/>
    <p:sldId id="343" r:id="rId8"/>
    <p:sldId id="357" r:id="rId9"/>
    <p:sldId id="358" r:id="rId10"/>
    <p:sldId id="360" r:id="rId11"/>
    <p:sldId id="364" r:id="rId12"/>
    <p:sldId id="346" r:id="rId13"/>
    <p:sldId id="361" r:id="rId14"/>
    <p:sldId id="398" r:id="rId15"/>
    <p:sldId id="450" r:id="rId16"/>
    <p:sldId id="362" r:id="rId17"/>
    <p:sldId id="363" r:id="rId18"/>
    <p:sldId id="344" r:id="rId19"/>
    <p:sldId id="345" r:id="rId20"/>
    <p:sldId id="347" r:id="rId21"/>
    <p:sldId id="348" r:id="rId22"/>
    <p:sldId id="375" r:id="rId23"/>
    <p:sldId id="376" r:id="rId24"/>
    <p:sldId id="377" r:id="rId25"/>
    <p:sldId id="378" r:id="rId26"/>
    <p:sldId id="384" r:id="rId27"/>
    <p:sldId id="400" r:id="rId28"/>
    <p:sldId id="395" r:id="rId29"/>
    <p:sldId id="397" r:id="rId30"/>
    <p:sldId id="396" r:id="rId31"/>
    <p:sldId id="355" r:id="rId32"/>
    <p:sldId id="356" r:id="rId33"/>
    <p:sldId id="443" r:id="rId34"/>
    <p:sldId id="444" r:id="rId35"/>
    <p:sldId id="445" r:id="rId36"/>
    <p:sldId id="446" r:id="rId37"/>
    <p:sldId id="447" r:id="rId38"/>
    <p:sldId id="448" r:id="rId39"/>
    <p:sldId id="401" r:id="rId40"/>
    <p:sldId id="403" r:id="rId41"/>
    <p:sldId id="404" r:id="rId42"/>
    <p:sldId id="405" r:id="rId43"/>
    <p:sldId id="406" r:id="rId44"/>
    <p:sldId id="402" r:id="rId45"/>
    <p:sldId id="399" r:id="rId46"/>
    <p:sldId id="380" r:id="rId47"/>
    <p:sldId id="379" r:id="rId48"/>
    <p:sldId id="381" r:id="rId49"/>
    <p:sldId id="390" r:id="rId50"/>
    <p:sldId id="392" r:id="rId51"/>
    <p:sldId id="393" r:id="rId52"/>
    <p:sldId id="449" r:id="rId53"/>
    <p:sldId id="382" r:id="rId54"/>
    <p:sldId id="437" r:id="rId55"/>
    <p:sldId id="438" r:id="rId56"/>
    <p:sldId id="322" r:id="rId5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24B"/>
    <a:srgbClr val="D6E4E6"/>
    <a:srgbClr val="FF0000"/>
    <a:srgbClr val="70AD47"/>
    <a:srgbClr val="598B91"/>
    <a:srgbClr val="A5C3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91274" autoAdjust="0"/>
  </p:normalViewPr>
  <p:slideViewPr>
    <p:cSldViewPr snapToGrid="0">
      <p:cViewPr varScale="1">
        <p:scale>
          <a:sx n="100" d="100"/>
          <a:sy n="100" d="100"/>
        </p:scale>
        <p:origin x="97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5826B-7678-40DA-BCC6-744814B98776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58D5C-7C5A-46D2-A438-0D01F4725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16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umbrella.com.au/the-unbearable-lightness-of-buying-as-told-by-an-old-jar-of-pesto-550525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umbrella.com.au/the-unbearable-lightness-of-buying-as-told-by-an-old-jar-of-pesto-550525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umbrella.com.au/the-unbearable-lightness-of-buying-as-told-by-an-old-jar-of-pesto-550525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umbrella.com.au/the-unbearable-lightness-of-buying-as-told-by-an-old-jar-of-pesto-550525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umbrella.com.au/the-unbearable-lightness-of-buying-as-told-by-an-old-jar-of-pesto-550525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umbrella.com.au/the-unbearable-lightness-of-buying-as-told-by-an-old-jar-of-pesto-550525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umbrella.com.au/the-unbearable-lightness-of-buying-as-told-by-an-old-jar-of-pesto-550525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Teleshopping umírá. http://zpravy.e15.cz/byznys/obchod-a-sluzby/teleshoppingova-jednicka-skoncila-v-konkurzu-doplatila-na-to-nova-a-csob-1326820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115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https://mumbrella.com.au/the-unbearable-lightness-of-buying-as-told-by-an-old-jar-of-pesto-550525</a:t>
            </a:r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766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https://mumbrella.com.au/the-unbearable-lightness-of-buying-as-told-by-an-old-jar-of-pesto-550525</a:t>
            </a:r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828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https://mumbrella.com.au/the-unbearable-lightness-of-buying-as-told-by-an-old-jar-of-pesto-550525</a:t>
            </a:r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7153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David </a:t>
            </a:r>
            <a:r>
              <a:rPr lang="cs-CZ" dirty="0" err="1"/>
              <a:t>Ogilvy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339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4213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812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Illusion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choice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691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919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396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http://www.digitalstrategyconsulting.com/intelligence/2014/11/case_study_how_cardstore_got_22m_views_with_a_surprise_ending.php</a:t>
            </a:r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935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749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449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https://mumbrella.com.au/the-unbearable-lightness-of-buying-as-told-by-an-old-jar-of-pesto-550525</a:t>
            </a:r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755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https://mumbrella.com.au/the-unbearable-lightness-of-buying-as-told-by-an-old-jar-of-pesto-550525</a:t>
            </a:r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314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https://mumbrella.com.au/the-unbearable-lightness-of-buying-as-told-by-an-old-jar-of-pesto-550525</a:t>
            </a:r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051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https://mumbrella.com.au/the-unbearable-lightness-of-buying-as-told-by-an-old-jar-of-pesto-550525</a:t>
            </a:r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751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85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28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41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73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98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26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21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06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97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95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30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3B6F2-BD93-4F2E-BFBE-356C16A3058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92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NEhu7eqyVQ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B3xM93rXb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igitalstrategyconsulting.com/content/online-video-research-tips-and-news-for-marketers/case-study-how-cardstore-got-22m-views-with-a-surprise-ending/12111/" TargetMode="Externa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lAl28d6tbko&amp;t=6s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XLO2dFfwLE?feature=oembed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D5IZtDCS5c?start=117&amp;feature=oembed" TargetMode="Externa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G2IG7g4Drw?feature=oemb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683791"/>
            <a:ext cx="9144000" cy="1050566"/>
          </a:xfrm>
        </p:spPr>
        <p:txBody>
          <a:bodyPr>
            <a:normAutofit fontScale="90000"/>
          </a:bodyPr>
          <a:lstStyle/>
          <a:p>
            <a:r>
              <a:rPr lang="en-US" dirty="0"/>
              <a:t>Trade </a:t>
            </a:r>
            <a:r>
              <a:rPr lang="en-US" dirty="0" err="1"/>
              <a:t>Organisations</a:t>
            </a:r>
            <a:br>
              <a:rPr lang="en-US" dirty="0"/>
            </a:br>
            <a:r>
              <a:rPr lang="en-US" sz="4000" dirty="0"/>
              <a:t>Marketing communication and branding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80" y="805109"/>
            <a:ext cx="3267839" cy="254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84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Media </a:t>
            </a:r>
            <a:r>
              <a:rPr lang="cs-CZ" dirty="0" err="1"/>
              <a:t>types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cs-CZ" sz="4800" b="1" dirty="0"/>
              <a:t>Internet</a:t>
            </a:r>
          </a:p>
          <a:p>
            <a:pPr marL="0" lvl="0" indent="0">
              <a:buNone/>
            </a:pPr>
            <a:r>
              <a:rPr lang="cs-CZ" sz="4800" b="1" dirty="0"/>
              <a:t>TV</a:t>
            </a:r>
          </a:p>
          <a:p>
            <a:pPr marL="0" lvl="0" indent="0">
              <a:buNone/>
            </a:pPr>
            <a:r>
              <a:rPr lang="cs-CZ" sz="4800" b="1" dirty="0" err="1"/>
              <a:t>Radio</a:t>
            </a:r>
            <a:endParaRPr lang="cs-CZ" sz="4800" b="1" dirty="0"/>
          </a:p>
          <a:p>
            <a:pPr marL="0" lvl="0" indent="0">
              <a:buNone/>
            </a:pPr>
            <a:r>
              <a:rPr lang="cs-CZ" sz="4800" b="1" dirty="0" err="1"/>
              <a:t>Newspappers</a:t>
            </a:r>
            <a:endParaRPr lang="cs-CZ" sz="4800" b="1" dirty="0"/>
          </a:p>
          <a:p>
            <a:pPr marL="0" lvl="0" indent="0">
              <a:buNone/>
            </a:pPr>
            <a:r>
              <a:rPr lang="cs-CZ" sz="4800" b="1" dirty="0" err="1"/>
              <a:t>Magaznes</a:t>
            </a:r>
            <a:endParaRPr lang="cs-CZ" sz="4800" b="1" dirty="0"/>
          </a:p>
          <a:p>
            <a:pPr marL="0" lvl="0" indent="0">
              <a:buNone/>
            </a:pPr>
            <a:r>
              <a:rPr lang="cs-CZ" sz="4800" b="1" dirty="0"/>
              <a:t>OOH</a:t>
            </a:r>
            <a:endParaRPr lang="cs-CZ" sz="4800" dirty="0"/>
          </a:p>
        </p:txBody>
      </p:sp>
      <p:pic>
        <p:nvPicPr>
          <p:cNvPr id="19458" name="Picture 2" descr="Výsledek obrázku pro advertising">
            <a:extLst>
              <a:ext uri="{FF2B5EF4-FFF2-40B4-BE49-F238E27FC236}">
                <a16:creationId xmlns:a16="http://schemas.microsoft.com/office/drawing/2014/main" id="{6627A849-CAAC-47C6-A94C-C93C30213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658" y="1825625"/>
            <a:ext cx="38100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ýsledek obrázku pro question mark png">
            <a:extLst>
              <a:ext uri="{FF2B5EF4-FFF2-40B4-BE49-F238E27FC236}">
                <a16:creationId xmlns:a16="http://schemas.microsoft.com/office/drawing/2014/main" id="{2AD3693D-C351-4DEA-ABB8-0C2011181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828" y="2650251"/>
            <a:ext cx="1843497" cy="18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07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09" y="128452"/>
            <a:ext cx="10018713" cy="733697"/>
          </a:xfrm>
        </p:spPr>
        <p:txBody>
          <a:bodyPr/>
          <a:lstStyle/>
          <a:p>
            <a:pPr algn="ctr"/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advertising</a:t>
            </a:r>
            <a:r>
              <a:rPr lang="cs-CZ" dirty="0"/>
              <a:t> </a:t>
            </a:r>
            <a:r>
              <a:rPr lang="cs-CZ" dirty="0" err="1"/>
              <a:t>works</a:t>
            </a:r>
            <a:r>
              <a:rPr lang="cs-CZ" dirty="0"/>
              <a:t>?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030" y="786374"/>
            <a:ext cx="6919276" cy="5919226"/>
          </a:xfrm>
        </p:spPr>
      </p:pic>
    </p:spTree>
    <p:extLst>
      <p:ext uri="{BB962C8B-B14F-4D97-AF65-F5344CB8AC3E}">
        <p14:creationId xmlns:p14="http://schemas.microsoft.com/office/powerpoint/2010/main" val="3908346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Sales </a:t>
            </a:r>
            <a:r>
              <a:rPr lang="cs-CZ" dirty="0" err="1"/>
              <a:t>promotion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dirty="0"/>
              <a:t>A set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short</a:t>
            </a:r>
            <a:r>
              <a:rPr lang="cs-CZ" sz="3200" dirty="0"/>
              <a:t>-term </a:t>
            </a:r>
            <a:r>
              <a:rPr lang="cs-CZ" sz="3200" dirty="0" err="1"/>
              <a:t>incentives</a:t>
            </a:r>
            <a:r>
              <a:rPr lang="cs-CZ" sz="3200" dirty="0"/>
              <a:t> </a:t>
            </a:r>
            <a:r>
              <a:rPr lang="cs-CZ" sz="3200" dirty="0" err="1"/>
              <a:t>designed</a:t>
            </a:r>
            <a:r>
              <a:rPr lang="cs-CZ" sz="3200" dirty="0"/>
              <a:t> to </a:t>
            </a:r>
            <a:r>
              <a:rPr lang="cs-CZ" sz="3200" dirty="0" err="1"/>
              <a:t>rapidly</a:t>
            </a:r>
            <a:r>
              <a:rPr lang="cs-CZ" sz="3200" dirty="0"/>
              <a:t> </a:t>
            </a:r>
            <a:r>
              <a:rPr lang="cs-CZ" sz="3200" dirty="0" err="1"/>
              <a:t>increase</a:t>
            </a:r>
            <a:r>
              <a:rPr lang="cs-CZ" sz="3200" dirty="0"/>
              <a:t> </a:t>
            </a:r>
            <a:r>
              <a:rPr lang="cs-CZ" sz="3200" dirty="0" err="1"/>
              <a:t>demand</a:t>
            </a:r>
            <a:r>
              <a:rPr lang="cs-CZ" sz="3200" dirty="0"/>
              <a:t> </a:t>
            </a:r>
            <a:r>
              <a:rPr lang="cs-CZ" sz="3200" dirty="0" err="1"/>
              <a:t>for</a:t>
            </a:r>
            <a:r>
              <a:rPr lang="cs-CZ" sz="3200" dirty="0"/>
              <a:t> </a:t>
            </a:r>
            <a:r>
              <a:rPr lang="cs-CZ" sz="3200" dirty="0" err="1"/>
              <a:t>specific</a:t>
            </a:r>
            <a:r>
              <a:rPr lang="cs-CZ" sz="3200" dirty="0"/>
              <a:t> </a:t>
            </a:r>
            <a:r>
              <a:rPr lang="cs-CZ" sz="3200" dirty="0" err="1"/>
              <a:t>products</a:t>
            </a:r>
            <a:r>
              <a:rPr lang="cs-CZ" sz="3200" dirty="0"/>
              <a:t>.</a:t>
            </a:r>
          </a:p>
          <a:p>
            <a:r>
              <a:rPr lang="cs-CZ" sz="3200" dirty="0" err="1"/>
              <a:t>It</a:t>
            </a:r>
            <a:r>
              <a:rPr lang="cs-CZ" sz="3200" dirty="0"/>
              <a:t> </a:t>
            </a:r>
            <a:r>
              <a:rPr lang="cs-CZ" sz="3200" dirty="0" err="1"/>
              <a:t>must</a:t>
            </a:r>
            <a:r>
              <a:rPr lang="cs-CZ" sz="3200" dirty="0"/>
              <a:t> </a:t>
            </a:r>
            <a:r>
              <a:rPr lang="cs-CZ" sz="3200" dirty="0" err="1"/>
              <a:t>always</a:t>
            </a:r>
            <a:r>
              <a:rPr lang="cs-CZ" sz="3200" dirty="0"/>
              <a:t> </a:t>
            </a:r>
            <a:r>
              <a:rPr lang="cs-CZ" sz="3200" dirty="0" err="1"/>
              <a:t>be</a:t>
            </a:r>
            <a:r>
              <a:rPr lang="cs-CZ" sz="3200" dirty="0"/>
              <a:t> limited in </a:t>
            </a:r>
            <a:r>
              <a:rPr lang="cs-CZ" sz="3200" dirty="0" err="1"/>
              <a:t>time</a:t>
            </a:r>
            <a:r>
              <a:rPr lang="cs-CZ" sz="3200" dirty="0"/>
              <a:t> and </a:t>
            </a:r>
            <a:r>
              <a:rPr lang="cs-CZ" sz="3200" dirty="0" err="1"/>
              <a:t>create</a:t>
            </a:r>
            <a:r>
              <a:rPr lang="cs-CZ" sz="3200" dirty="0"/>
              <a:t> a </a:t>
            </a:r>
            <a:r>
              <a:rPr lang="cs-CZ" sz="3200" dirty="0" err="1"/>
              <a:t>purchase</a:t>
            </a:r>
            <a:r>
              <a:rPr lang="cs-CZ" sz="3200" dirty="0"/>
              <a:t> </a:t>
            </a:r>
            <a:r>
              <a:rPr lang="cs-CZ" sz="3200" dirty="0" err="1"/>
              <a:t>order</a:t>
            </a:r>
            <a:r>
              <a:rPr lang="cs-CZ" sz="3200" dirty="0"/>
              <a:t>.</a:t>
            </a:r>
          </a:p>
          <a:p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aim</a:t>
            </a:r>
            <a:r>
              <a:rPr lang="cs-CZ" sz="3200" dirty="0"/>
              <a:t> </a:t>
            </a:r>
            <a:r>
              <a:rPr lang="cs-CZ" sz="3200" dirty="0" err="1"/>
              <a:t>is</a:t>
            </a:r>
            <a:r>
              <a:rPr lang="cs-CZ" sz="3200" dirty="0"/>
              <a:t> </a:t>
            </a:r>
            <a:r>
              <a:rPr lang="cs-CZ" sz="3200" dirty="0" err="1"/>
              <a:t>for</a:t>
            </a:r>
            <a:r>
              <a:rPr lang="cs-CZ" sz="3200" dirty="0"/>
              <a:t> </a:t>
            </a:r>
            <a:r>
              <a:rPr lang="cs-CZ" sz="3200" dirty="0" err="1"/>
              <a:t>consumers</a:t>
            </a:r>
            <a:r>
              <a:rPr lang="cs-CZ" sz="3200" dirty="0"/>
              <a:t> to </a:t>
            </a:r>
            <a:r>
              <a:rPr lang="cs-CZ" sz="3200" dirty="0" err="1"/>
              <a:t>buy</a:t>
            </a:r>
            <a:r>
              <a:rPr lang="cs-CZ" sz="3200" dirty="0"/>
              <a:t> more, </a:t>
            </a:r>
            <a:r>
              <a:rPr lang="cs-CZ" sz="3200" dirty="0" err="1"/>
              <a:t>or</a:t>
            </a:r>
            <a:r>
              <a:rPr lang="cs-CZ" sz="3200" dirty="0"/>
              <a:t> </a:t>
            </a:r>
            <a:r>
              <a:rPr lang="cs-CZ" sz="3200" dirty="0" err="1"/>
              <a:t>products</a:t>
            </a:r>
            <a:r>
              <a:rPr lang="cs-CZ" sz="3200" dirty="0"/>
              <a:t> </a:t>
            </a:r>
            <a:r>
              <a:rPr lang="cs-CZ" sz="3200" dirty="0" err="1"/>
              <a:t>that</a:t>
            </a:r>
            <a:r>
              <a:rPr lang="cs-CZ" sz="3200" dirty="0"/>
              <a:t> </a:t>
            </a:r>
            <a:r>
              <a:rPr lang="cs-CZ" sz="3200" dirty="0" err="1"/>
              <a:t>they</a:t>
            </a:r>
            <a:r>
              <a:rPr lang="cs-CZ" sz="3200" dirty="0"/>
              <a:t> do not </a:t>
            </a:r>
            <a:r>
              <a:rPr lang="cs-CZ" sz="3200" dirty="0" err="1"/>
              <a:t>normally</a:t>
            </a:r>
            <a:r>
              <a:rPr lang="cs-CZ" sz="3200" dirty="0"/>
              <a:t> </a:t>
            </a:r>
            <a:r>
              <a:rPr lang="cs-CZ" sz="3200" dirty="0" err="1"/>
              <a:t>buy</a:t>
            </a:r>
            <a:r>
              <a:rPr lang="cs-CZ" sz="3200" dirty="0"/>
              <a:t>.</a:t>
            </a:r>
          </a:p>
          <a:p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great</a:t>
            </a:r>
            <a:r>
              <a:rPr lang="cs-CZ" sz="3200" dirty="0"/>
              <a:t> </a:t>
            </a:r>
            <a:r>
              <a:rPr lang="cs-CZ" sz="3200" dirty="0" err="1"/>
              <a:t>danger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discounts</a:t>
            </a:r>
            <a:r>
              <a:rPr lang="cs-CZ" sz="3200" dirty="0"/>
              <a:t> as a </a:t>
            </a:r>
            <a:r>
              <a:rPr lang="cs-CZ" sz="3200" dirty="0" err="1"/>
              <a:t>form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sales </a:t>
            </a:r>
            <a:r>
              <a:rPr lang="cs-CZ" sz="3200" dirty="0" err="1"/>
              <a:t>promotion</a:t>
            </a:r>
            <a:r>
              <a:rPr lang="cs-CZ" sz="3200" dirty="0"/>
              <a:t> </a:t>
            </a:r>
            <a:r>
              <a:rPr lang="cs-CZ" sz="3200" dirty="0" err="1"/>
              <a:t>is</a:t>
            </a:r>
            <a:r>
              <a:rPr lang="cs-CZ" sz="3200" dirty="0"/>
              <a:t> </a:t>
            </a:r>
            <a:r>
              <a:rPr lang="cs-CZ" sz="3200" dirty="0" err="1"/>
              <a:t>when</a:t>
            </a:r>
            <a:r>
              <a:rPr lang="cs-CZ" sz="3200" dirty="0"/>
              <a:t> </a:t>
            </a:r>
            <a:r>
              <a:rPr lang="cs-CZ" sz="3200" dirty="0" err="1"/>
              <a:t>it</a:t>
            </a:r>
            <a:r>
              <a:rPr lang="cs-CZ" sz="3200" dirty="0"/>
              <a:t> </a:t>
            </a:r>
            <a:r>
              <a:rPr lang="cs-CZ" sz="3200" dirty="0" err="1"/>
              <a:t>becomes</a:t>
            </a:r>
            <a:r>
              <a:rPr lang="cs-CZ" sz="3200" dirty="0"/>
              <a:t> a </a:t>
            </a:r>
            <a:r>
              <a:rPr lang="cs-CZ" sz="3200" dirty="0" err="1"/>
              <a:t>pricing</a:t>
            </a:r>
            <a:r>
              <a:rPr lang="cs-CZ" sz="3200" dirty="0"/>
              <a:t> </a:t>
            </a:r>
            <a:r>
              <a:rPr lang="cs-CZ" sz="3200" dirty="0" err="1"/>
              <a:t>strategy</a:t>
            </a:r>
            <a:r>
              <a:rPr lang="cs-CZ" sz="3200" dirty="0"/>
              <a:t> by </a:t>
            </a:r>
            <a:r>
              <a:rPr lang="cs-CZ" sz="3200" dirty="0" err="1"/>
              <a:t>using</a:t>
            </a:r>
            <a:r>
              <a:rPr lang="cs-CZ" sz="3200" dirty="0"/>
              <a:t> </a:t>
            </a:r>
            <a:r>
              <a:rPr lang="cs-CZ" sz="3200" dirty="0" err="1"/>
              <a:t>this</a:t>
            </a:r>
            <a:r>
              <a:rPr lang="cs-CZ" sz="3200" dirty="0"/>
              <a:t> </a:t>
            </a:r>
            <a:r>
              <a:rPr lang="cs-CZ" sz="3200" dirty="0" err="1"/>
              <a:t>tool</a:t>
            </a:r>
            <a:r>
              <a:rPr lang="cs-CZ" sz="3200" dirty="0"/>
              <a:t> </a:t>
            </a:r>
            <a:r>
              <a:rPr lang="cs-CZ" sz="3200" dirty="0" err="1"/>
              <a:t>too</a:t>
            </a:r>
            <a:r>
              <a:rPr lang="cs-CZ" sz="3200" dirty="0"/>
              <a:t> </a:t>
            </a:r>
            <a:r>
              <a:rPr lang="cs-CZ" sz="3200" dirty="0" err="1"/>
              <a:t>often</a:t>
            </a:r>
            <a:r>
              <a:rPr lang="cs-CZ" sz="3200" dirty="0"/>
              <a:t>.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93840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Sales </a:t>
            </a:r>
            <a:r>
              <a:rPr lang="cs-CZ" dirty="0" err="1"/>
              <a:t>promotion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 err="1"/>
              <a:t>Short</a:t>
            </a:r>
            <a:r>
              <a:rPr lang="cs-CZ" sz="3200" b="1" dirty="0"/>
              <a:t>-term </a:t>
            </a:r>
            <a:r>
              <a:rPr lang="cs-CZ" sz="3200" b="1" dirty="0" err="1"/>
              <a:t>increase</a:t>
            </a:r>
            <a:r>
              <a:rPr lang="cs-CZ" sz="3200" b="1" dirty="0"/>
              <a:t> in sales</a:t>
            </a:r>
          </a:p>
          <a:p>
            <a:r>
              <a:rPr lang="en-GB" sz="3200" dirty="0"/>
              <a:t>If a business needs to clean up warehouses due to product obsolescence,</a:t>
            </a:r>
          </a:p>
          <a:p>
            <a:r>
              <a:rPr lang="en-GB" sz="3200" dirty="0"/>
              <a:t>fulfil the set annual sales plan,</a:t>
            </a:r>
          </a:p>
          <a:p>
            <a:r>
              <a:rPr lang="en-GB" sz="3200" dirty="0"/>
              <a:t>sell out the old model before the new,</a:t>
            </a:r>
          </a:p>
          <a:p>
            <a:r>
              <a:rPr lang="en-GB" sz="3200" dirty="0"/>
              <a:t>to force consumers or buyers to buy a business product just before launching a competing product.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7637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black fri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4" y="0"/>
            <a:ext cx="11646032" cy="770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A8087BC-9309-4DBC-978D-2E6F9B52D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7112E0-5BF1-4638-AB9C-15A30B194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4879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8087BC-9309-4DBC-978D-2E6F9B52D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" name="Online médium 1" title="RAW FOOTAGE: Black Friday at Urban Outfitters">
            <a:hlinkClick r:id="" action="ppaction://media"/>
            <a:extLst>
              <a:ext uri="{FF2B5EF4-FFF2-40B4-BE49-F238E27FC236}">
                <a16:creationId xmlns:a16="http://schemas.microsoft.com/office/drawing/2014/main" id="{E8C1741F-E840-407E-B71C-50FB1C2A0FE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17171" y="1312409"/>
            <a:ext cx="9557658" cy="537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79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Sales </a:t>
            </a:r>
            <a:r>
              <a:rPr lang="cs-CZ" dirty="0" err="1"/>
              <a:t>promotion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cs-CZ" sz="3200" b="1" dirty="0" err="1"/>
              <a:t>Testing</a:t>
            </a:r>
            <a:r>
              <a:rPr lang="cs-CZ" sz="3200" b="1" dirty="0"/>
              <a:t> </a:t>
            </a:r>
            <a:r>
              <a:rPr lang="cs-CZ" sz="3200" b="1" dirty="0" err="1"/>
              <a:t>the</a:t>
            </a:r>
            <a:r>
              <a:rPr lang="cs-CZ" sz="3200" b="1" dirty="0"/>
              <a:t> </a:t>
            </a:r>
            <a:r>
              <a:rPr lang="cs-CZ" sz="3200" b="1" dirty="0" err="1"/>
              <a:t>product</a:t>
            </a:r>
            <a:r>
              <a:rPr lang="cs-CZ" sz="3200" b="1" dirty="0"/>
              <a:t> by </a:t>
            </a:r>
            <a:r>
              <a:rPr lang="cs-CZ" sz="3200" b="1" dirty="0" err="1"/>
              <a:t>the</a:t>
            </a:r>
            <a:r>
              <a:rPr lang="cs-CZ" sz="3200" b="1" dirty="0"/>
              <a:t> </a:t>
            </a:r>
            <a:r>
              <a:rPr lang="cs-CZ" sz="3200" b="1" dirty="0" err="1"/>
              <a:t>customer</a:t>
            </a:r>
            <a:endParaRPr lang="cs-CZ" sz="3200" b="1" dirty="0"/>
          </a:p>
          <a:p>
            <a:pPr lvl="0"/>
            <a:r>
              <a:rPr lang="cs-CZ" sz="3200" dirty="0"/>
              <a:t>Most </a:t>
            </a:r>
            <a:r>
              <a:rPr lang="cs-CZ" sz="3200" dirty="0" err="1"/>
              <a:t>often</a:t>
            </a:r>
            <a:r>
              <a:rPr lang="cs-CZ" sz="3200" dirty="0"/>
              <a:t> </a:t>
            </a:r>
            <a:r>
              <a:rPr lang="cs-CZ" sz="3200" dirty="0" err="1"/>
              <a:t>distribution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product</a:t>
            </a:r>
            <a:r>
              <a:rPr lang="cs-CZ" sz="3200" dirty="0"/>
              <a:t> </a:t>
            </a:r>
            <a:r>
              <a:rPr lang="cs-CZ" sz="3200" dirty="0" err="1"/>
              <a:t>samples</a:t>
            </a:r>
            <a:r>
              <a:rPr lang="cs-CZ" sz="3200" dirty="0"/>
              <a:t> </a:t>
            </a:r>
            <a:r>
              <a:rPr lang="cs-CZ" sz="3200" dirty="0" err="1"/>
              <a:t>at</a:t>
            </a:r>
            <a:r>
              <a:rPr lang="cs-CZ" sz="3200" dirty="0"/>
              <a:t> 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beginning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life</a:t>
            </a:r>
            <a:r>
              <a:rPr lang="cs-CZ" sz="3200" dirty="0"/>
              <a:t> </a:t>
            </a:r>
            <a:r>
              <a:rPr lang="cs-CZ" sz="3200" dirty="0" err="1"/>
              <a:t>cycle</a:t>
            </a:r>
            <a:r>
              <a:rPr lang="cs-CZ" sz="3200" dirty="0"/>
              <a:t>.</a:t>
            </a:r>
          </a:p>
          <a:p>
            <a:pPr lvl="0"/>
            <a:r>
              <a:rPr lang="cs-CZ" sz="3200" dirty="0" err="1"/>
              <a:t>Other</a:t>
            </a:r>
            <a:r>
              <a:rPr lang="cs-CZ" sz="3200" dirty="0"/>
              <a:t> </a:t>
            </a:r>
            <a:r>
              <a:rPr lang="cs-CZ" sz="3200" dirty="0" err="1"/>
              <a:t>methods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sales </a:t>
            </a:r>
            <a:r>
              <a:rPr lang="cs-CZ" sz="3200" dirty="0" err="1"/>
              <a:t>promotion</a:t>
            </a:r>
            <a:r>
              <a:rPr lang="cs-CZ" sz="3200" dirty="0"/>
              <a:t> </a:t>
            </a:r>
            <a:r>
              <a:rPr lang="cs-CZ" sz="3200" dirty="0" err="1"/>
              <a:t>would</a:t>
            </a:r>
            <a:r>
              <a:rPr lang="cs-CZ" sz="3200" dirty="0"/>
              <a:t> </a:t>
            </a:r>
            <a:r>
              <a:rPr lang="cs-CZ" sz="3200" dirty="0" err="1"/>
              <a:t>be</a:t>
            </a:r>
            <a:r>
              <a:rPr lang="cs-CZ" sz="3200" dirty="0"/>
              <a:t> </a:t>
            </a:r>
            <a:r>
              <a:rPr lang="cs-CZ" sz="3200" dirty="0" err="1"/>
              <a:t>less</a:t>
            </a:r>
            <a:r>
              <a:rPr lang="cs-CZ" sz="3200" dirty="0"/>
              <a:t> </a:t>
            </a:r>
            <a:r>
              <a:rPr lang="cs-CZ" sz="3200" dirty="0" err="1"/>
              <a:t>functional</a:t>
            </a:r>
            <a:r>
              <a:rPr lang="cs-CZ" sz="3200" dirty="0"/>
              <a:t> </a:t>
            </a:r>
            <a:r>
              <a:rPr lang="cs-CZ" sz="3200" dirty="0" err="1"/>
              <a:t>here</a:t>
            </a:r>
            <a:r>
              <a:rPr lang="cs-CZ" sz="3200" dirty="0"/>
              <a:t>, such as </a:t>
            </a:r>
            <a:r>
              <a:rPr lang="cs-CZ" sz="3200" dirty="0" err="1"/>
              <a:t>larger</a:t>
            </a:r>
            <a:r>
              <a:rPr lang="cs-CZ" sz="3200" dirty="0"/>
              <a:t> </a:t>
            </a:r>
            <a:r>
              <a:rPr lang="cs-CZ" sz="3200" dirty="0" err="1"/>
              <a:t>package</a:t>
            </a:r>
            <a:r>
              <a:rPr lang="cs-CZ" sz="3200" dirty="0"/>
              <a:t> </a:t>
            </a:r>
            <a:r>
              <a:rPr lang="cs-CZ" sz="3200" dirty="0" err="1"/>
              <a:t>actions</a:t>
            </a:r>
            <a:r>
              <a:rPr lang="cs-CZ" sz="3200" dirty="0"/>
              <a:t>, </a:t>
            </a:r>
            <a:r>
              <a:rPr lang="cs-CZ" sz="3200" dirty="0" err="1"/>
              <a:t>one</a:t>
            </a:r>
            <a:r>
              <a:rPr lang="cs-CZ" sz="3200" dirty="0"/>
              <a:t> plus </a:t>
            </a:r>
            <a:r>
              <a:rPr lang="cs-CZ" sz="3200" dirty="0" err="1"/>
              <a:t>one</a:t>
            </a:r>
            <a:r>
              <a:rPr lang="cs-CZ" sz="3200" dirty="0"/>
              <a:t> </a:t>
            </a:r>
            <a:r>
              <a:rPr lang="cs-CZ" sz="3200" dirty="0" err="1"/>
              <a:t>for</a:t>
            </a:r>
            <a:r>
              <a:rPr lang="cs-CZ" sz="3200" dirty="0"/>
              <a:t> free and so on.</a:t>
            </a:r>
          </a:p>
          <a:p>
            <a:pPr lvl="0"/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customer</a:t>
            </a:r>
            <a:r>
              <a:rPr lang="cs-CZ" sz="3200" dirty="0"/>
              <a:t> </a:t>
            </a:r>
            <a:r>
              <a:rPr lang="cs-CZ" sz="3200" dirty="0" err="1"/>
              <a:t>does</a:t>
            </a:r>
            <a:r>
              <a:rPr lang="cs-CZ" sz="3200" dirty="0"/>
              <a:t> not </a:t>
            </a:r>
            <a:r>
              <a:rPr lang="cs-CZ" sz="3200" dirty="0" err="1"/>
              <a:t>know</a:t>
            </a:r>
            <a:r>
              <a:rPr lang="cs-CZ" sz="3200" dirty="0"/>
              <a:t> 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product</a:t>
            </a:r>
            <a:r>
              <a:rPr lang="cs-CZ" sz="3200" dirty="0"/>
              <a:t> and </a:t>
            </a:r>
            <a:r>
              <a:rPr lang="cs-CZ" sz="3200" dirty="0" err="1"/>
              <a:t>is</a:t>
            </a:r>
            <a:r>
              <a:rPr lang="cs-CZ" sz="3200" dirty="0"/>
              <a:t> in </a:t>
            </a:r>
            <a:r>
              <a:rPr lang="cs-CZ" sz="3200" dirty="0" err="1"/>
              <a:t>some</a:t>
            </a:r>
            <a:r>
              <a:rPr lang="cs-CZ" sz="3200" dirty="0"/>
              <a:t> </a:t>
            </a:r>
            <a:r>
              <a:rPr lang="cs-CZ" sz="3200" dirty="0" err="1"/>
              <a:t>uncertainty</a:t>
            </a:r>
            <a:r>
              <a:rPr lang="cs-CZ" sz="3200" dirty="0"/>
              <a:t>.</a:t>
            </a:r>
          </a:p>
          <a:p>
            <a:pPr lvl="0"/>
            <a:r>
              <a:rPr lang="cs-CZ" sz="3200" dirty="0"/>
              <a:t>He </a:t>
            </a:r>
            <a:r>
              <a:rPr lang="cs-CZ" sz="3200" dirty="0" err="1"/>
              <a:t>will</a:t>
            </a:r>
            <a:r>
              <a:rPr lang="cs-CZ" sz="3200" dirty="0"/>
              <a:t> not </a:t>
            </a:r>
            <a:r>
              <a:rPr lang="cs-CZ" sz="3200" dirty="0" err="1"/>
              <a:t>respond</a:t>
            </a:r>
            <a:r>
              <a:rPr lang="cs-CZ" sz="3200" dirty="0"/>
              <a:t> to these </a:t>
            </a:r>
            <a:r>
              <a:rPr lang="cs-CZ" sz="3200" dirty="0" err="1"/>
              <a:t>essentially</a:t>
            </a:r>
            <a:r>
              <a:rPr lang="cs-CZ" sz="3200" dirty="0"/>
              <a:t> </a:t>
            </a:r>
            <a:r>
              <a:rPr lang="cs-CZ" sz="3200" dirty="0" err="1"/>
              <a:t>quantity</a:t>
            </a:r>
            <a:r>
              <a:rPr lang="cs-CZ" sz="3200" dirty="0"/>
              <a:t> </a:t>
            </a:r>
            <a:r>
              <a:rPr lang="cs-CZ" sz="3200" dirty="0" err="1"/>
              <a:t>discounts</a:t>
            </a:r>
            <a:r>
              <a:rPr lang="cs-CZ" sz="3200" dirty="0"/>
              <a:t>, as he has not </a:t>
            </a:r>
            <a:r>
              <a:rPr lang="cs-CZ" sz="3200" dirty="0" err="1"/>
              <a:t>yet</a:t>
            </a:r>
            <a:r>
              <a:rPr lang="cs-CZ" sz="3200" dirty="0"/>
              <a:t> </a:t>
            </a:r>
            <a:r>
              <a:rPr lang="cs-CZ" sz="3200" dirty="0" err="1"/>
              <a:t>created</a:t>
            </a:r>
            <a:r>
              <a:rPr lang="cs-CZ" sz="3200" dirty="0"/>
              <a:t> trust in 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brand</a:t>
            </a:r>
            <a:r>
              <a:rPr lang="cs-CZ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310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Sales </a:t>
            </a:r>
            <a:r>
              <a:rPr lang="cs-CZ" dirty="0" err="1"/>
              <a:t>promotion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3200" b="1" dirty="0"/>
              <a:t>Support </a:t>
            </a:r>
            <a:r>
              <a:rPr lang="cs-CZ" sz="3200" b="1" dirty="0" err="1"/>
              <a:t>for</a:t>
            </a:r>
            <a:r>
              <a:rPr lang="cs-CZ" sz="3200" b="1" dirty="0"/>
              <a:t> </a:t>
            </a:r>
            <a:r>
              <a:rPr lang="cs-CZ" sz="3200" b="1" dirty="0" err="1"/>
              <a:t>repeat</a:t>
            </a:r>
            <a:r>
              <a:rPr lang="cs-CZ" sz="3200" b="1" dirty="0"/>
              <a:t> </a:t>
            </a:r>
            <a:r>
              <a:rPr lang="cs-CZ" sz="3200" b="1" dirty="0" err="1"/>
              <a:t>purchase</a:t>
            </a:r>
            <a:endParaRPr lang="cs-CZ" sz="3200" b="1" dirty="0"/>
          </a:p>
          <a:p>
            <a:pPr lvl="0"/>
            <a:r>
              <a:rPr lang="cs-CZ" sz="3200" dirty="0"/>
              <a:t>In </a:t>
            </a:r>
            <a:r>
              <a:rPr lang="cs-CZ" sz="3200" dirty="0" err="1"/>
              <a:t>this</a:t>
            </a:r>
            <a:r>
              <a:rPr lang="cs-CZ" sz="3200" dirty="0"/>
              <a:t> case, </a:t>
            </a:r>
            <a:r>
              <a:rPr lang="cs-CZ" sz="3200" dirty="0" err="1"/>
              <a:t>there</a:t>
            </a:r>
            <a:r>
              <a:rPr lang="cs-CZ" sz="3200" dirty="0"/>
              <a:t> </a:t>
            </a:r>
            <a:r>
              <a:rPr lang="cs-CZ" sz="3200" dirty="0" err="1"/>
              <a:t>is</a:t>
            </a:r>
            <a:r>
              <a:rPr lang="cs-CZ" sz="3200" dirty="0"/>
              <a:t> a </a:t>
            </a:r>
            <a:r>
              <a:rPr lang="cs-CZ" sz="3200" dirty="0" err="1"/>
              <a:t>loyalty</a:t>
            </a:r>
            <a:r>
              <a:rPr lang="cs-CZ" sz="3200" dirty="0"/>
              <a:t> program, bonus point </a:t>
            </a:r>
            <a:r>
              <a:rPr lang="cs-CZ" sz="3200" dirty="0" err="1"/>
              <a:t>cards</a:t>
            </a:r>
            <a:r>
              <a:rPr lang="cs-CZ" sz="3200" dirty="0"/>
              <a:t> and </a:t>
            </a:r>
            <a:r>
              <a:rPr lang="cs-CZ" sz="3200" dirty="0" err="1"/>
              <a:t>various</a:t>
            </a:r>
            <a:r>
              <a:rPr lang="cs-CZ" sz="3200" dirty="0"/>
              <a:t> </a:t>
            </a:r>
            <a:r>
              <a:rPr lang="cs-CZ" sz="3200" dirty="0" err="1"/>
              <a:t>actions</a:t>
            </a:r>
            <a:r>
              <a:rPr lang="cs-CZ" sz="3200" dirty="0"/>
              <a:t> </a:t>
            </a:r>
            <a:r>
              <a:rPr lang="cs-CZ" sz="3200" dirty="0" err="1"/>
              <a:t>between</a:t>
            </a:r>
            <a:r>
              <a:rPr lang="cs-CZ" sz="3200" dirty="0"/>
              <a:t> 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tools</a:t>
            </a:r>
            <a:r>
              <a:rPr lang="cs-CZ" sz="3200" dirty="0"/>
              <a:t>.</a:t>
            </a:r>
          </a:p>
          <a:p>
            <a:pPr lvl="0"/>
            <a:r>
              <a:rPr lang="cs-CZ" sz="3200" dirty="0" err="1"/>
              <a:t>It</a:t>
            </a:r>
            <a:r>
              <a:rPr lang="cs-CZ" sz="3200" dirty="0"/>
              <a:t> </a:t>
            </a:r>
            <a:r>
              <a:rPr lang="cs-CZ" sz="3200" dirty="0" err="1"/>
              <a:t>is</a:t>
            </a:r>
            <a:r>
              <a:rPr lang="cs-CZ" sz="3200" dirty="0"/>
              <a:t> </a:t>
            </a:r>
            <a:r>
              <a:rPr lang="cs-CZ" sz="3200" dirty="0" err="1"/>
              <a:t>an</a:t>
            </a:r>
            <a:r>
              <a:rPr lang="cs-CZ" sz="3200" dirty="0"/>
              <a:t> </a:t>
            </a:r>
            <a:r>
              <a:rPr lang="cs-CZ" sz="3200" dirty="0" err="1"/>
              <a:t>attempt</a:t>
            </a:r>
            <a:r>
              <a:rPr lang="cs-CZ" sz="3200" dirty="0"/>
              <a:t> to </a:t>
            </a:r>
            <a:r>
              <a:rPr lang="cs-CZ" sz="3200" dirty="0" err="1"/>
              <a:t>induce</a:t>
            </a:r>
            <a:r>
              <a:rPr lang="cs-CZ" sz="3200" dirty="0"/>
              <a:t> a </a:t>
            </a:r>
            <a:r>
              <a:rPr lang="cs-CZ" sz="3200" dirty="0" err="1"/>
              <a:t>certain</a:t>
            </a:r>
            <a:r>
              <a:rPr lang="cs-CZ" sz="3200" dirty="0"/>
              <a:t> </a:t>
            </a:r>
            <a:r>
              <a:rPr lang="cs-CZ" sz="3200" dirty="0" err="1"/>
              <a:t>habitual</a:t>
            </a:r>
            <a:r>
              <a:rPr lang="cs-CZ" sz="3200" dirty="0"/>
              <a:t> </a:t>
            </a:r>
            <a:r>
              <a:rPr lang="cs-CZ" sz="3200" dirty="0" err="1"/>
              <a:t>or</a:t>
            </a:r>
            <a:r>
              <a:rPr lang="cs-CZ" sz="3200" dirty="0"/>
              <a:t> </a:t>
            </a:r>
            <a:r>
              <a:rPr lang="cs-CZ" sz="3200" dirty="0" err="1"/>
              <a:t>customary</a:t>
            </a:r>
            <a:r>
              <a:rPr lang="cs-CZ" sz="3200" dirty="0"/>
              <a:t> </a:t>
            </a:r>
            <a:r>
              <a:rPr lang="cs-CZ" sz="3200" dirty="0" err="1"/>
              <a:t>behavior</a:t>
            </a:r>
            <a:r>
              <a:rPr lang="cs-CZ" sz="3200" dirty="0"/>
              <a:t> in </a:t>
            </a:r>
            <a:r>
              <a:rPr lang="cs-CZ" sz="3200" dirty="0" err="1"/>
              <a:t>customers</a:t>
            </a:r>
            <a:r>
              <a:rPr lang="cs-CZ" sz="3200" dirty="0"/>
              <a:t>.</a:t>
            </a:r>
          </a:p>
          <a:p>
            <a:pPr lvl="0"/>
            <a:r>
              <a:rPr lang="cs-CZ" sz="3200" dirty="0" err="1"/>
              <a:t>Typically</a:t>
            </a:r>
            <a:r>
              <a:rPr lang="cs-CZ" sz="3200" dirty="0"/>
              <a:t>, </a:t>
            </a:r>
            <a:r>
              <a:rPr lang="cs-CZ" sz="3200" dirty="0" err="1"/>
              <a:t>they</a:t>
            </a:r>
            <a:r>
              <a:rPr lang="cs-CZ" sz="3200" dirty="0"/>
              <a:t> are </a:t>
            </a:r>
            <a:r>
              <a:rPr lang="cs-CZ" sz="3200" dirty="0" err="1"/>
              <a:t>goods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frequent</a:t>
            </a:r>
            <a:r>
              <a:rPr lang="cs-CZ" sz="3200" dirty="0"/>
              <a:t> </a:t>
            </a:r>
            <a:r>
              <a:rPr lang="cs-CZ" sz="3200" dirty="0" err="1"/>
              <a:t>consumption</a:t>
            </a:r>
            <a:r>
              <a:rPr lang="cs-CZ" sz="3200" dirty="0"/>
              <a:t> </a:t>
            </a:r>
            <a:r>
              <a:rPr lang="cs-CZ" sz="3200" dirty="0" err="1"/>
              <a:t>or</a:t>
            </a:r>
            <a:r>
              <a:rPr lang="cs-CZ" sz="3200" dirty="0"/>
              <a:t> </a:t>
            </a:r>
            <a:r>
              <a:rPr lang="cs-CZ" sz="3200" dirty="0" err="1"/>
              <a:t>frequently</a:t>
            </a:r>
            <a:r>
              <a:rPr lang="cs-CZ" sz="3200" dirty="0"/>
              <a:t> </a:t>
            </a:r>
            <a:r>
              <a:rPr lang="cs-CZ" sz="3200" dirty="0" err="1"/>
              <a:t>used</a:t>
            </a:r>
            <a:r>
              <a:rPr lang="cs-CZ" sz="3200" dirty="0"/>
              <a:t> </a:t>
            </a:r>
            <a:r>
              <a:rPr lang="cs-CZ" sz="3200" dirty="0" err="1"/>
              <a:t>services</a:t>
            </a:r>
            <a:r>
              <a:rPr lang="cs-CZ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869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1200"/>
          </a:xfrm>
        </p:spPr>
        <p:txBody>
          <a:bodyPr/>
          <a:lstStyle/>
          <a:p>
            <a:r>
              <a:rPr lang="cs-CZ" dirty="0"/>
              <a:t>Public Relations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2425" y="1209675"/>
            <a:ext cx="11391900" cy="5543550"/>
          </a:xfrm>
        </p:spPr>
        <p:txBody>
          <a:bodyPr>
            <a:normAutofit/>
          </a:bodyPr>
          <a:lstStyle/>
          <a:p>
            <a:r>
              <a:rPr lang="en-US" sz="3500" dirty="0"/>
              <a:t>Unpaid form of promotion through a medium.</a:t>
            </a:r>
          </a:p>
          <a:p>
            <a:r>
              <a:rPr lang="en-US" sz="3500" dirty="0"/>
              <a:t>The message is more trustworthy than advertising</a:t>
            </a:r>
          </a:p>
          <a:p>
            <a:pPr lvl="1"/>
            <a:r>
              <a:rPr lang="en-US" sz="3100" dirty="0"/>
              <a:t>Because the recipient acts as produced by the media, regardless of the company.</a:t>
            </a:r>
          </a:p>
          <a:p>
            <a:r>
              <a:rPr lang="en-US" sz="3500" dirty="0"/>
              <a:t>It does not include the direct cost of displaying the message</a:t>
            </a:r>
          </a:p>
          <a:p>
            <a:pPr lvl="1"/>
            <a:r>
              <a:rPr lang="en-US" sz="3100" dirty="0"/>
              <a:t>The company does not have to pay time and space in the media;</a:t>
            </a:r>
          </a:p>
          <a:p>
            <a:r>
              <a:rPr lang="en-US" sz="3500" dirty="0"/>
              <a:t>The company has no control over the message</a:t>
            </a:r>
          </a:p>
          <a:p>
            <a:pPr lvl="1"/>
            <a:r>
              <a:rPr lang="en-US" sz="3100"/>
              <a:t>It </a:t>
            </a:r>
            <a:r>
              <a:rPr lang="en-US" sz="3100" dirty="0"/>
              <a:t>is purely up to the media or the public whether to attend a press conference, whether a journalist publishes an article, whether the editor of a magazine decides to review a product.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29748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/>
              <a:t>selling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It represents a presentation made by the company's dealers in order to sell and build customer relationships.</a:t>
            </a:r>
          </a:p>
          <a:p>
            <a:r>
              <a:rPr lang="en-GB" sz="4000" dirty="0"/>
              <a:t>It raises specific demands on workers who make personal sales, in particular sales agents and dealers.</a:t>
            </a:r>
          </a:p>
        </p:txBody>
      </p:sp>
    </p:spTree>
    <p:extLst>
      <p:ext uri="{BB962C8B-B14F-4D97-AF65-F5344CB8AC3E}">
        <p14:creationId xmlns:p14="http://schemas.microsoft.com/office/powerpoint/2010/main" val="1128412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Lecture</a:t>
            </a:r>
            <a:r>
              <a:rPr lang="cs-CZ" dirty="0"/>
              <a:t> </a:t>
            </a:r>
            <a:r>
              <a:rPr lang="cs-CZ" dirty="0" err="1"/>
              <a:t>content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Marketing </a:t>
            </a:r>
            <a:r>
              <a:rPr lang="cs-CZ" sz="4000" dirty="0" err="1"/>
              <a:t>communication</a:t>
            </a:r>
            <a:endParaRPr lang="cs-CZ" sz="4000" dirty="0"/>
          </a:p>
          <a:p>
            <a:r>
              <a:rPr lang="cs-CZ" sz="4000" dirty="0"/>
              <a:t>STP proces</a:t>
            </a:r>
          </a:p>
          <a:p>
            <a:r>
              <a:rPr lang="cs-CZ" sz="4000" dirty="0" err="1"/>
              <a:t>Branding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70074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Direct marketing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/>
              <a:t>It means using direct channels to reach customers and deliver products and services without the need for marketing intermediaries.</a:t>
            </a:r>
            <a:endParaRPr lang="en-GB" sz="3200" b="1" dirty="0"/>
          </a:p>
          <a:p>
            <a:r>
              <a:rPr lang="en-GB" sz="3200" b="1" dirty="0"/>
              <a:t>Direct mail</a:t>
            </a:r>
          </a:p>
          <a:p>
            <a:r>
              <a:rPr lang="en-GB" sz="3200" b="1" dirty="0"/>
              <a:t>Catalogues</a:t>
            </a:r>
          </a:p>
          <a:p>
            <a:r>
              <a:rPr lang="en-GB" sz="3200" b="1" dirty="0"/>
              <a:t>Telemarketing</a:t>
            </a:r>
          </a:p>
          <a:p>
            <a:r>
              <a:rPr lang="en-GB" sz="3200" b="1" dirty="0"/>
              <a:t>Teleshopping</a:t>
            </a:r>
          </a:p>
        </p:txBody>
      </p:sp>
      <p:pic>
        <p:nvPicPr>
          <p:cNvPr id="20482" name="Picture 2" descr="Výsledek obrázku pro teleshopping">
            <a:extLst>
              <a:ext uri="{FF2B5EF4-FFF2-40B4-BE49-F238E27FC236}">
                <a16:creationId xmlns:a16="http://schemas.microsoft.com/office/drawing/2014/main" id="{A8DADC77-097B-40DF-997E-12012685D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960" y="3234488"/>
            <a:ext cx="5223329" cy="294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897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r>
              <a:rPr lang="cs-CZ" dirty="0"/>
              <a:t> </a:t>
            </a:r>
            <a:r>
              <a:rPr lang="cs-CZ" dirty="0" err="1"/>
              <a:t>techniques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?</a:t>
            </a:r>
          </a:p>
          <a:p>
            <a:pPr marL="0" indent="0" algn="ctr">
              <a:buNone/>
            </a:pPr>
            <a:r>
              <a:rPr lang="en-GB" sz="5400" dirty="0" err="1"/>
              <a:t>Guerilla</a:t>
            </a:r>
            <a:r>
              <a:rPr lang="en-GB" sz="5400" dirty="0"/>
              <a:t> marketing</a:t>
            </a:r>
          </a:p>
          <a:p>
            <a:pPr marL="0" indent="0" algn="ctr">
              <a:buNone/>
            </a:pPr>
            <a:r>
              <a:rPr lang="en-GB" sz="5400" dirty="0"/>
              <a:t>Product placement</a:t>
            </a:r>
          </a:p>
          <a:p>
            <a:pPr marL="0" indent="0" algn="ctr">
              <a:buNone/>
            </a:pPr>
            <a:r>
              <a:rPr lang="en-GB" sz="5400" dirty="0"/>
              <a:t>Viral marketing</a:t>
            </a:r>
          </a:p>
        </p:txBody>
      </p:sp>
    </p:spTree>
    <p:extLst>
      <p:ext uri="{BB962C8B-B14F-4D97-AF65-F5344CB8AC3E}">
        <p14:creationId xmlns:p14="http://schemas.microsoft.com/office/powerpoint/2010/main" val="370806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EFDDA-CD5B-4887-9FFC-2ABD8158D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Ambush 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80BF6-8C32-4613-A9DB-8153DEF32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 descr="Výsledek obrázku pro ambush marketing dr dre">
            <a:extLst>
              <a:ext uri="{FF2B5EF4-FFF2-40B4-BE49-F238E27FC236}">
                <a16:creationId xmlns:a16="http://schemas.microsoft.com/office/drawing/2014/main" id="{D973D9DE-8379-4DF6-90F2-679C93236DB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457" y="2420259"/>
            <a:ext cx="7051085" cy="3162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3203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EFDDA-CD5B-4887-9FFC-2ABD8158D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Presence 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80BF6-8C32-4613-A9DB-8153DEF32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5" descr="Související obrázek">
            <a:extLst>
              <a:ext uri="{FF2B5EF4-FFF2-40B4-BE49-F238E27FC236}">
                <a16:creationId xmlns:a16="http://schemas.microsoft.com/office/drawing/2014/main" id="{63F94884-C583-4B98-9AC4-9763BEAC80C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172" y="1774896"/>
            <a:ext cx="6615656" cy="4452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1656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EFDDA-CD5B-4887-9FFC-2ABD8158D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Street 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80BF6-8C32-4613-A9DB-8153DEF32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 descr="Výsledek obrázku pro jeep street marketing">
            <a:extLst>
              <a:ext uri="{FF2B5EF4-FFF2-40B4-BE49-F238E27FC236}">
                <a16:creationId xmlns:a16="http://schemas.microsoft.com/office/drawing/2014/main" id="{B135604E-4AC7-4ACE-BDB6-5270DD2DCEA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57" y="1549240"/>
            <a:ext cx="6543086" cy="4904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6426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EFDDA-CD5B-4887-9FFC-2ABD8158D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Wild posting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80BF6-8C32-4613-A9DB-8153DEF32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5" descr="Výsledek obrázku pro Wild posting">
            <a:extLst>
              <a:ext uri="{FF2B5EF4-FFF2-40B4-BE49-F238E27FC236}">
                <a16:creationId xmlns:a16="http://schemas.microsoft.com/office/drawing/2014/main" id="{06360E4A-E004-453A-8859-C0BDE811C55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028" y="1537652"/>
            <a:ext cx="7413943" cy="4955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6759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2DD6-7930-468B-A1A0-96843016C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0046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How many </a:t>
            </a:r>
            <a:r>
              <a:rPr lang="en-GB" dirty="0" err="1"/>
              <a:t>marketings</a:t>
            </a:r>
            <a:r>
              <a:rPr lang="en-GB" dirty="0"/>
              <a:t>?</a:t>
            </a:r>
          </a:p>
        </p:txBody>
      </p:sp>
      <p:pic>
        <p:nvPicPr>
          <p:cNvPr id="29698" name="Picture 2" descr="Výsledek obrázku pro too much meme">
            <a:extLst>
              <a:ext uri="{FF2B5EF4-FFF2-40B4-BE49-F238E27FC236}">
                <a16:creationId xmlns:a16="http://schemas.microsoft.com/office/drawing/2014/main" id="{1347F056-374D-46EE-A90B-17D505FDBE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8"/>
          <a:stretch/>
        </p:blipFill>
        <p:spPr bwMode="auto">
          <a:xfrm>
            <a:off x="2959667" y="1885609"/>
            <a:ext cx="6272666" cy="445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64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74820-D975-4367-807E-0E4C3A9F1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Product placement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09ECB-C9DC-4A66-A555-EF7FF95D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Active</a:t>
            </a:r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476D9D-7D0F-409E-9827-6B9C08C9D2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Part of the story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BA3659-2F7B-4064-9602-DD0E770D8E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Passive</a:t>
            </a:r>
            <a:endParaRPr lang="cs-CZ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8C779D-5248-40F5-A54E-03ED457EE11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Part of environment</a:t>
            </a:r>
          </a:p>
        </p:txBody>
      </p:sp>
      <p:pic>
        <p:nvPicPr>
          <p:cNvPr id="2050" name="Picture 2" descr="Výsledek obrázku pro ordinace product plac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79" y="3006726"/>
            <a:ext cx="5090495" cy="285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 descr="Obsah obrázku interiér, osoba, zeď, muž&#10;&#10;Popis vygenerován s velmi vysokou mírou spolehlivosti">
            <a:extLst>
              <a:ext uri="{FF2B5EF4-FFF2-40B4-BE49-F238E27FC236}">
                <a16:creationId xmlns:a16="http://schemas.microsoft.com/office/drawing/2014/main" id="{E05F664E-D8D8-4792-B090-A9C05252A0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88" y="3006726"/>
            <a:ext cx="5108000" cy="287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68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Viral</a:t>
            </a:r>
            <a:r>
              <a:rPr lang="cs-CZ" dirty="0"/>
              <a:t> marketing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The</a:t>
            </a:r>
            <a:r>
              <a:rPr lang="cs-CZ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form</a:t>
            </a:r>
            <a:r>
              <a:rPr lang="cs-CZ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of</a:t>
            </a:r>
            <a:r>
              <a:rPr lang="cs-CZ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marketing </a:t>
            </a:r>
            <a:r>
              <a:rPr lang="cs-CZ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communication</a:t>
            </a:r>
            <a:r>
              <a:rPr lang="cs-CZ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(</a:t>
            </a:r>
            <a:r>
              <a:rPr lang="cs-CZ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especially</a:t>
            </a:r>
            <a:r>
              <a:rPr lang="cs-CZ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) on </a:t>
            </a:r>
            <a:r>
              <a:rPr lang="cs-CZ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the</a:t>
            </a:r>
            <a:r>
              <a:rPr lang="cs-CZ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Internet.</a:t>
            </a:r>
          </a:p>
          <a:p>
            <a:r>
              <a:rPr lang="cs-CZ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It</a:t>
            </a:r>
            <a:r>
              <a:rPr lang="cs-CZ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consists</a:t>
            </a:r>
            <a:r>
              <a:rPr lang="cs-CZ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of</a:t>
            </a:r>
            <a:r>
              <a:rPr lang="cs-CZ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creating</a:t>
            </a:r>
            <a:r>
              <a:rPr lang="cs-CZ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an</a:t>
            </a:r>
            <a:r>
              <a:rPr lang="cs-CZ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interesting</a:t>
            </a:r>
            <a:r>
              <a:rPr lang="cs-CZ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creative</a:t>
            </a:r>
            <a:r>
              <a:rPr lang="cs-CZ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(image, video, </a:t>
            </a:r>
            <a:r>
              <a:rPr lang="cs-CZ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application</a:t>
            </a:r>
            <a:r>
              <a:rPr lang="cs-CZ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), </a:t>
            </a:r>
            <a:r>
              <a:rPr lang="cs-CZ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which</a:t>
            </a:r>
            <a:r>
              <a:rPr lang="cs-CZ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is</a:t>
            </a:r>
            <a:r>
              <a:rPr lang="cs-CZ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then</a:t>
            </a:r>
            <a:r>
              <a:rPr lang="cs-CZ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forwarded</a:t>
            </a:r>
            <a:r>
              <a:rPr lang="cs-CZ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to Internet </a:t>
            </a:r>
            <a:r>
              <a:rPr lang="cs-CZ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users</a:t>
            </a:r>
            <a:r>
              <a:rPr lang="cs-CZ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themselves</a:t>
            </a:r>
            <a:r>
              <a:rPr lang="cs-CZ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r>
              <a:rPr lang="cs-CZ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The</a:t>
            </a:r>
            <a:r>
              <a:rPr lang="cs-CZ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creative</a:t>
            </a:r>
            <a:r>
              <a:rPr lang="cs-CZ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is</a:t>
            </a:r>
            <a:r>
              <a:rPr lang="cs-CZ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usually</a:t>
            </a:r>
            <a:r>
              <a:rPr lang="cs-CZ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humorous</a:t>
            </a:r>
            <a:r>
              <a:rPr lang="cs-CZ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cs-CZ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sexually</a:t>
            </a:r>
            <a:r>
              <a:rPr lang="cs-CZ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suggestive</a:t>
            </a:r>
            <a:r>
              <a:rPr lang="cs-CZ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cs-CZ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shocking</a:t>
            </a:r>
            <a:r>
              <a:rPr lang="cs-CZ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(</a:t>
            </a:r>
            <a:r>
              <a:rPr lang="cs-CZ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harsh</a:t>
            </a:r>
            <a:r>
              <a:rPr lang="cs-CZ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), </a:t>
            </a:r>
            <a:r>
              <a:rPr lang="cs-CZ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with</a:t>
            </a:r>
            <a:r>
              <a:rPr lang="cs-CZ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an</a:t>
            </a:r>
            <a:r>
              <a:rPr lang="cs-CZ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original</a:t>
            </a:r>
            <a:r>
              <a:rPr lang="cs-CZ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idea </a:t>
            </a:r>
            <a:r>
              <a:rPr lang="cs-CZ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or</a:t>
            </a:r>
            <a:r>
              <a:rPr lang="cs-CZ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beautiful</a:t>
            </a:r>
            <a:r>
              <a:rPr lang="cs-CZ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(</a:t>
            </a:r>
            <a:r>
              <a:rPr lang="cs-CZ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animals</a:t>
            </a:r>
            <a:r>
              <a:rPr lang="cs-CZ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cs-CZ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etc</a:t>
            </a:r>
            <a:r>
              <a:rPr lang="cs-CZ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.)</a:t>
            </a:r>
          </a:p>
          <a:p>
            <a:pPr marL="0" indent="0" algn="ctr">
              <a:buNone/>
            </a:pPr>
            <a:endParaRPr lang="cs-CZ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cs-CZ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64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Cardstore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  <a:cs typeface="Times New Roman" panose="02020603050405020304" pitchFamily="18" charset="0"/>
                <a:hlinkClick r:id="rId3"/>
              </a:rPr>
              <a:t>https://www.youtube.com/watch?v=HB3xM93rXbY</a:t>
            </a:r>
            <a:endParaRPr 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237" y="2682875"/>
            <a:ext cx="4645526" cy="381000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2AE57A13-0A62-144D-BEE0-095769F31710}"/>
              </a:ext>
            </a:extLst>
          </p:cNvPr>
          <p:cNvSpPr/>
          <p:nvPr/>
        </p:nvSpPr>
        <p:spPr>
          <a:xfrm>
            <a:off x="8674100" y="3572212"/>
            <a:ext cx="35179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5"/>
              </a:rPr>
              <a:t>https://www.digitalstrategyconsulting.com/content/online-video-research-tips-and-news-for-marketers/case-study-how-cardstore-got-22m-views-with-a-surprise-ending/12111/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827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21E2-88FF-4C0E-B823-6B8F9664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way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21269-AB5A-4864-BAFD-A5E0FFF89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Image result for one way communication&quot;">
            <a:extLst>
              <a:ext uri="{FF2B5EF4-FFF2-40B4-BE49-F238E27FC236}">
                <a16:creationId xmlns:a16="http://schemas.microsoft.com/office/drawing/2014/main" id="{EAAA48AF-E2F4-462B-B1E3-19AB2BB83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0375"/>
            <a:ext cx="10576256" cy="44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7119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blend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https://www.youtube.com/watch?v=lAl28d6tbko&amp;t=6s</a:t>
            </a:r>
            <a:endParaRPr lang="cs-CZ" dirty="0"/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" y="2679700"/>
            <a:ext cx="111156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2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47" y="1771336"/>
            <a:ext cx="3124200" cy="31242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192" y="1771336"/>
            <a:ext cx="4228713" cy="3049704"/>
          </a:xfrm>
          <a:prstGeom prst="rect">
            <a:avLst/>
          </a:prstGeom>
        </p:spPr>
      </p:pic>
      <p:pic>
        <p:nvPicPr>
          <p:cNvPr id="1026" name="Picture 2" descr="Související obr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015" y="2040868"/>
            <a:ext cx="3276511" cy="258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92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Segmentation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4000" b="1" dirty="0" err="1"/>
              <a:t>Segments</a:t>
            </a:r>
            <a:r>
              <a:rPr lang="cs-CZ" sz="4000" b="1" dirty="0"/>
              <a:t> </a:t>
            </a:r>
            <a:r>
              <a:rPr lang="cs-CZ" sz="4000" b="1" dirty="0" err="1"/>
              <a:t>must</a:t>
            </a:r>
            <a:r>
              <a:rPr lang="cs-CZ" sz="4000" b="1" dirty="0"/>
              <a:t> </a:t>
            </a:r>
            <a:r>
              <a:rPr lang="cs-CZ" sz="4000" b="1" dirty="0" err="1"/>
              <a:t>be</a:t>
            </a:r>
            <a:r>
              <a:rPr lang="cs-CZ" sz="4000" b="1" dirty="0"/>
              <a:t> </a:t>
            </a:r>
            <a:r>
              <a:rPr lang="cs-CZ" sz="4000" b="1" dirty="0" err="1"/>
              <a:t>graspable</a:t>
            </a:r>
            <a:endParaRPr lang="cs-CZ" sz="4000" b="1" dirty="0"/>
          </a:p>
          <a:p>
            <a:r>
              <a:rPr lang="cs-CZ" sz="3600" dirty="0"/>
              <a:t> </a:t>
            </a:r>
            <a:r>
              <a:rPr lang="cs-CZ" sz="3600" dirty="0" err="1"/>
              <a:t>Different</a:t>
            </a:r>
            <a:r>
              <a:rPr lang="cs-CZ" sz="3600" dirty="0"/>
              <a:t> - </a:t>
            </a:r>
            <a:r>
              <a:rPr lang="cs-CZ" sz="3600" dirty="0" err="1"/>
              <a:t>different</a:t>
            </a:r>
            <a:r>
              <a:rPr lang="cs-CZ" sz="3600" dirty="0"/>
              <a:t> </a:t>
            </a:r>
            <a:r>
              <a:rPr lang="cs-CZ" sz="3600" dirty="0" err="1"/>
              <a:t>responses</a:t>
            </a:r>
            <a:r>
              <a:rPr lang="cs-CZ" sz="3600" dirty="0"/>
              <a:t> to </a:t>
            </a:r>
            <a:r>
              <a:rPr lang="cs-CZ" sz="3600" dirty="0" err="1"/>
              <a:t>the</a:t>
            </a:r>
            <a:r>
              <a:rPr lang="cs-CZ" sz="3600" dirty="0"/>
              <a:t> marketing mix</a:t>
            </a:r>
          </a:p>
          <a:p>
            <a:r>
              <a:rPr lang="cs-CZ" sz="3600" dirty="0"/>
              <a:t> Identity - </a:t>
            </a:r>
            <a:r>
              <a:rPr lang="cs-CZ" sz="3600" dirty="0" err="1"/>
              <a:t>the</a:t>
            </a:r>
            <a:r>
              <a:rPr lang="cs-CZ" sz="3600" dirty="0"/>
              <a:t> </a:t>
            </a:r>
            <a:r>
              <a:rPr lang="cs-CZ" sz="3600" dirty="0" err="1"/>
              <a:t>possibility</a:t>
            </a:r>
            <a:r>
              <a:rPr lang="cs-CZ" sz="3600" dirty="0"/>
              <a:t> to </a:t>
            </a:r>
            <a:r>
              <a:rPr lang="cs-CZ" sz="3600" dirty="0" err="1"/>
              <a:t>determine</a:t>
            </a:r>
            <a:r>
              <a:rPr lang="cs-CZ" sz="3600" dirty="0"/>
              <a:t> </a:t>
            </a:r>
            <a:r>
              <a:rPr lang="cs-CZ" sz="3600" dirty="0" err="1"/>
              <a:t>who</a:t>
            </a:r>
            <a:r>
              <a:rPr lang="cs-CZ" sz="3600" dirty="0"/>
              <a:t> </a:t>
            </a:r>
            <a:r>
              <a:rPr lang="cs-CZ" sz="3600" dirty="0" err="1"/>
              <a:t>falls</a:t>
            </a:r>
            <a:r>
              <a:rPr lang="cs-CZ" sz="3600" dirty="0"/>
              <a:t> </a:t>
            </a:r>
            <a:r>
              <a:rPr lang="cs-CZ" sz="3600" dirty="0" err="1"/>
              <a:t>into</a:t>
            </a:r>
            <a:r>
              <a:rPr lang="cs-CZ" sz="3600" dirty="0"/>
              <a:t> a </a:t>
            </a:r>
            <a:r>
              <a:rPr lang="cs-CZ" sz="3600" dirty="0" err="1"/>
              <a:t>particular</a:t>
            </a:r>
            <a:r>
              <a:rPr lang="cs-CZ" sz="3600" dirty="0"/>
              <a:t> segment</a:t>
            </a:r>
          </a:p>
          <a:p>
            <a:r>
              <a:rPr lang="cs-CZ" sz="3600" dirty="0"/>
              <a:t> </a:t>
            </a:r>
            <a:r>
              <a:rPr lang="cs-CZ" sz="3600" dirty="0" err="1"/>
              <a:t>Adequate</a:t>
            </a:r>
            <a:r>
              <a:rPr lang="cs-CZ" sz="3600" dirty="0"/>
              <a:t> </a:t>
            </a:r>
            <a:r>
              <a:rPr lang="cs-CZ" sz="3600" dirty="0" err="1"/>
              <a:t>size</a:t>
            </a:r>
            <a:r>
              <a:rPr lang="cs-CZ" sz="3600" dirty="0"/>
              <a:t> - </a:t>
            </a:r>
            <a:r>
              <a:rPr lang="cs-CZ" sz="3600" dirty="0" err="1"/>
              <a:t>economically</a:t>
            </a:r>
            <a:r>
              <a:rPr lang="cs-CZ" sz="3600" dirty="0"/>
              <a:t> </a:t>
            </a:r>
            <a:r>
              <a:rPr lang="cs-CZ" sz="3600" dirty="0" err="1"/>
              <a:t>acceptable</a:t>
            </a:r>
            <a:endParaRPr lang="cs-CZ" sz="3200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114" y="390153"/>
            <a:ext cx="1275506" cy="127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699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Segmentation</a:t>
            </a:r>
            <a:r>
              <a:rPr lang="cs-CZ" dirty="0"/>
              <a:t> </a:t>
            </a:r>
            <a:r>
              <a:rPr lang="cs-CZ" dirty="0" err="1"/>
              <a:t>limits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Autofit/>
          </a:bodyPr>
          <a:lstStyle/>
          <a:p>
            <a:r>
              <a:rPr lang="cs-CZ" b="1" u="sng" dirty="0"/>
              <a:t>Not </a:t>
            </a:r>
            <a:r>
              <a:rPr lang="cs-CZ" b="1" u="sng" dirty="0" err="1"/>
              <a:t>all</a:t>
            </a:r>
            <a:r>
              <a:rPr lang="cs-CZ" b="1" u="sng" dirty="0"/>
              <a:t> </a:t>
            </a:r>
            <a:r>
              <a:rPr lang="cs-CZ" b="1" u="sng" dirty="0" err="1"/>
              <a:t>categories</a:t>
            </a:r>
            <a:r>
              <a:rPr lang="cs-CZ" b="1" u="sng" dirty="0"/>
              <a:t> </a:t>
            </a:r>
            <a:r>
              <a:rPr lang="cs-CZ" b="1" u="sng" dirty="0" err="1"/>
              <a:t>can</a:t>
            </a:r>
            <a:r>
              <a:rPr lang="cs-CZ" b="1" u="sng" dirty="0"/>
              <a:t> </a:t>
            </a:r>
            <a:r>
              <a:rPr lang="cs-CZ" b="1" u="sng" dirty="0" err="1"/>
              <a:t>be</a:t>
            </a:r>
            <a:r>
              <a:rPr lang="cs-CZ" b="1" u="sng" dirty="0"/>
              <a:t> </a:t>
            </a:r>
            <a:r>
              <a:rPr lang="cs-CZ" b="1" u="sng" dirty="0" err="1"/>
              <a:t>easily</a:t>
            </a:r>
            <a:r>
              <a:rPr lang="cs-CZ" b="1" u="sng" dirty="0"/>
              <a:t> </a:t>
            </a:r>
            <a:r>
              <a:rPr lang="cs-CZ" b="1" u="sng" dirty="0" err="1"/>
              <a:t>segmented</a:t>
            </a:r>
            <a:r>
              <a:rPr lang="cs-CZ" b="1" u="sng" dirty="0"/>
              <a:t>!</a:t>
            </a:r>
          </a:p>
          <a:p>
            <a:r>
              <a:rPr lang="en-US" dirty="0"/>
              <a:t>Research has shown that whiskey customers are similar across brands:</a:t>
            </a:r>
          </a:p>
          <a:p>
            <a:pPr lvl="1"/>
            <a:r>
              <a:rPr lang="en-US" dirty="0"/>
              <a:t>The only difference was between single malt and </a:t>
            </a:r>
            <a:r>
              <a:rPr lang="cs-CZ" dirty="0" err="1"/>
              <a:t>blended</a:t>
            </a:r>
            <a:r>
              <a:rPr lang="en-US" dirty="0"/>
              <a:t> whiskey.</a:t>
            </a:r>
          </a:p>
          <a:p>
            <a:pPr lvl="1"/>
            <a:r>
              <a:rPr lang="en-US" dirty="0"/>
              <a:t>However, there were no significant differences between the brands in terms of demographic, psychographic and reaction specifics.</a:t>
            </a:r>
            <a:endParaRPr lang="cs-CZ" dirty="0"/>
          </a:p>
          <a:p>
            <a:endParaRPr lang="cs-CZ" b="1" u="sng" dirty="0"/>
          </a:p>
          <a:p>
            <a:endParaRPr lang="cs-CZ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114" y="390153"/>
            <a:ext cx="1275506" cy="1275506"/>
          </a:xfrm>
          <a:prstGeom prst="rect">
            <a:avLst/>
          </a:prstGeom>
        </p:spPr>
      </p:pic>
      <p:pic>
        <p:nvPicPr>
          <p:cNvPr id="2052" name="Picture 4" descr="Výsledek obrázku pro jack daniels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82" y="4222376"/>
            <a:ext cx="1210398" cy="216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ýsledek obrázku pro jameson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022" y="3974051"/>
            <a:ext cx="1870279" cy="233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ýsledek obrázku pro talisker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838" y="3974050"/>
            <a:ext cx="1168925" cy="233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Výsledek obrázku pro glenmorangie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625" y="3980329"/>
            <a:ext cx="1165785" cy="233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Výsledek obrázku pro tullamore dew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718" y="4349481"/>
            <a:ext cx="654031" cy="190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Výsledek obrázku pro paddy whiskey 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172" y="4095750"/>
            <a:ext cx="2287866" cy="228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Výsledek obrázku pro bushmills 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928" y="4133151"/>
            <a:ext cx="2270230" cy="227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Výsledek obrázku pro the knot whiskey 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572" y="4390242"/>
            <a:ext cx="1614633" cy="199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Výsledek obrázku pro midleton 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210" y="4095750"/>
            <a:ext cx="1844401" cy="230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7634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Segmentation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36540"/>
          </a:xfrm>
        </p:spPr>
        <p:txBody>
          <a:bodyPr>
            <a:noAutofit/>
          </a:bodyPr>
          <a:lstStyle/>
          <a:p>
            <a:r>
              <a:rPr lang="cs-CZ" sz="3200" b="1" u="sng" dirty="0" err="1"/>
              <a:t>Frequency</a:t>
            </a:r>
            <a:r>
              <a:rPr lang="cs-CZ" sz="3200" b="1" u="sng" dirty="0"/>
              <a:t> </a:t>
            </a:r>
            <a:r>
              <a:rPr lang="cs-CZ" sz="3200" b="1" u="sng" dirty="0" err="1"/>
              <a:t>of</a:t>
            </a:r>
            <a:r>
              <a:rPr lang="cs-CZ" sz="3200" b="1" u="sng" dirty="0"/>
              <a:t> use</a:t>
            </a:r>
          </a:p>
          <a:p>
            <a:r>
              <a:rPr lang="cs-CZ" sz="3200" dirty="0" err="1"/>
              <a:t>Markets</a:t>
            </a:r>
            <a:r>
              <a:rPr lang="cs-CZ" sz="3200" dirty="0"/>
              <a:t> </a:t>
            </a:r>
            <a:r>
              <a:rPr lang="cs-CZ" sz="3200" dirty="0" err="1"/>
              <a:t>can</a:t>
            </a:r>
            <a:r>
              <a:rPr lang="cs-CZ" sz="3200" dirty="0"/>
              <a:t> </a:t>
            </a:r>
            <a:r>
              <a:rPr lang="cs-CZ" sz="3200" dirty="0" err="1"/>
              <a:t>also</a:t>
            </a:r>
            <a:r>
              <a:rPr lang="cs-CZ" sz="3200" dirty="0"/>
              <a:t> </a:t>
            </a:r>
            <a:r>
              <a:rPr lang="cs-CZ" sz="3200" dirty="0" err="1"/>
              <a:t>be</a:t>
            </a:r>
            <a:r>
              <a:rPr lang="cs-CZ" sz="3200" dirty="0"/>
              <a:t> </a:t>
            </a:r>
            <a:r>
              <a:rPr lang="cs-CZ" sz="3200" dirty="0" err="1"/>
              <a:t>segmented</a:t>
            </a:r>
            <a:r>
              <a:rPr lang="cs-CZ" sz="3200" dirty="0"/>
              <a:t> </a:t>
            </a:r>
            <a:r>
              <a:rPr lang="cs-CZ" sz="3200" dirty="0" err="1"/>
              <a:t>based</a:t>
            </a:r>
            <a:r>
              <a:rPr lang="cs-CZ" sz="3200" dirty="0"/>
              <a:t> on </a:t>
            </a:r>
            <a:r>
              <a:rPr lang="cs-CZ" sz="3200" dirty="0" err="1"/>
              <a:t>whether</a:t>
            </a:r>
            <a:r>
              <a:rPr lang="cs-CZ" sz="3200" dirty="0"/>
              <a:t> </a:t>
            </a:r>
            <a:r>
              <a:rPr lang="cs-CZ" sz="3200" dirty="0" err="1"/>
              <a:t>they</a:t>
            </a:r>
            <a:r>
              <a:rPr lang="cs-CZ" sz="3200" dirty="0"/>
              <a:t> are </a:t>
            </a:r>
            <a:r>
              <a:rPr lang="cs-CZ" sz="3200" dirty="0" err="1"/>
              <a:t>occasional</a:t>
            </a:r>
            <a:r>
              <a:rPr lang="cs-CZ" sz="3200" dirty="0"/>
              <a:t>, </a:t>
            </a:r>
            <a:r>
              <a:rPr lang="cs-CZ" sz="3200" dirty="0" err="1"/>
              <a:t>regular</a:t>
            </a:r>
            <a:r>
              <a:rPr lang="cs-CZ" sz="3200" dirty="0"/>
              <a:t>, </a:t>
            </a:r>
            <a:r>
              <a:rPr lang="cs-CZ" sz="3200" dirty="0" err="1"/>
              <a:t>or</a:t>
            </a:r>
            <a:r>
              <a:rPr lang="cs-CZ" sz="3200" dirty="0"/>
              <a:t> </a:t>
            </a:r>
            <a:r>
              <a:rPr lang="cs-CZ" sz="3200" dirty="0" err="1"/>
              <a:t>frequent</a:t>
            </a:r>
            <a:r>
              <a:rPr lang="cs-CZ" sz="3200" dirty="0"/>
              <a:t> </a:t>
            </a:r>
            <a:r>
              <a:rPr lang="cs-CZ" sz="3200" dirty="0" err="1"/>
              <a:t>users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product</a:t>
            </a:r>
            <a:r>
              <a:rPr lang="cs-CZ" sz="3200" dirty="0"/>
              <a:t>.</a:t>
            </a:r>
          </a:p>
          <a:p>
            <a:r>
              <a:rPr lang="cs-CZ" sz="3200" dirty="0" err="1"/>
              <a:t>Frequent</a:t>
            </a:r>
            <a:r>
              <a:rPr lang="cs-CZ" sz="3200" dirty="0"/>
              <a:t> </a:t>
            </a:r>
            <a:r>
              <a:rPr lang="cs-CZ" sz="3200" dirty="0" err="1"/>
              <a:t>users</a:t>
            </a:r>
            <a:r>
              <a:rPr lang="cs-CZ" sz="3200" dirty="0"/>
              <a:t> </a:t>
            </a:r>
            <a:r>
              <a:rPr lang="cs-CZ" sz="3200" dirty="0" err="1"/>
              <a:t>represent</a:t>
            </a:r>
            <a:r>
              <a:rPr lang="cs-CZ" sz="3200" dirty="0"/>
              <a:t> </a:t>
            </a:r>
            <a:r>
              <a:rPr lang="cs-CZ" sz="3200" dirty="0" err="1"/>
              <a:t>only</a:t>
            </a:r>
            <a:r>
              <a:rPr lang="cs-CZ" sz="3200" dirty="0"/>
              <a:t> a </a:t>
            </a:r>
            <a:r>
              <a:rPr lang="cs-CZ" sz="3200" dirty="0" err="1"/>
              <a:t>small</a:t>
            </a:r>
            <a:r>
              <a:rPr lang="cs-CZ" sz="3200" dirty="0"/>
              <a:t> </a:t>
            </a:r>
            <a:r>
              <a:rPr lang="cs-CZ" sz="3200" dirty="0" err="1"/>
              <a:t>fraction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all</a:t>
            </a:r>
            <a:r>
              <a:rPr lang="cs-CZ" sz="3200" dirty="0"/>
              <a:t> </a:t>
            </a:r>
            <a:r>
              <a:rPr lang="cs-CZ" sz="3200" dirty="0" err="1"/>
              <a:t>customers</a:t>
            </a:r>
            <a:r>
              <a:rPr lang="cs-CZ" sz="3200" dirty="0"/>
              <a:t>, but </a:t>
            </a:r>
            <a:r>
              <a:rPr lang="cs-CZ" sz="3200" dirty="0" err="1"/>
              <a:t>usually</a:t>
            </a:r>
            <a:r>
              <a:rPr lang="cs-CZ" sz="3200" dirty="0"/>
              <a:t> </a:t>
            </a:r>
            <a:r>
              <a:rPr lang="cs-CZ" sz="3200" dirty="0" err="1"/>
              <a:t>account</a:t>
            </a:r>
            <a:r>
              <a:rPr lang="cs-CZ" sz="3200" dirty="0"/>
              <a:t> </a:t>
            </a:r>
            <a:r>
              <a:rPr lang="cs-CZ" sz="3200" dirty="0" err="1"/>
              <a:t>for</a:t>
            </a:r>
            <a:r>
              <a:rPr lang="cs-CZ" sz="3200" dirty="0"/>
              <a:t> a </a:t>
            </a:r>
            <a:r>
              <a:rPr lang="cs-CZ" sz="3200" dirty="0" err="1"/>
              <a:t>significant</a:t>
            </a:r>
            <a:r>
              <a:rPr lang="cs-CZ" sz="3200" dirty="0"/>
              <a:t> </a:t>
            </a:r>
            <a:r>
              <a:rPr lang="cs-CZ" sz="3200" dirty="0" err="1"/>
              <a:t>proportion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total</a:t>
            </a:r>
            <a:r>
              <a:rPr lang="cs-CZ" sz="3200" dirty="0"/>
              <a:t> </a:t>
            </a:r>
            <a:r>
              <a:rPr lang="cs-CZ" sz="3200" dirty="0" err="1"/>
              <a:t>consumption</a:t>
            </a:r>
            <a:r>
              <a:rPr lang="cs-CZ" sz="3200" dirty="0"/>
              <a:t>.</a:t>
            </a:r>
          </a:p>
          <a:p>
            <a:r>
              <a:rPr lang="cs-CZ" sz="3200" dirty="0" err="1"/>
              <a:t>Frequent</a:t>
            </a:r>
            <a:r>
              <a:rPr lang="cs-CZ" sz="3200" dirty="0"/>
              <a:t> </a:t>
            </a:r>
            <a:r>
              <a:rPr lang="cs-CZ" sz="3200" dirty="0" err="1"/>
              <a:t>users</a:t>
            </a:r>
            <a:r>
              <a:rPr lang="cs-CZ" sz="3200" dirty="0"/>
              <a:t> are a very </a:t>
            </a:r>
            <a:r>
              <a:rPr lang="cs-CZ" sz="3200" dirty="0" err="1"/>
              <a:t>good</a:t>
            </a:r>
            <a:r>
              <a:rPr lang="cs-CZ" sz="3200" dirty="0"/>
              <a:t> source </a:t>
            </a:r>
            <a:r>
              <a:rPr lang="cs-CZ" sz="3200" dirty="0" err="1"/>
              <a:t>of</a:t>
            </a:r>
            <a:r>
              <a:rPr lang="cs-CZ" sz="3200" dirty="0"/>
              <a:t> feedback.</a:t>
            </a:r>
          </a:p>
          <a:p>
            <a:r>
              <a:rPr lang="cs-CZ" sz="3200" dirty="0"/>
              <a:t>As a rule, </a:t>
            </a:r>
            <a:r>
              <a:rPr lang="cs-CZ" sz="3200" dirty="0" err="1"/>
              <a:t>they</a:t>
            </a:r>
            <a:r>
              <a:rPr lang="cs-CZ" sz="3200" dirty="0"/>
              <a:t> are much more </a:t>
            </a:r>
            <a:r>
              <a:rPr lang="cs-CZ" sz="3200" dirty="0" err="1"/>
              <a:t>demanding</a:t>
            </a:r>
            <a:r>
              <a:rPr lang="cs-CZ" sz="3200" dirty="0"/>
              <a:t> on </a:t>
            </a:r>
            <a:r>
              <a:rPr lang="cs-CZ" sz="3200" dirty="0" err="1"/>
              <a:t>product</a:t>
            </a:r>
            <a:r>
              <a:rPr lang="cs-CZ" sz="3200" dirty="0"/>
              <a:t> </a:t>
            </a:r>
            <a:r>
              <a:rPr lang="cs-CZ" sz="3200" dirty="0" err="1"/>
              <a:t>quality</a:t>
            </a:r>
            <a:r>
              <a:rPr lang="cs-CZ" sz="3200" dirty="0"/>
              <a:t>.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114" y="390153"/>
            <a:ext cx="1275506" cy="127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42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Segmentation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3200" b="1" u="sng" dirty="0" err="1"/>
              <a:t>Loyalty</a:t>
            </a:r>
            <a:r>
              <a:rPr lang="cs-CZ" sz="3200" b="1" u="sng" dirty="0"/>
              <a:t> status</a:t>
            </a:r>
          </a:p>
          <a:p>
            <a:r>
              <a:rPr lang="cs-CZ" sz="3200" dirty="0" err="1"/>
              <a:t>This</a:t>
            </a:r>
            <a:r>
              <a:rPr lang="cs-CZ" sz="3200" dirty="0"/>
              <a:t> type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segmentation</a:t>
            </a:r>
            <a:r>
              <a:rPr lang="cs-CZ" sz="3200" dirty="0"/>
              <a:t> </a:t>
            </a:r>
            <a:r>
              <a:rPr lang="cs-CZ" sz="3200" dirty="0" err="1"/>
              <a:t>assumes</a:t>
            </a:r>
            <a:r>
              <a:rPr lang="cs-CZ" sz="3200" dirty="0"/>
              <a:t> </a:t>
            </a:r>
            <a:r>
              <a:rPr lang="cs-CZ" sz="3200" dirty="0" err="1"/>
              <a:t>that</a:t>
            </a:r>
            <a:r>
              <a:rPr lang="cs-CZ" sz="3200" dirty="0"/>
              <a:t> </a:t>
            </a:r>
            <a:r>
              <a:rPr lang="cs-CZ" sz="3200" dirty="0" err="1"/>
              <a:t>some</a:t>
            </a:r>
            <a:r>
              <a:rPr lang="cs-CZ" sz="3200" dirty="0"/>
              <a:t> </a:t>
            </a:r>
            <a:r>
              <a:rPr lang="cs-CZ" sz="3200" dirty="0" err="1"/>
              <a:t>consumers</a:t>
            </a:r>
            <a:r>
              <a:rPr lang="cs-CZ" sz="3200" dirty="0"/>
              <a:t> are:</a:t>
            </a:r>
          </a:p>
          <a:p>
            <a:r>
              <a:rPr lang="cs-CZ" sz="3200" dirty="0" err="1"/>
              <a:t>completely</a:t>
            </a:r>
            <a:r>
              <a:rPr lang="cs-CZ" sz="3200" dirty="0"/>
              <a:t> </a:t>
            </a:r>
            <a:r>
              <a:rPr lang="cs-CZ" sz="3200" dirty="0" err="1"/>
              <a:t>loyal</a:t>
            </a:r>
            <a:r>
              <a:rPr lang="cs-CZ" sz="3200" dirty="0"/>
              <a:t> - </a:t>
            </a:r>
            <a:r>
              <a:rPr lang="cs-CZ" sz="3200" dirty="0" err="1"/>
              <a:t>they</a:t>
            </a:r>
            <a:r>
              <a:rPr lang="cs-CZ" sz="3200" dirty="0"/>
              <a:t> </a:t>
            </a:r>
            <a:r>
              <a:rPr lang="cs-CZ" sz="3200" dirty="0" err="1"/>
              <a:t>still</a:t>
            </a:r>
            <a:r>
              <a:rPr lang="cs-CZ" sz="3200" dirty="0"/>
              <a:t> </a:t>
            </a:r>
            <a:r>
              <a:rPr lang="cs-CZ" sz="3200" dirty="0" err="1"/>
              <a:t>buy</a:t>
            </a:r>
            <a:r>
              <a:rPr lang="cs-CZ" sz="3200" dirty="0"/>
              <a:t> 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same</a:t>
            </a:r>
            <a:r>
              <a:rPr lang="cs-CZ" sz="3200" dirty="0"/>
              <a:t> </a:t>
            </a:r>
            <a:r>
              <a:rPr lang="cs-CZ" sz="3200" dirty="0" err="1"/>
              <a:t>brand</a:t>
            </a:r>
            <a:r>
              <a:rPr lang="cs-CZ" sz="3200" dirty="0"/>
              <a:t>,</a:t>
            </a:r>
          </a:p>
          <a:p>
            <a:r>
              <a:rPr lang="cs-CZ" sz="3200" dirty="0" err="1"/>
              <a:t>loyal</a:t>
            </a:r>
            <a:r>
              <a:rPr lang="cs-CZ" sz="3200" dirty="0"/>
              <a:t> to </a:t>
            </a:r>
            <a:r>
              <a:rPr lang="cs-CZ" sz="3200" dirty="0" err="1"/>
              <a:t>two</a:t>
            </a:r>
            <a:r>
              <a:rPr lang="cs-CZ" sz="3200" dirty="0"/>
              <a:t> </a:t>
            </a:r>
            <a:r>
              <a:rPr lang="cs-CZ" sz="3200" dirty="0" err="1"/>
              <a:t>or</a:t>
            </a:r>
            <a:r>
              <a:rPr lang="cs-CZ" sz="3200" dirty="0"/>
              <a:t> </a:t>
            </a:r>
            <a:r>
              <a:rPr lang="cs-CZ" sz="3200" dirty="0" err="1"/>
              <a:t>three</a:t>
            </a:r>
            <a:r>
              <a:rPr lang="cs-CZ" sz="3200" dirty="0"/>
              <a:t> </a:t>
            </a:r>
            <a:r>
              <a:rPr lang="cs-CZ" sz="3200" dirty="0" err="1"/>
              <a:t>brands</a:t>
            </a:r>
            <a:r>
              <a:rPr lang="cs-CZ" sz="3200" dirty="0"/>
              <a:t> and </a:t>
            </a:r>
            <a:r>
              <a:rPr lang="cs-CZ" sz="3200" dirty="0" err="1"/>
              <a:t>occasionally</a:t>
            </a:r>
            <a:r>
              <a:rPr lang="cs-CZ" sz="3200" dirty="0"/>
              <a:t> </a:t>
            </a:r>
            <a:r>
              <a:rPr lang="cs-CZ" sz="3200" dirty="0" err="1"/>
              <a:t>buying</a:t>
            </a:r>
            <a:r>
              <a:rPr lang="cs-CZ" sz="3200" dirty="0"/>
              <a:t> </a:t>
            </a:r>
            <a:r>
              <a:rPr lang="cs-CZ" sz="3200" dirty="0" err="1"/>
              <a:t>another</a:t>
            </a:r>
            <a:r>
              <a:rPr lang="cs-CZ" sz="3200" dirty="0"/>
              <a:t>,</a:t>
            </a:r>
          </a:p>
          <a:p>
            <a:r>
              <a:rPr lang="cs-CZ" sz="3200" dirty="0"/>
              <a:t>and </a:t>
            </a:r>
            <a:r>
              <a:rPr lang="cs-CZ" sz="3200" dirty="0" err="1"/>
              <a:t>others</a:t>
            </a:r>
            <a:r>
              <a:rPr lang="cs-CZ" sz="3200" dirty="0"/>
              <a:t> show no </a:t>
            </a:r>
            <a:r>
              <a:rPr lang="cs-CZ" sz="3200" dirty="0" err="1"/>
              <a:t>loyalty</a:t>
            </a:r>
            <a:r>
              <a:rPr lang="cs-CZ" sz="3200" dirty="0"/>
              <a:t> and </a:t>
            </a:r>
            <a:r>
              <a:rPr lang="cs-CZ" sz="3200" dirty="0" err="1"/>
              <a:t>always</a:t>
            </a:r>
            <a:r>
              <a:rPr lang="cs-CZ" sz="3200" dirty="0"/>
              <a:t> </a:t>
            </a:r>
            <a:r>
              <a:rPr lang="cs-CZ" sz="3200" dirty="0" err="1"/>
              <a:t>buy</a:t>
            </a:r>
            <a:r>
              <a:rPr lang="cs-CZ" sz="3200" dirty="0"/>
              <a:t> </a:t>
            </a:r>
            <a:r>
              <a:rPr lang="cs-CZ" sz="3200" dirty="0" err="1"/>
              <a:t>something</a:t>
            </a:r>
            <a:r>
              <a:rPr lang="cs-CZ" sz="3200" dirty="0"/>
              <a:t> </a:t>
            </a:r>
            <a:r>
              <a:rPr lang="cs-CZ" sz="3200" dirty="0" err="1"/>
              <a:t>else</a:t>
            </a:r>
            <a:r>
              <a:rPr lang="cs-CZ" sz="3200" dirty="0"/>
              <a:t>.</a:t>
            </a:r>
          </a:p>
          <a:p>
            <a:r>
              <a:rPr lang="cs-CZ" sz="3200" dirty="0"/>
              <a:t>In </a:t>
            </a:r>
            <a:r>
              <a:rPr lang="cs-CZ" sz="3200" dirty="0" err="1"/>
              <a:t>English</a:t>
            </a:r>
            <a:r>
              <a:rPr lang="cs-CZ" sz="3200" dirty="0"/>
              <a:t> </a:t>
            </a:r>
            <a:r>
              <a:rPr lang="cs-CZ" sz="3200" dirty="0" err="1"/>
              <a:t>we</a:t>
            </a:r>
            <a:r>
              <a:rPr lang="cs-CZ" sz="3200" dirty="0"/>
              <a:t> talk </a:t>
            </a:r>
            <a:r>
              <a:rPr lang="cs-CZ" sz="3200" dirty="0" err="1"/>
              <a:t>about</a:t>
            </a:r>
            <a:r>
              <a:rPr lang="cs-CZ" sz="3200" dirty="0"/>
              <a:t> </a:t>
            </a:r>
            <a:r>
              <a:rPr lang="cs-CZ" sz="3200" dirty="0" err="1"/>
              <a:t>brand</a:t>
            </a:r>
            <a:r>
              <a:rPr lang="cs-CZ" sz="3200" dirty="0"/>
              <a:t> </a:t>
            </a:r>
            <a:r>
              <a:rPr lang="cs-CZ" sz="3200" dirty="0" err="1"/>
              <a:t>switches</a:t>
            </a:r>
            <a:r>
              <a:rPr lang="cs-CZ" sz="3200" dirty="0"/>
              <a:t> and </a:t>
            </a:r>
            <a:r>
              <a:rPr lang="cs-CZ" sz="3200" dirty="0" err="1"/>
              <a:t>brand</a:t>
            </a:r>
            <a:r>
              <a:rPr lang="cs-CZ" sz="3200" dirty="0"/>
              <a:t> </a:t>
            </a:r>
            <a:r>
              <a:rPr lang="cs-CZ" sz="3200" dirty="0" err="1"/>
              <a:t>loyals</a:t>
            </a:r>
            <a:r>
              <a:rPr lang="cs-CZ" sz="3200" dirty="0"/>
              <a:t>.</a:t>
            </a:r>
          </a:p>
          <a:p>
            <a:r>
              <a:rPr lang="cs-CZ" sz="3200" dirty="0" err="1"/>
              <a:t>Loyalty</a:t>
            </a:r>
            <a:r>
              <a:rPr lang="cs-CZ" sz="3200" dirty="0"/>
              <a:t> </a:t>
            </a:r>
            <a:r>
              <a:rPr lang="cs-CZ" sz="3200" dirty="0" err="1"/>
              <a:t>programs</a:t>
            </a:r>
            <a:r>
              <a:rPr lang="cs-CZ" sz="3200" dirty="0"/>
              <a:t> are </a:t>
            </a:r>
            <a:r>
              <a:rPr lang="cs-CZ" sz="3200" dirty="0" err="1"/>
              <a:t>often</a:t>
            </a:r>
            <a:r>
              <a:rPr lang="cs-CZ" sz="3200" dirty="0"/>
              <a:t> </a:t>
            </a:r>
            <a:r>
              <a:rPr lang="cs-CZ" sz="3200" dirty="0" err="1"/>
              <a:t>used</a:t>
            </a:r>
            <a:r>
              <a:rPr lang="cs-CZ" sz="3200" dirty="0"/>
              <a:t> to </a:t>
            </a:r>
            <a:r>
              <a:rPr lang="cs-CZ" sz="3200" dirty="0" err="1"/>
              <a:t>increase</a:t>
            </a:r>
            <a:r>
              <a:rPr lang="cs-CZ" sz="3200" dirty="0"/>
              <a:t> </a:t>
            </a:r>
            <a:r>
              <a:rPr lang="cs-CZ" sz="3200" dirty="0" err="1"/>
              <a:t>loyalty</a:t>
            </a:r>
            <a:r>
              <a:rPr lang="cs-CZ" sz="3200" dirty="0"/>
              <a:t>.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114" y="390153"/>
            <a:ext cx="1275506" cy="127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849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418F9-8CB5-4EEF-84EE-D02394410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Loyalty</a:t>
            </a:r>
            <a:r>
              <a:rPr lang="cs-CZ" dirty="0"/>
              <a:t> and </a:t>
            </a:r>
            <a:r>
              <a:rPr lang="cs-CZ" dirty="0" err="1"/>
              <a:t>intesity</a:t>
            </a:r>
            <a:r>
              <a:rPr lang="cs-CZ" dirty="0"/>
              <a:t> </a:t>
            </a:r>
            <a:r>
              <a:rPr lang="cs-CZ" dirty="0" err="1"/>
              <a:t>relationship</a:t>
            </a:r>
            <a:endParaRPr lang="cs-CZ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2557DBB-7840-4B1E-BB4A-11ABB1F1E1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302205"/>
              </p:ext>
            </p:extLst>
          </p:nvPr>
        </p:nvGraphicFramePr>
        <p:xfrm>
          <a:off x="573206" y="1825624"/>
          <a:ext cx="11015416" cy="37621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53854">
                  <a:extLst>
                    <a:ext uri="{9D8B030D-6E8A-4147-A177-3AD203B41FA5}">
                      <a16:colId xmlns:a16="http://schemas.microsoft.com/office/drawing/2014/main" val="1050929836"/>
                    </a:ext>
                  </a:extLst>
                </a:gridCol>
                <a:gridCol w="2753854">
                  <a:extLst>
                    <a:ext uri="{9D8B030D-6E8A-4147-A177-3AD203B41FA5}">
                      <a16:colId xmlns:a16="http://schemas.microsoft.com/office/drawing/2014/main" val="3928322858"/>
                    </a:ext>
                  </a:extLst>
                </a:gridCol>
                <a:gridCol w="2753854">
                  <a:extLst>
                    <a:ext uri="{9D8B030D-6E8A-4147-A177-3AD203B41FA5}">
                      <a16:colId xmlns:a16="http://schemas.microsoft.com/office/drawing/2014/main" val="3419224374"/>
                    </a:ext>
                  </a:extLst>
                </a:gridCol>
                <a:gridCol w="2753854">
                  <a:extLst>
                    <a:ext uri="{9D8B030D-6E8A-4147-A177-3AD203B41FA5}">
                      <a16:colId xmlns:a16="http://schemas.microsoft.com/office/drawing/2014/main" val="1064152979"/>
                    </a:ext>
                  </a:extLst>
                </a:gridCol>
              </a:tblGrid>
              <a:tr h="939078">
                <a:tc>
                  <a:txBody>
                    <a:bodyPr/>
                    <a:lstStyle/>
                    <a:p>
                      <a:pPr algn="ctr"/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err="1">
                          <a:solidFill>
                            <a:schemeClr val="tx1"/>
                          </a:solidFill>
                        </a:rPr>
                        <a:t>Low</a:t>
                      </a:r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intensity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Medium intensity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err="1">
                          <a:solidFill>
                            <a:schemeClr val="tx1"/>
                          </a:solidFill>
                        </a:rPr>
                        <a:t>High</a:t>
                      </a:r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intensity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086208"/>
                  </a:ext>
                </a:extLst>
              </a:tr>
              <a:tr h="939078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err="1"/>
                        <a:t>High</a:t>
                      </a:r>
                      <a:r>
                        <a:rPr lang="cs-CZ" sz="2800" b="1" dirty="0"/>
                        <a:t> </a:t>
                      </a:r>
                      <a:r>
                        <a:rPr lang="cs-CZ" sz="2800" b="1" dirty="0" err="1"/>
                        <a:t>loyalty</a:t>
                      </a:r>
                      <a:endParaRPr lang="cs-CZ" sz="2800" b="1" dirty="0"/>
                    </a:p>
                  </a:txBody>
                  <a:tcPr anchor="ctr"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676277"/>
                  </a:ext>
                </a:extLst>
              </a:tr>
              <a:tr h="939078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/>
                        <a:t>Medium </a:t>
                      </a:r>
                      <a:r>
                        <a:rPr lang="cs-CZ" sz="2800" b="1" dirty="0" err="1"/>
                        <a:t>loyalty</a:t>
                      </a:r>
                      <a:endParaRPr lang="cs-CZ" sz="2800" b="1" dirty="0"/>
                    </a:p>
                  </a:txBody>
                  <a:tcPr anchor="ctr"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 anchor="ctr">
                    <a:solidFill>
                      <a:srgbClr val="F167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599385"/>
                  </a:ext>
                </a:extLst>
              </a:tr>
              <a:tr h="939078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err="1"/>
                        <a:t>Low</a:t>
                      </a:r>
                      <a:r>
                        <a:rPr lang="cs-CZ" sz="2800" b="1" dirty="0"/>
                        <a:t> </a:t>
                      </a:r>
                      <a:r>
                        <a:rPr lang="cs-CZ" sz="2800" b="1" dirty="0" err="1"/>
                        <a:t>loyalty</a:t>
                      </a:r>
                      <a:endParaRPr lang="cs-CZ" sz="2800" b="1" dirty="0"/>
                    </a:p>
                  </a:txBody>
                  <a:tcPr anchor="ctr"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 anchor="ctr">
                    <a:solidFill>
                      <a:srgbClr val="E228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 anchor="ctr">
                    <a:solidFill>
                      <a:srgbClr val="F167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05759"/>
                  </a:ext>
                </a:extLst>
              </a:tr>
            </a:tbl>
          </a:graphicData>
        </a:graphic>
      </p:graphicFrame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0073FE4-1418-4555-91A1-F619682988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114" y="390153"/>
            <a:ext cx="1275506" cy="127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235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2557DBB-7840-4B1E-BB4A-11ABB1F1E1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668165"/>
              </p:ext>
            </p:extLst>
          </p:nvPr>
        </p:nvGraphicFramePr>
        <p:xfrm>
          <a:off x="588292" y="174244"/>
          <a:ext cx="11015416" cy="37621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53854">
                  <a:extLst>
                    <a:ext uri="{9D8B030D-6E8A-4147-A177-3AD203B41FA5}">
                      <a16:colId xmlns:a16="http://schemas.microsoft.com/office/drawing/2014/main" val="1050929836"/>
                    </a:ext>
                  </a:extLst>
                </a:gridCol>
                <a:gridCol w="2753854">
                  <a:extLst>
                    <a:ext uri="{9D8B030D-6E8A-4147-A177-3AD203B41FA5}">
                      <a16:colId xmlns:a16="http://schemas.microsoft.com/office/drawing/2014/main" val="3928322858"/>
                    </a:ext>
                  </a:extLst>
                </a:gridCol>
                <a:gridCol w="2753854">
                  <a:extLst>
                    <a:ext uri="{9D8B030D-6E8A-4147-A177-3AD203B41FA5}">
                      <a16:colId xmlns:a16="http://schemas.microsoft.com/office/drawing/2014/main" val="3419224374"/>
                    </a:ext>
                  </a:extLst>
                </a:gridCol>
                <a:gridCol w="2753854">
                  <a:extLst>
                    <a:ext uri="{9D8B030D-6E8A-4147-A177-3AD203B41FA5}">
                      <a16:colId xmlns:a16="http://schemas.microsoft.com/office/drawing/2014/main" val="1064152979"/>
                    </a:ext>
                  </a:extLst>
                </a:gridCol>
              </a:tblGrid>
              <a:tr h="939078">
                <a:tc>
                  <a:txBody>
                    <a:bodyPr/>
                    <a:lstStyle/>
                    <a:p>
                      <a:pPr algn="ctr"/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err="1">
                          <a:solidFill>
                            <a:schemeClr val="tx1"/>
                          </a:solidFill>
                        </a:rPr>
                        <a:t>Low</a:t>
                      </a:r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intensity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Medium intensity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err="1">
                          <a:solidFill>
                            <a:schemeClr val="tx1"/>
                          </a:solidFill>
                        </a:rPr>
                        <a:t>High</a:t>
                      </a:r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intensity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086208"/>
                  </a:ext>
                </a:extLst>
              </a:tr>
              <a:tr h="939078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err="1"/>
                        <a:t>High</a:t>
                      </a:r>
                      <a:r>
                        <a:rPr lang="cs-CZ" sz="2800" b="1" dirty="0"/>
                        <a:t> </a:t>
                      </a:r>
                      <a:r>
                        <a:rPr lang="cs-CZ" sz="2800" b="1" dirty="0" err="1"/>
                        <a:t>loyalty</a:t>
                      </a:r>
                      <a:endParaRPr lang="cs-CZ" sz="2800" b="1" dirty="0"/>
                    </a:p>
                  </a:txBody>
                  <a:tcPr anchor="ctr"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676277"/>
                  </a:ext>
                </a:extLst>
              </a:tr>
              <a:tr h="939078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/>
                        <a:t>Medium </a:t>
                      </a:r>
                      <a:r>
                        <a:rPr lang="cs-CZ" sz="2800" b="1" dirty="0" err="1"/>
                        <a:t>loyalty</a:t>
                      </a:r>
                      <a:endParaRPr lang="cs-CZ" sz="2800" b="1" dirty="0"/>
                    </a:p>
                  </a:txBody>
                  <a:tcPr anchor="ctr"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 anchor="ctr">
                    <a:solidFill>
                      <a:srgbClr val="F167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599385"/>
                  </a:ext>
                </a:extLst>
              </a:tr>
              <a:tr h="939078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err="1"/>
                        <a:t>Low</a:t>
                      </a:r>
                      <a:r>
                        <a:rPr lang="cs-CZ" sz="2800" b="1" dirty="0"/>
                        <a:t> </a:t>
                      </a:r>
                      <a:r>
                        <a:rPr lang="cs-CZ" sz="2800" b="1" dirty="0" err="1"/>
                        <a:t>loyalty</a:t>
                      </a:r>
                      <a:endParaRPr lang="cs-CZ" sz="2800" b="1" dirty="0"/>
                    </a:p>
                  </a:txBody>
                  <a:tcPr anchor="ctr"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 anchor="ctr">
                    <a:solidFill>
                      <a:srgbClr val="E228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 anchor="ctr">
                    <a:solidFill>
                      <a:srgbClr val="F167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05759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92EA97C-8D27-491A-8E3E-DBBDE098B4F7}"/>
              </a:ext>
            </a:extLst>
          </p:cNvPr>
          <p:cNvCxnSpPr>
            <a:cxnSpLocks/>
          </p:cNvCxnSpPr>
          <p:nvPr/>
        </p:nvCxnSpPr>
        <p:spPr>
          <a:xfrm>
            <a:off x="4653887" y="3429000"/>
            <a:ext cx="560463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35BD02-F85D-46D4-A1DF-5C45F7BF590D}"/>
              </a:ext>
            </a:extLst>
          </p:cNvPr>
          <p:cNvCxnSpPr>
            <a:cxnSpLocks/>
          </p:cNvCxnSpPr>
          <p:nvPr/>
        </p:nvCxnSpPr>
        <p:spPr>
          <a:xfrm flipV="1">
            <a:off x="4653887" y="1613848"/>
            <a:ext cx="0" cy="181515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440B7C-A60B-4E2C-A2DE-F3632C14E07F}"/>
              </a:ext>
            </a:extLst>
          </p:cNvPr>
          <p:cNvCxnSpPr>
            <a:cxnSpLocks/>
          </p:cNvCxnSpPr>
          <p:nvPr/>
        </p:nvCxnSpPr>
        <p:spPr>
          <a:xfrm flipV="1">
            <a:off x="4653887" y="1613848"/>
            <a:ext cx="5418161" cy="181515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7">
            <a:extLst>
              <a:ext uri="{FF2B5EF4-FFF2-40B4-BE49-F238E27FC236}">
                <a16:creationId xmlns:a16="http://schemas.microsoft.com/office/drawing/2014/main" id="{629DE9F0-F742-430D-B815-03807E5E6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91" y="4205822"/>
            <a:ext cx="11015415" cy="1325563"/>
          </a:xfrm>
        </p:spPr>
        <p:txBody>
          <a:bodyPr anchor="t">
            <a:normAutofit/>
          </a:bodyPr>
          <a:lstStyle/>
          <a:p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6527860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2557DBB-7840-4B1E-BB4A-11ABB1F1E1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564168"/>
              </p:ext>
            </p:extLst>
          </p:nvPr>
        </p:nvGraphicFramePr>
        <p:xfrm>
          <a:off x="573206" y="1825624"/>
          <a:ext cx="11015416" cy="3779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53854">
                  <a:extLst>
                    <a:ext uri="{9D8B030D-6E8A-4147-A177-3AD203B41FA5}">
                      <a16:colId xmlns:a16="http://schemas.microsoft.com/office/drawing/2014/main" val="1050929836"/>
                    </a:ext>
                  </a:extLst>
                </a:gridCol>
                <a:gridCol w="2753854">
                  <a:extLst>
                    <a:ext uri="{9D8B030D-6E8A-4147-A177-3AD203B41FA5}">
                      <a16:colId xmlns:a16="http://schemas.microsoft.com/office/drawing/2014/main" val="3928322858"/>
                    </a:ext>
                  </a:extLst>
                </a:gridCol>
                <a:gridCol w="2753854">
                  <a:extLst>
                    <a:ext uri="{9D8B030D-6E8A-4147-A177-3AD203B41FA5}">
                      <a16:colId xmlns:a16="http://schemas.microsoft.com/office/drawing/2014/main" val="3419224374"/>
                    </a:ext>
                  </a:extLst>
                </a:gridCol>
                <a:gridCol w="2753854">
                  <a:extLst>
                    <a:ext uri="{9D8B030D-6E8A-4147-A177-3AD203B41FA5}">
                      <a16:colId xmlns:a16="http://schemas.microsoft.com/office/drawing/2014/main" val="1064152979"/>
                    </a:ext>
                  </a:extLst>
                </a:gridCol>
              </a:tblGrid>
              <a:tr h="939078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Intenity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loyalty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matrix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err="1">
                          <a:solidFill>
                            <a:schemeClr val="tx1"/>
                          </a:solidFill>
                        </a:rPr>
                        <a:t>Low</a:t>
                      </a:r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Intensity 10pcs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Medium intensity 50pcs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err="1">
                          <a:solidFill>
                            <a:schemeClr val="tx1"/>
                          </a:solidFill>
                        </a:rPr>
                        <a:t>High</a:t>
                      </a:r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Intensity 90pcs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086208"/>
                  </a:ext>
                </a:extLst>
              </a:tr>
              <a:tr h="939078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err="1"/>
                        <a:t>High</a:t>
                      </a:r>
                      <a:r>
                        <a:rPr lang="cs-CZ" sz="2800" b="1" dirty="0"/>
                        <a:t> </a:t>
                      </a:r>
                      <a:r>
                        <a:rPr lang="cs-CZ" sz="2800" b="1" dirty="0" err="1"/>
                        <a:t>loyalty</a:t>
                      </a:r>
                      <a:r>
                        <a:rPr lang="cs-CZ" sz="2800" b="1" dirty="0"/>
                        <a:t> </a:t>
                      </a:r>
                    </a:p>
                    <a:p>
                      <a:pPr algn="ctr"/>
                      <a:r>
                        <a:rPr lang="cs-CZ" sz="2800" b="1" dirty="0"/>
                        <a:t>90%</a:t>
                      </a:r>
                    </a:p>
                  </a:txBody>
                  <a:tcPr anchor="ctr"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400" b="1" dirty="0"/>
                        <a:t>9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400" b="1" dirty="0"/>
                        <a:t>45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400" b="1" dirty="0"/>
                        <a:t>81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676277"/>
                  </a:ext>
                </a:extLst>
              </a:tr>
              <a:tr h="939078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/>
                        <a:t>Medium </a:t>
                      </a:r>
                      <a:r>
                        <a:rPr lang="cs-CZ" sz="2800" b="1" dirty="0" err="1"/>
                        <a:t>loyalty</a:t>
                      </a:r>
                      <a:r>
                        <a:rPr lang="cs-CZ" sz="2800" b="1" dirty="0"/>
                        <a:t> 50%</a:t>
                      </a:r>
                    </a:p>
                  </a:txBody>
                  <a:tcPr anchor="ctr"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400" b="1" dirty="0"/>
                        <a:t>5</a:t>
                      </a:r>
                    </a:p>
                  </a:txBody>
                  <a:tcPr anchor="ctr">
                    <a:solidFill>
                      <a:srgbClr val="F167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400" b="1" dirty="0"/>
                        <a:t>25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400" b="1" dirty="0"/>
                        <a:t>45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599385"/>
                  </a:ext>
                </a:extLst>
              </a:tr>
              <a:tr h="939078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err="1"/>
                        <a:t>Low</a:t>
                      </a:r>
                      <a:r>
                        <a:rPr lang="cs-CZ" sz="2800" b="1" dirty="0"/>
                        <a:t> </a:t>
                      </a:r>
                      <a:r>
                        <a:rPr lang="cs-CZ" sz="2800" b="1" dirty="0" err="1"/>
                        <a:t>loyalty</a:t>
                      </a:r>
                      <a:endParaRPr lang="cs-CZ" sz="2800" b="1" dirty="0"/>
                    </a:p>
                    <a:p>
                      <a:pPr algn="ctr"/>
                      <a:r>
                        <a:rPr lang="cs-CZ" sz="2800" b="1" dirty="0"/>
                        <a:t>10%</a:t>
                      </a:r>
                    </a:p>
                  </a:txBody>
                  <a:tcPr anchor="ctr"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400" b="1" dirty="0"/>
                        <a:t>1</a:t>
                      </a:r>
                    </a:p>
                  </a:txBody>
                  <a:tcPr anchor="ctr">
                    <a:solidFill>
                      <a:srgbClr val="E228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400" b="1" dirty="0"/>
                        <a:t>5</a:t>
                      </a:r>
                    </a:p>
                  </a:txBody>
                  <a:tcPr anchor="ctr">
                    <a:solidFill>
                      <a:srgbClr val="F167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400" b="1" dirty="0"/>
                        <a:t>9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05759"/>
                  </a:ext>
                </a:extLst>
              </a:tr>
            </a:tbl>
          </a:graphicData>
        </a:graphic>
      </p:graphicFrame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0073FE4-1418-4555-91A1-F619682988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114" y="390153"/>
            <a:ext cx="1275506" cy="127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132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Segmentation</a:t>
            </a:r>
            <a:r>
              <a:rPr lang="cs-CZ" dirty="0"/>
              <a:t> by </a:t>
            </a:r>
            <a:r>
              <a:rPr lang="cs-CZ" dirty="0" err="1"/>
              <a:t>loyalty</a:t>
            </a:r>
            <a:endParaRPr lang="cs-CZ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114" y="390153"/>
            <a:ext cx="1275506" cy="1275506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65659"/>
            <a:ext cx="8640000" cy="6480000"/>
          </a:xfrm>
        </p:spPr>
      </p:pic>
    </p:spTree>
    <p:extLst>
      <p:ext uri="{BB962C8B-B14F-4D97-AF65-F5344CB8AC3E}">
        <p14:creationId xmlns:p14="http://schemas.microsoft.com/office/powerpoint/2010/main" val="3673044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21E2-88FF-4C0E-B823-6B8F9664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Mass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way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21269-AB5A-4864-BAFD-A5E0FFF89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Image result for mass communication&quot;">
            <a:extLst>
              <a:ext uri="{FF2B5EF4-FFF2-40B4-BE49-F238E27FC236}">
                <a16:creationId xmlns:a16="http://schemas.microsoft.com/office/drawing/2014/main" id="{661C4C75-E37F-400C-9E4F-197582887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04" y="1825625"/>
            <a:ext cx="6165396" cy="414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7260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Segmentation</a:t>
            </a:r>
            <a:r>
              <a:rPr lang="cs-CZ" dirty="0"/>
              <a:t> by </a:t>
            </a:r>
            <a:r>
              <a:rPr lang="cs-CZ" dirty="0" err="1"/>
              <a:t>loyalty</a:t>
            </a:r>
            <a:endParaRPr lang="cs-CZ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114" y="390153"/>
            <a:ext cx="1275506" cy="127550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65659"/>
            <a:ext cx="864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464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Segmentation</a:t>
            </a:r>
            <a:r>
              <a:rPr lang="cs-CZ" dirty="0"/>
              <a:t> by </a:t>
            </a:r>
            <a:r>
              <a:rPr lang="cs-CZ" dirty="0" err="1"/>
              <a:t>loyalty</a:t>
            </a:r>
            <a:endParaRPr lang="cs-CZ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114" y="390153"/>
            <a:ext cx="1275506" cy="127550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65659"/>
            <a:ext cx="864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976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Segmentation</a:t>
            </a:r>
            <a:r>
              <a:rPr lang="cs-CZ" dirty="0"/>
              <a:t> by </a:t>
            </a:r>
            <a:r>
              <a:rPr lang="cs-CZ" dirty="0" err="1"/>
              <a:t>loyalty</a:t>
            </a:r>
            <a:endParaRPr lang="cs-CZ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114" y="390153"/>
            <a:ext cx="1275506" cy="127550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65659"/>
            <a:ext cx="864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078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Segmentation</a:t>
            </a:r>
            <a:r>
              <a:rPr lang="cs-CZ" dirty="0"/>
              <a:t> by </a:t>
            </a:r>
            <a:r>
              <a:rPr lang="cs-CZ" dirty="0" err="1"/>
              <a:t>loyalty</a:t>
            </a:r>
            <a:endParaRPr lang="cs-CZ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114" y="390153"/>
            <a:ext cx="1275506" cy="127550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65659"/>
            <a:ext cx="8640000" cy="6480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856623" y="2680447"/>
            <a:ext cx="202602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600" b="1" dirty="0">
                <a:solidFill>
                  <a:srgbClr val="FF0000"/>
                </a:solidFill>
              </a:rPr>
              <a:t>X</a:t>
            </a:r>
            <a:endParaRPr lang="en-US" sz="1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8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Segmentation</a:t>
            </a:r>
            <a:r>
              <a:rPr lang="cs-CZ" dirty="0"/>
              <a:t> by </a:t>
            </a:r>
            <a:r>
              <a:rPr lang="cs-CZ" dirty="0" err="1"/>
              <a:t>loyalty</a:t>
            </a:r>
            <a:endParaRPr lang="cs-CZ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114" y="390153"/>
            <a:ext cx="1275506" cy="1275506"/>
          </a:xfrm>
          <a:prstGeom prst="rect">
            <a:avLst/>
          </a:prstGeom>
        </p:spPr>
      </p:pic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529" y="2286001"/>
            <a:ext cx="5773271" cy="432995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91671" y="1825625"/>
            <a:ext cx="50740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Over 83% of the brand's customers accounted for almost half of sales.</a:t>
            </a:r>
          </a:p>
          <a:p>
            <a:r>
              <a:rPr lang="en-GB" sz="3200" dirty="0"/>
              <a:t>Andrew Ehrenberg presented these conclusions as early as the 1960s.</a:t>
            </a:r>
          </a:p>
          <a:p>
            <a:r>
              <a:rPr lang="en-GB" sz="3200" dirty="0"/>
              <a:t>Pareto's division in marketing does not apply, instead of 20/80 it is rather 20 / 50-60.</a:t>
            </a:r>
          </a:p>
        </p:txBody>
      </p:sp>
    </p:spTree>
    <p:extLst>
      <p:ext uri="{BB962C8B-B14F-4D97-AF65-F5344CB8AC3E}">
        <p14:creationId xmlns:p14="http://schemas.microsoft.com/office/powerpoint/2010/main" val="9019004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Segmentation</a:t>
            </a:r>
            <a:r>
              <a:rPr lang="cs-CZ" dirty="0"/>
              <a:t> by </a:t>
            </a:r>
            <a:r>
              <a:rPr lang="cs-CZ" dirty="0" err="1"/>
              <a:t>loyalty</a:t>
            </a:r>
            <a:endParaRPr lang="cs-CZ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114" y="390153"/>
            <a:ext cx="1275506" cy="1275506"/>
          </a:xfrm>
          <a:prstGeom prst="rect">
            <a:avLst/>
          </a:prstGeom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mumbrella.com.au/wp-content/uploads/2018/11/Six-years-of-buying-Dov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7507941" cy="438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dove log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941" y="2670364"/>
            <a:ext cx="3019084" cy="237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2548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0B6CD-FD56-48CF-A7D7-657153BF6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8E949-6EFB-49F3-BAC9-D3AC731F9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8674" name="Picture 2" descr="https://www.graphicsprings.com/filestorage/images/354/Chinese-Coca-Cola.jpg?width=300&amp;height=300&amp;quality=80&amp;crop=0&amp;method=rat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36206"/>
            <a:ext cx="12192000" cy="818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03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 0.671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EFDDA-CD5B-4887-9FFC-2ABD8158D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Brand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80BF6-8C32-4613-A9DB-8153DEF32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/>
              <a:t>Brand </a:t>
            </a:r>
            <a:r>
              <a:rPr lang="cs-CZ" sz="3600" dirty="0" err="1"/>
              <a:t>is</a:t>
            </a:r>
            <a:r>
              <a:rPr lang="cs-CZ" sz="3600" dirty="0"/>
              <a:t> </a:t>
            </a:r>
            <a:r>
              <a:rPr lang="cs-CZ" sz="3600" dirty="0" err="1"/>
              <a:t>what</a:t>
            </a:r>
            <a:r>
              <a:rPr lang="cs-CZ" sz="3600" dirty="0"/>
              <a:t> </a:t>
            </a:r>
            <a:r>
              <a:rPr lang="cs-CZ" sz="3600" dirty="0" err="1"/>
              <a:t>remains</a:t>
            </a:r>
            <a:r>
              <a:rPr lang="cs-CZ" sz="3600" dirty="0"/>
              <a:t> </a:t>
            </a:r>
            <a:r>
              <a:rPr lang="cs-CZ" sz="3600" dirty="0" err="1"/>
              <a:t>when</a:t>
            </a:r>
            <a:r>
              <a:rPr lang="cs-CZ" sz="3600" dirty="0"/>
              <a:t> </a:t>
            </a:r>
            <a:r>
              <a:rPr lang="cs-CZ" sz="3600" dirty="0" err="1"/>
              <a:t>your</a:t>
            </a:r>
            <a:r>
              <a:rPr lang="cs-CZ" sz="3600" dirty="0"/>
              <a:t> </a:t>
            </a:r>
            <a:r>
              <a:rPr lang="cs-CZ" sz="3600" dirty="0" err="1"/>
              <a:t>factory</a:t>
            </a:r>
            <a:r>
              <a:rPr lang="cs-CZ" sz="3600" dirty="0"/>
              <a:t> </a:t>
            </a:r>
            <a:r>
              <a:rPr lang="cs-CZ" sz="3600" dirty="0" err="1"/>
              <a:t>burns</a:t>
            </a:r>
            <a:r>
              <a:rPr lang="cs-CZ" sz="3600" dirty="0"/>
              <a:t> </a:t>
            </a:r>
            <a:r>
              <a:rPr lang="cs-CZ" sz="3600" dirty="0" err="1"/>
              <a:t>down</a:t>
            </a:r>
            <a:endParaRPr lang="cs-CZ" sz="3600" dirty="0"/>
          </a:p>
        </p:txBody>
      </p:sp>
      <p:pic>
        <p:nvPicPr>
          <p:cNvPr id="27657" name="Picture 9" descr="Výsledek obrázku pro david ogilvy">
            <a:extLst>
              <a:ext uri="{FF2B5EF4-FFF2-40B4-BE49-F238E27FC236}">
                <a16:creationId xmlns:a16="http://schemas.microsoft.com/office/drawing/2014/main" id="{CDBB47CC-80DC-4897-8A91-44FCC0507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7" y="3140075"/>
            <a:ext cx="625792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6747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0B6CD-FD56-48CF-A7D7-657153BF6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8E949-6EFB-49F3-BAC9-D3AC731F9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8674" name="Picture 2" descr="Značky">
            <a:extLst>
              <a:ext uri="{FF2B5EF4-FFF2-40B4-BE49-F238E27FC236}">
                <a16:creationId xmlns:a16="http://schemas.microsoft.com/office/drawing/2014/main" id="{8BD68947-F144-4729-862B-9A5EA3F68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82"/>
          <a:stretch>
            <a:fillRect/>
          </a:stretch>
        </p:blipFill>
        <p:spPr bwMode="auto">
          <a:xfrm>
            <a:off x="719592" y="555742"/>
            <a:ext cx="10329408" cy="574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8040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61277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Brand </a:t>
            </a:r>
            <a:r>
              <a:rPr lang="cs-CZ" dirty="0" err="1"/>
              <a:t>characteristics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Brand </a:t>
            </a:r>
            <a:r>
              <a:rPr lang="cs-CZ" sz="3600" dirty="0" err="1"/>
              <a:t>assets</a:t>
            </a:r>
            <a:endParaRPr lang="cs-CZ" sz="3600" dirty="0"/>
          </a:p>
          <a:p>
            <a:pPr lvl="1"/>
            <a:r>
              <a:rPr lang="cs-CZ" sz="3200" dirty="0" err="1"/>
              <a:t>Tangible</a:t>
            </a:r>
            <a:endParaRPr lang="cs-CZ" sz="3200" dirty="0"/>
          </a:p>
          <a:p>
            <a:pPr lvl="2"/>
            <a:r>
              <a:rPr lang="cs-CZ" sz="2800" dirty="0"/>
              <a:t>Logo</a:t>
            </a:r>
          </a:p>
          <a:p>
            <a:pPr lvl="2"/>
            <a:r>
              <a:rPr lang="cs-CZ" sz="2800" dirty="0" err="1"/>
              <a:t>Name</a:t>
            </a:r>
            <a:endParaRPr lang="cs-CZ" sz="2800" dirty="0"/>
          </a:p>
          <a:p>
            <a:pPr lvl="2"/>
            <a:r>
              <a:rPr lang="cs-CZ" sz="2800" dirty="0" err="1"/>
              <a:t>Colours</a:t>
            </a:r>
            <a:endParaRPr lang="cs-CZ" sz="2800" dirty="0"/>
          </a:p>
          <a:p>
            <a:pPr lvl="2"/>
            <a:r>
              <a:rPr lang="cs-CZ" sz="2800" dirty="0"/>
              <a:t>Font</a:t>
            </a:r>
          </a:p>
          <a:p>
            <a:pPr lvl="1"/>
            <a:r>
              <a:rPr lang="cs-CZ" sz="3200" dirty="0" err="1"/>
              <a:t>Intangible</a:t>
            </a:r>
            <a:endParaRPr lang="cs-CZ" sz="3200" dirty="0"/>
          </a:p>
          <a:p>
            <a:pPr lvl="2"/>
            <a:r>
              <a:rPr lang="cs-CZ" sz="2800" dirty="0"/>
              <a:t>Brand </a:t>
            </a:r>
            <a:r>
              <a:rPr lang="cs-CZ" sz="2800" dirty="0" err="1"/>
              <a:t>promise</a:t>
            </a:r>
            <a:endParaRPr lang="cs-CZ" sz="2800" dirty="0"/>
          </a:p>
          <a:p>
            <a:pPr lvl="2"/>
            <a:r>
              <a:rPr lang="cs-CZ" sz="2800" dirty="0"/>
              <a:t>Brand story</a:t>
            </a:r>
            <a:endParaRPr lang="cs-CZ" dirty="0"/>
          </a:p>
          <a:p>
            <a:pPr lvl="1"/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Brand </a:t>
            </a:r>
            <a:r>
              <a:rPr lang="cs-CZ" sz="3600" dirty="0" err="1"/>
              <a:t>awarness</a:t>
            </a:r>
            <a:endParaRPr lang="cs-CZ" sz="3600" dirty="0"/>
          </a:p>
          <a:p>
            <a:pPr lvl="1"/>
            <a:r>
              <a:rPr lang="cs-CZ" sz="3200" dirty="0"/>
              <a:t>Brand </a:t>
            </a:r>
            <a:r>
              <a:rPr lang="cs-CZ" sz="3200" dirty="0" err="1"/>
              <a:t>recall</a:t>
            </a:r>
            <a:endParaRPr lang="cs-CZ" sz="3200" dirty="0"/>
          </a:p>
          <a:p>
            <a:pPr lvl="1"/>
            <a:r>
              <a:rPr lang="cs-CZ" sz="3200" dirty="0"/>
              <a:t>Brand </a:t>
            </a:r>
            <a:r>
              <a:rPr lang="cs-CZ" sz="3200" dirty="0" err="1"/>
              <a:t>recognition</a:t>
            </a:r>
            <a:endParaRPr lang="cs-CZ" sz="3200" dirty="0"/>
          </a:p>
          <a:p>
            <a:r>
              <a:rPr lang="cs-CZ" sz="3600" dirty="0"/>
              <a:t>Brand image</a:t>
            </a:r>
          </a:p>
          <a:p>
            <a:pPr lvl="1"/>
            <a:r>
              <a:rPr lang="cs-CZ" sz="3200" dirty="0" err="1"/>
              <a:t>Number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associations</a:t>
            </a:r>
            <a:endParaRPr lang="cs-CZ" sz="3200" dirty="0"/>
          </a:p>
          <a:p>
            <a:pPr lvl="1"/>
            <a:r>
              <a:rPr lang="cs-CZ" sz="3200" dirty="0" err="1"/>
              <a:t>Strenght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associations</a:t>
            </a:r>
            <a:endParaRPr lang="cs-CZ" sz="3200" dirty="0"/>
          </a:p>
        </p:txBody>
      </p:sp>
      <p:pic>
        <p:nvPicPr>
          <p:cNvPr id="29698" name="Picture 2" descr="Výsledek obrázku pro fingerprint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8887">
            <a:off x="3989199" y="962818"/>
            <a:ext cx="1725613" cy="17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Výsledek obrázku pro brai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715" y="1010178"/>
            <a:ext cx="1630892" cy="163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27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21E2-88FF-4C0E-B823-6B8F96642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58" y="812215"/>
            <a:ext cx="4539056" cy="5233570"/>
          </a:xfrm>
        </p:spPr>
        <p:txBody>
          <a:bodyPr/>
          <a:lstStyle/>
          <a:p>
            <a:pPr algn="ctr"/>
            <a:r>
              <a:rPr lang="cs-CZ" dirty="0" err="1"/>
              <a:t>Mass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r>
              <a:rPr lang="cs-CZ" dirty="0"/>
              <a:t> many-to-many</a:t>
            </a:r>
          </a:p>
        </p:txBody>
      </p:sp>
      <p:pic>
        <p:nvPicPr>
          <p:cNvPr id="3074" name="Picture 2" descr="Image result for mass communication&quot;">
            <a:extLst>
              <a:ext uri="{FF2B5EF4-FFF2-40B4-BE49-F238E27FC236}">
                <a16:creationId xmlns:a16="http://schemas.microsoft.com/office/drawing/2014/main" id="{E46CCC06-1923-42F4-985F-A940CC6C9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0"/>
            <a:ext cx="7286625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1639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4"/>
          <p:cNvSpPr/>
          <p:nvPr/>
        </p:nvSpPr>
        <p:spPr>
          <a:xfrm>
            <a:off x="4816757" y="2695037"/>
            <a:ext cx="1956294" cy="1905955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/>
          </a:p>
        </p:txBody>
      </p:sp>
      <p:cxnSp>
        <p:nvCxnSpPr>
          <p:cNvPr id="5" name="Straight Arrow Connector 115"/>
          <p:cNvCxnSpPr>
            <a:stCxn id="4" idx="6"/>
          </p:cNvCxnSpPr>
          <p:nvPr/>
        </p:nvCxnSpPr>
        <p:spPr>
          <a:xfrm>
            <a:off x="6773051" y="3648015"/>
            <a:ext cx="1841218" cy="40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253"/>
          <p:cNvCxnSpPr>
            <a:stCxn id="4" idx="1"/>
          </p:cNvCxnSpPr>
          <p:nvPr/>
        </p:nvCxnSpPr>
        <p:spPr>
          <a:xfrm flipH="1" flipV="1">
            <a:off x="3929027" y="1894216"/>
            <a:ext cx="1174223" cy="1079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255"/>
          <p:cNvCxnSpPr>
            <a:stCxn id="4" idx="2"/>
          </p:cNvCxnSpPr>
          <p:nvPr/>
        </p:nvCxnSpPr>
        <p:spPr>
          <a:xfrm flipH="1" flipV="1">
            <a:off x="2712508" y="3575941"/>
            <a:ext cx="2104249" cy="72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256"/>
          <p:cNvCxnSpPr>
            <a:stCxn id="4" idx="3"/>
          </p:cNvCxnSpPr>
          <p:nvPr/>
        </p:nvCxnSpPr>
        <p:spPr>
          <a:xfrm flipH="1">
            <a:off x="3994785" y="4321872"/>
            <a:ext cx="1108465" cy="104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257"/>
          <p:cNvCxnSpPr/>
          <p:nvPr/>
        </p:nvCxnSpPr>
        <p:spPr>
          <a:xfrm rot="10800000" flipV="1">
            <a:off x="5753806" y="4600993"/>
            <a:ext cx="0" cy="1089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258"/>
          <p:cNvCxnSpPr>
            <a:stCxn id="4" idx="7"/>
          </p:cNvCxnSpPr>
          <p:nvPr/>
        </p:nvCxnSpPr>
        <p:spPr>
          <a:xfrm flipV="1">
            <a:off x="6486558" y="1875376"/>
            <a:ext cx="1266342" cy="1098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259"/>
          <p:cNvCxnSpPr>
            <a:stCxn id="4" idx="5"/>
          </p:cNvCxnSpPr>
          <p:nvPr/>
        </p:nvCxnSpPr>
        <p:spPr>
          <a:xfrm>
            <a:off x="6486558" y="4321872"/>
            <a:ext cx="1159969" cy="1019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 Box 116"/>
          <p:cNvSpPr txBox="1"/>
          <p:nvPr/>
        </p:nvSpPr>
        <p:spPr>
          <a:xfrm>
            <a:off x="250172" y="3242368"/>
            <a:ext cx="2478566" cy="73921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80340" algn="l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2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Lower</a:t>
            </a:r>
            <a:r>
              <a:rPr lang="cs-CZ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quality</a:t>
            </a:r>
            <a:endParaRPr lang="en-GB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260"/>
          <p:cNvSpPr txBox="1"/>
          <p:nvPr/>
        </p:nvSpPr>
        <p:spPr>
          <a:xfrm>
            <a:off x="8685504" y="3398322"/>
            <a:ext cx="2478566" cy="12026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80340" algn="l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2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Casual</a:t>
            </a:r>
            <a:r>
              <a:rPr lang="cs-CZ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clothes</a:t>
            </a:r>
            <a:endParaRPr lang="en-GB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262"/>
          <p:cNvSpPr txBox="1"/>
          <p:nvPr/>
        </p:nvSpPr>
        <p:spPr>
          <a:xfrm>
            <a:off x="7714794" y="5226865"/>
            <a:ext cx="2478566" cy="7022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80340" algn="l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2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Auntie</a:t>
            </a:r>
            <a:r>
              <a:rPr lang="cs-CZ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Emily</a:t>
            </a:r>
            <a:endParaRPr lang="en-GB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263"/>
          <p:cNvSpPr txBox="1"/>
          <p:nvPr/>
        </p:nvSpPr>
        <p:spPr>
          <a:xfrm>
            <a:off x="5167962" y="5787440"/>
            <a:ext cx="2478566" cy="7022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80340" algn="l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Nicky </a:t>
            </a:r>
            <a:r>
              <a:rPr lang="cs-CZ" sz="2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Minaj</a:t>
            </a:r>
            <a:endParaRPr lang="en-GB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264"/>
          <p:cNvSpPr txBox="1"/>
          <p:nvPr/>
        </p:nvSpPr>
        <p:spPr>
          <a:xfrm>
            <a:off x="2109895" y="5444805"/>
            <a:ext cx="2478566" cy="119766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2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cs-CZ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lang="cs-CZ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same</a:t>
            </a:r>
            <a:endParaRPr lang="en-GB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265"/>
          <p:cNvSpPr txBox="1"/>
          <p:nvPr/>
        </p:nvSpPr>
        <p:spPr>
          <a:xfrm>
            <a:off x="2000061" y="1229801"/>
            <a:ext cx="2478566" cy="7022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80340" algn="l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2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Simplicity</a:t>
            </a:r>
            <a:endParaRPr lang="en-GB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266"/>
          <p:cNvSpPr txBox="1"/>
          <p:nvPr/>
        </p:nvSpPr>
        <p:spPr>
          <a:xfrm>
            <a:off x="7692523" y="1290524"/>
            <a:ext cx="3061614" cy="7022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80340" algn="l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2800" dirty="0" err="1">
                <a:ea typeface="Calibri" panose="020F0502020204030204" pitchFamily="34" charset="0"/>
                <a:cs typeface="Calibri" panose="020F0502020204030204" pitchFamily="34" charset="0"/>
              </a:rPr>
              <a:t>Availibility</a:t>
            </a:r>
            <a:endParaRPr lang="en-GB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1076724" y="1492528"/>
            <a:ext cx="861774" cy="435715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4400" dirty="0"/>
              <a:t>Brand </a:t>
            </a:r>
            <a:r>
              <a:rPr lang="cs-CZ" sz="4400" dirty="0" err="1"/>
              <a:t>associations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0806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13243A8-DF70-3A48-964D-D7E21FA79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nline médium 4" descr="&quot;Come Together&quot; - a H&amp;M Holiday Short Film directed by Wes Anderson">
            <a:hlinkClick r:id="" action="ppaction://media"/>
            <a:extLst>
              <a:ext uri="{FF2B5EF4-FFF2-40B4-BE49-F238E27FC236}">
                <a16:creationId xmlns:a16="http://schemas.microsoft.com/office/drawing/2014/main" id="{2102600D-0A14-1D4F-A567-5E9583CA55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27100" y="365125"/>
            <a:ext cx="10337800" cy="581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7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4"/>
          <p:cNvSpPr/>
          <p:nvPr/>
        </p:nvSpPr>
        <p:spPr>
          <a:xfrm>
            <a:off x="4816757" y="2695037"/>
            <a:ext cx="1956294" cy="1905955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/>
          </a:p>
        </p:txBody>
      </p:sp>
      <p:cxnSp>
        <p:nvCxnSpPr>
          <p:cNvPr id="5" name="Straight Arrow Connector 115"/>
          <p:cNvCxnSpPr>
            <a:stCxn id="4" idx="6"/>
          </p:cNvCxnSpPr>
          <p:nvPr/>
        </p:nvCxnSpPr>
        <p:spPr>
          <a:xfrm>
            <a:off x="6773051" y="3648015"/>
            <a:ext cx="1841218" cy="40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253"/>
          <p:cNvCxnSpPr>
            <a:stCxn id="4" idx="1"/>
          </p:cNvCxnSpPr>
          <p:nvPr/>
        </p:nvCxnSpPr>
        <p:spPr>
          <a:xfrm flipH="1" flipV="1">
            <a:off x="3929027" y="1894216"/>
            <a:ext cx="1174223" cy="1079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255"/>
          <p:cNvCxnSpPr>
            <a:stCxn id="4" idx="2"/>
          </p:cNvCxnSpPr>
          <p:nvPr/>
        </p:nvCxnSpPr>
        <p:spPr>
          <a:xfrm flipH="1" flipV="1">
            <a:off x="2712508" y="3575941"/>
            <a:ext cx="2104249" cy="72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256"/>
          <p:cNvCxnSpPr>
            <a:stCxn id="4" idx="3"/>
          </p:cNvCxnSpPr>
          <p:nvPr/>
        </p:nvCxnSpPr>
        <p:spPr>
          <a:xfrm flipH="1">
            <a:off x="3994785" y="4321872"/>
            <a:ext cx="1108465" cy="104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257"/>
          <p:cNvCxnSpPr/>
          <p:nvPr/>
        </p:nvCxnSpPr>
        <p:spPr>
          <a:xfrm rot="10800000" flipV="1">
            <a:off x="5753806" y="4600993"/>
            <a:ext cx="0" cy="1089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258"/>
          <p:cNvCxnSpPr>
            <a:stCxn id="4" idx="7"/>
          </p:cNvCxnSpPr>
          <p:nvPr/>
        </p:nvCxnSpPr>
        <p:spPr>
          <a:xfrm flipV="1">
            <a:off x="6486558" y="1875376"/>
            <a:ext cx="1266342" cy="1098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259"/>
          <p:cNvCxnSpPr>
            <a:stCxn id="4" idx="5"/>
          </p:cNvCxnSpPr>
          <p:nvPr/>
        </p:nvCxnSpPr>
        <p:spPr>
          <a:xfrm>
            <a:off x="6486558" y="4321872"/>
            <a:ext cx="1159969" cy="1019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 Box 116"/>
          <p:cNvSpPr txBox="1"/>
          <p:nvPr/>
        </p:nvSpPr>
        <p:spPr>
          <a:xfrm>
            <a:off x="250172" y="3242368"/>
            <a:ext cx="2478566" cy="73921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80340" algn="l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2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Lower</a:t>
            </a:r>
            <a:r>
              <a:rPr lang="cs-CZ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quality</a:t>
            </a:r>
            <a:endParaRPr lang="en-GB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260"/>
          <p:cNvSpPr txBox="1"/>
          <p:nvPr/>
        </p:nvSpPr>
        <p:spPr>
          <a:xfrm>
            <a:off x="8685504" y="3398322"/>
            <a:ext cx="2478566" cy="12026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80340" algn="l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2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Casual</a:t>
            </a:r>
            <a:r>
              <a:rPr lang="cs-CZ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clothes</a:t>
            </a:r>
            <a:endParaRPr lang="en-GB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262"/>
          <p:cNvSpPr txBox="1"/>
          <p:nvPr/>
        </p:nvSpPr>
        <p:spPr>
          <a:xfrm>
            <a:off x="7714794" y="5226865"/>
            <a:ext cx="2478566" cy="7022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80340" algn="l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2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Auntie</a:t>
            </a:r>
            <a:r>
              <a:rPr lang="cs-CZ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Emily</a:t>
            </a:r>
            <a:endParaRPr lang="en-GB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263"/>
          <p:cNvSpPr txBox="1"/>
          <p:nvPr/>
        </p:nvSpPr>
        <p:spPr>
          <a:xfrm>
            <a:off x="5167962" y="5787440"/>
            <a:ext cx="2478566" cy="7022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80340" algn="l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Nicky </a:t>
            </a:r>
            <a:r>
              <a:rPr lang="cs-CZ" sz="2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Minaj</a:t>
            </a:r>
            <a:endParaRPr lang="en-GB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264"/>
          <p:cNvSpPr txBox="1"/>
          <p:nvPr/>
        </p:nvSpPr>
        <p:spPr>
          <a:xfrm>
            <a:off x="2109895" y="5444805"/>
            <a:ext cx="2478566" cy="119766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2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cs-CZ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lang="cs-CZ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same</a:t>
            </a:r>
            <a:endParaRPr lang="en-GB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265"/>
          <p:cNvSpPr txBox="1"/>
          <p:nvPr/>
        </p:nvSpPr>
        <p:spPr>
          <a:xfrm>
            <a:off x="2000061" y="1229801"/>
            <a:ext cx="2478566" cy="7022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80340" algn="l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2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Simplicity</a:t>
            </a:r>
            <a:endParaRPr lang="en-GB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266"/>
          <p:cNvSpPr txBox="1"/>
          <p:nvPr/>
        </p:nvSpPr>
        <p:spPr>
          <a:xfrm>
            <a:off x="7692523" y="1290524"/>
            <a:ext cx="3061614" cy="7022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80340" algn="l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2800" dirty="0" err="1">
                <a:ea typeface="Calibri" panose="020F0502020204030204" pitchFamily="34" charset="0"/>
                <a:cs typeface="Calibri" panose="020F0502020204030204" pitchFamily="34" charset="0"/>
              </a:rPr>
              <a:t>Availibility</a:t>
            </a:r>
            <a:endParaRPr lang="en-GB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1076724" y="1492528"/>
            <a:ext cx="861774" cy="435715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4400" dirty="0"/>
              <a:t>Brand </a:t>
            </a:r>
            <a:r>
              <a:rPr lang="cs-CZ" sz="4400" dirty="0" err="1"/>
              <a:t>associations</a:t>
            </a:r>
            <a:endParaRPr lang="en-US" sz="4400" dirty="0"/>
          </a:p>
        </p:txBody>
      </p:sp>
      <p:cxnSp>
        <p:nvCxnSpPr>
          <p:cNvPr id="20" name="Straight Arrow Connector 254">
            <a:extLst>
              <a:ext uri="{FF2B5EF4-FFF2-40B4-BE49-F238E27FC236}">
                <a16:creationId xmlns:a16="http://schemas.microsoft.com/office/drawing/2014/main" id="{2C1E640F-2132-4717-86BF-4BCCF7C7F0C4}"/>
              </a:ext>
            </a:extLst>
          </p:cNvPr>
          <p:cNvCxnSpPr/>
          <p:nvPr/>
        </p:nvCxnSpPr>
        <p:spPr>
          <a:xfrm flipV="1">
            <a:off x="5794904" y="1605920"/>
            <a:ext cx="0" cy="1089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 Box 268">
            <a:extLst>
              <a:ext uri="{FF2B5EF4-FFF2-40B4-BE49-F238E27FC236}">
                <a16:creationId xmlns:a16="http://schemas.microsoft.com/office/drawing/2014/main" id="{EF0FF728-E5FF-4618-9068-0D7C88EE2160}"/>
              </a:ext>
            </a:extLst>
          </p:cNvPr>
          <p:cNvSpPr txBox="1"/>
          <p:nvPr/>
        </p:nvSpPr>
        <p:spPr>
          <a:xfrm>
            <a:off x="4699545" y="883070"/>
            <a:ext cx="2478566" cy="7022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80340" algn="l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Adrien Brody</a:t>
            </a:r>
            <a:endParaRPr lang="en-GB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67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édium 2" descr="The Tale of Thomas Burberry - Burberry Festive Film 2016">
            <a:hlinkClick r:id="" action="ppaction://media"/>
            <a:extLst>
              <a:ext uri="{FF2B5EF4-FFF2-40B4-BE49-F238E27FC236}">
                <a16:creationId xmlns:a16="http://schemas.microsoft.com/office/drawing/2014/main" id="{2C08366A-DF42-EA4C-906F-3FADF31BACE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471488"/>
            <a:ext cx="10220325" cy="5748932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3BB26844-98F4-FB42-95D1-9A72A9713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243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ibor\Dropbox\Do výuky\Značky\head&amp;shoulders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911" y="1"/>
            <a:ext cx="2274879" cy="2274879"/>
          </a:xfrm>
          <a:prstGeom prst="rect">
            <a:avLst/>
          </a:prstGeom>
          <a:noFill/>
        </p:spPr>
      </p:pic>
      <p:pic>
        <p:nvPicPr>
          <p:cNvPr id="1029" name="Picture 5" descr="C:\Users\Libor\Dropbox\Do výuky\Značky\snickers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283" y="2571745"/>
            <a:ext cx="3129429" cy="1136971"/>
          </a:xfrm>
          <a:prstGeom prst="rect">
            <a:avLst/>
          </a:prstGeom>
          <a:noFill/>
        </p:spPr>
      </p:pic>
      <p:pic>
        <p:nvPicPr>
          <p:cNvPr id="1031" name="Picture 7" descr="C:\Users\Libor\Dropbox\Do výuky\Značky\Orbit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844" y="4429133"/>
            <a:ext cx="3314698" cy="1324125"/>
          </a:xfrm>
          <a:prstGeom prst="rect">
            <a:avLst/>
          </a:prstGeom>
          <a:noFill/>
        </p:spPr>
      </p:pic>
      <p:pic>
        <p:nvPicPr>
          <p:cNvPr id="1032" name="Picture 8" descr="C:\Users\Libor\Dropbox\Do výuky\Značky\Wrigley's_Spearmint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61" y="4429133"/>
            <a:ext cx="3014633" cy="1022055"/>
          </a:xfrm>
          <a:prstGeom prst="rect">
            <a:avLst/>
          </a:prstGeom>
          <a:noFill/>
        </p:spPr>
      </p:pic>
      <p:pic>
        <p:nvPicPr>
          <p:cNvPr id="1033" name="Picture 9" descr="C:\Users\Libor\Dropbox\Do výuky\Značky\Procter_and_Gamble_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60566" y="642919"/>
            <a:ext cx="1695840" cy="735571"/>
          </a:xfrm>
          <a:prstGeom prst="rect">
            <a:avLst/>
          </a:prstGeom>
          <a:noFill/>
        </p:spPr>
      </p:pic>
      <p:pic>
        <p:nvPicPr>
          <p:cNvPr id="1034" name="Picture 10" descr="C:\Users\Libor\Dropbox\Do výuky\Značky\wrigley subsidiary mar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2993" y="4643447"/>
            <a:ext cx="2081201" cy="917581"/>
          </a:xfrm>
          <a:prstGeom prst="rect">
            <a:avLst/>
          </a:prstGeom>
          <a:noFill/>
        </p:spPr>
      </p:pic>
      <p:pic>
        <p:nvPicPr>
          <p:cNvPr id="1035" name="Picture 11" descr="C:\Users\Libor\Dropbox\Do výuky\Značky\Logo_MARS_incorporate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4431" y="2786059"/>
            <a:ext cx="2473697" cy="878163"/>
          </a:xfrm>
          <a:prstGeom prst="rect">
            <a:avLst/>
          </a:prstGeom>
          <a:noFill/>
        </p:spPr>
      </p:pic>
      <p:sp>
        <p:nvSpPr>
          <p:cNvPr id="14" name="Šipka nahoru 13"/>
          <p:cNvSpPr/>
          <p:nvPr/>
        </p:nvSpPr>
        <p:spPr>
          <a:xfrm>
            <a:off x="6096000" y="3786190"/>
            <a:ext cx="214314" cy="64294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36" name="Picture 12" descr="C:\Users\Libor\Dropbox\Do výuky\Značky\TWIX-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81951" y="2000241"/>
            <a:ext cx="2178039" cy="2178039"/>
          </a:xfrm>
          <a:prstGeom prst="rect">
            <a:avLst/>
          </a:prstGeom>
          <a:noFill/>
        </p:spPr>
      </p:pic>
      <p:pic>
        <p:nvPicPr>
          <p:cNvPr id="1030" name="Picture 6" descr="SouvisejÃ­cÃ­ obrÃ¡ze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51" y="579387"/>
            <a:ext cx="1872367" cy="124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40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" name="Picture 2" descr="VÃ½sledek obrÃ¡zku pro illusion of choice 2018">
            <a:extLst>
              <a:ext uri="{FF2B5EF4-FFF2-40B4-BE49-F238E27FC236}">
                <a16:creationId xmlns:a16="http://schemas.microsoft.com/office/drawing/2014/main" id="{74492AD2-FAFD-4E65-8DA4-4C9DBE88F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1690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4109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03400" y="2004091"/>
            <a:ext cx="9144000" cy="1050566"/>
          </a:xfrm>
        </p:spPr>
        <p:txBody>
          <a:bodyPr>
            <a:normAutofit/>
          </a:bodyPr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endParaRPr lang="en-US" sz="4000" dirty="0"/>
          </a:p>
        </p:txBody>
      </p:sp>
      <p:pic>
        <p:nvPicPr>
          <p:cNvPr id="3" name="Google Shape;379;p43">
            <a:extLst>
              <a:ext uri="{FF2B5EF4-FFF2-40B4-BE49-F238E27FC236}">
                <a16:creationId xmlns:a16="http://schemas.microsoft.com/office/drawing/2014/main" id="{5A3A2C9E-D9BE-8B44-85BC-B9FE63A4452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5690" y="3548213"/>
            <a:ext cx="1900620" cy="1482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4654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Communication</a:t>
            </a:r>
            <a:r>
              <a:rPr lang="cs-CZ" dirty="0"/>
              <a:t> mix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9858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5400" dirty="0"/>
              <a:t>?</a:t>
            </a:r>
          </a:p>
          <a:p>
            <a:pPr marL="0" indent="0" algn="ctr">
              <a:buNone/>
            </a:pPr>
            <a:r>
              <a:rPr lang="cs-CZ" sz="5400" dirty="0" err="1"/>
              <a:t>Advertising</a:t>
            </a:r>
            <a:endParaRPr lang="cs-CZ" sz="5400" dirty="0"/>
          </a:p>
          <a:p>
            <a:pPr marL="0" indent="0" algn="ctr">
              <a:buNone/>
            </a:pPr>
            <a:r>
              <a:rPr lang="cs-CZ" sz="5400" dirty="0"/>
              <a:t>Public Relations</a:t>
            </a:r>
          </a:p>
          <a:p>
            <a:pPr marL="0" indent="0" algn="ctr">
              <a:buNone/>
            </a:pPr>
            <a:r>
              <a:rPr lang="cs-CZ" sz="5400" dirty="0" err="1"/>
              <a:t>Personal</a:t>
            </a:r>
            <a:r>
              <a:rPr lang="cs-CZ" sz="5400" dirty="0"/>
              <a:t> </a:t>
            </a:r>
            <a:r>
              <a:rPr lang="cs-CZ" sz="5400" dirty="0" err="1"/>
              <a:t>selling</a:t>
            </a:r>
            <a:endParaRPr lang="cs-CZ" sz="5400" dirty="0"/>
          </a:p>
          <a:p>
            <a:pPr marL="0" indent="0" algn="ctr">
              <a:buNone/>
            </a:pPr>
            <a:r>
              <a:rPr lang="cs-CZ" sz="5400" dirty="0"/>
              <a:t>Direct marketing</a:t>
            </a:r>
          </a:p>
          <a:p>
            <a:pPr marL="0" indent="0" algn="ctr">
              <a:buNone/>
            </a:pPr>
            <a:r>
              <a:rPr lang="cs-CZ" sz="5400" dirty="0"/>
              <a:t>Sales </a:t>
            </a:r>
            <a:r>
              <a:rPr lang="cs-CZ" sz="5400" dirty="0" err="1"/>
              <a:t>promotion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94932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Advertising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Paid form of promotion.</a:t>
            </a:r>
          </a:p>
          <a:p>
            <a:r>
              <a:rPr lang="en-US" sz="4000" dirty="0"/>
              <a:t>Impersonal media presentations.</a:t>
            </a:r>
          </a:p>
          <a:p>
            <a:r>
              <a:rPr lang="en-US" sz="4000" dirty="0"/>
              <a:t>The advertiser is clearly identified.</a:t>
            </a:r>
          </a:p>
          <a:p>
            <a:r>
              <a:rPr lang="en-US" sz="4000" dirty="0"/>
              <a:t>Control over the content of the message.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586626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 err="1"/>
              <a:t>Advertising</a:t>
            </a:r>
            <a:r>
              <a:rPr lang="cs-CZ" dirty="0"/>
              <a:t> </a:t>
            </a:r>
            <a:r>
              <a:rPr lang="cs-CZ" dirty="0" err="1"/>
              <a:t>goals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400" dirty="0" err="1"/>
              <a:t>Identify</a:t>
            </a:r>
            <a:endParaRPr lang="cs-CZ" sz="4400" dirty="0"/>
          </a:p>
          <a:p>
            <a:r>
              <a:rPr lang="cs-CZ" sz="4400" dirty="0" err="1"/>
              <a:t>Inform</a:t>
            </a:r>
            <a:endParaRPr lang="cs-CZ" sz="4400" dirty="0"/>
          </a:p>
          <a:p>
            <a:r>
              <a:rPr lang="cs-CZ" sz="4400" dirty="0" err="1"/>
              <a:t>Persuade</a:t>
            </a:r>
            <a:endParaRPr lang="cs-CZ" sz="4400" dirty="0"/>
          </a:p>
          <a:p>
            <a:r>
              <a:rPr lang="cs-CZ" sz="4400" dirty="0" err="1"/>
              <a:t>Remind</a:t>
            </a:r>
            <a:endParaRPr lang="en-GB" sz="4400" dirty="0"/>
          </a:p>
        </p:txBody>
      </p:sp>
      <p:pic>
        <p:nvPicPr>
          <p:cNvPr id="4" name="Online médium 3" descr="Walmart TV commercial - Movie Cars (Extended version)">
            <a:hlinkClick r:id="" action="ppaction://media"/>
            <a:extLst>
              <a:ext uri="{FF2B5EF4-FFF2-40B4-BE49-F238E27FC236}">
                <a16:creationId xmlns:a16="http://schemas.microsoft.com/office/drawing/2014/main" id="{5AF96625-2E89-2F49-AA26-16ABB9625A0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46650" y="1825625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2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5M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advertising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Mission - the answer to a goal that a campaign has, what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ad </a:t>
            </a:r>
            <a:r>
              <a:rPr lang="en-US" dirty="0"/>
              <a:t>change in</a:t>
            </a:r>
            <a:r>
              <a:rPr lang="cs-CZ" dirty="0"/>
              <a:t> </a:t>
            </a:r>
            <a:r>
              <a:rPr lang="cs-CZ" dirty="0" err="1"/>
              <a:t>consumer</a:t>
            </a:r>
            <a:r>
              <a:rPr lang="en-US" dirty="0"/>
              <a:t> attitudes or behavior.</a:t>
            </a:r>
          </a:p>
          <a:p>
            <a:pPr lvl="0"/>
            <a:r>
              <a:rPr lang="en-US" dirty="0"/>
              <a:t>Money - how much we invest in the campaign</a:t>
            </a:r>
            <a:r>
              <a:rPr lang="cs-CZ" dirty="0"/>
              <a:t>.</a:t>
            </a:r>
            <a:endParaRPr lang="en-US" dirty="0"/>
          </a:p>
          <a:p>
            <a:pPr lvl="0"/>
            <a:r>
              <a:rPr lang="en-US" dirty="0"/>
              <a:t>Message - </a:t>
            </a:r>
            <a:r>
              <a:rPr lang="cs-CZ" dirty="0"/>
              <a:t>t</a:t>
            </a:r>
            <a:r>
              <a:rPr lang="en-US" dirty="0"/>
              <a:t>he message alerts the recipient beforehand so that the campaign objectives can be met.</a:t>
            </a:r>
          </a:p>
          <a:p>
            <a:pPr lvl="0"/>
            <a:r>
              <a:rPr lang="en-US" dirty="0"/>
              <a:t>Media - a selection of media that could be available to meet your goals as effectively as possible.</a:t>
            </a:r>
          </a:p>
          <a:p>
            <a:pPr lvl="0"/>
            <a:r>
              <a:rPr lang="en-US" dirty="0"/>
              <a:t>Measurement - determination of the values according to which the results will be measured.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770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3780</TotalTime>
  <Words>1299</Words>
  <Application>Microsoft Macintosh PowerPoint</Application>
  <PresentationFormat>Širokoúhlá obrazovka</PresentationFormat>
  <Paragraphs>240</Paragraphs>
  <Slides>56</Slides>
  <Notes>17</Notes>
  <HiddenSlides>0</HiddenSlides>
  <MMClips>4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61" baseType="lpstr">
      <vt:lpstr>Arial</vt:lpstr>
      <vt:lpstr>Calibri</vt:lpstr>
      <vt:lpstr>Calibri Light</vt:lpstr>
      <vt:lpstr>Times New Roman</vt:lpstr>
      <vt:lpstr>Motiv Office</vt:lpstr>
      <vt:lpstr>Trade Organisations Marketing communication and branding</vt:lpstr>
      <vt:lpstr>Lecture content</vt:lpstr>
      <vt:lpstr>One way communication</vt:lpstr>
      <vt:lpstr>Mass one way communication</vt:lpstr>
      <vt:lpstr>Mass communication many-to-many</vt:lpstr>
      <vt:lpstr>Communication mix</vt:lpstr>
      <vt:lpstr>Advertising</vt:lpstr>
      <vt:lpstr>Advertising goals</vt:lpstr>
      <vt:lpstr>5M of advertising</vt:lpstr>
      <vt:lpstr>Media types</vt:lpstr>
      <vt:lpstr>How advertising works?</vt:lpstr>
      <vt:lpstr>Sales promotion</vt:lpstr>
      <vt:lpstr>Sales promotion</vt:lpstr>
      <vt:lpstr>Prezentace aplikace PowerPoint</vt:lpstr>
      <vt:lpstr>Prezentace aplikace PowerPoint</vt:lpstr>
      <vt:lpstr>Sales promotion</vt:lpstr>
      <vt:lpstr>Sales promotion</vt:lpstr>
      <vt:lpstr>Public Relations</vt:lpstr>
      <vt:lpstr>Personal selling</vt:lpstr>
      <vt:lpstr>Direct marketing</vt:lpstr>
      <vt:lpstr>Other communication techniques</vt:lpstr>
      <vt:lpstr>Ambush marketing</vt:lpstr>
      <vt:lpstr>Presence marketing</vt:lpstr>
      <vt:lpstr>Street marketing</vt:lpstr>
      <vt:lpstr>Wild posting</vt:lpstr>
      <vt:lpstr>How many marketings?</vt:lpstr>
      <vt:lpstr>Product placement</vt:lpstr>
      <vt:lpstr>Viral marketing</vt:lpstr>
      <vt:lpstr>Cardstore</vt:lpstr>
      <vt:lpstr>Will it blend?</vt:lpstr>
      <vt:lpstr>Prezentace aplikace PowerPoint</vt:lpstr>
      <vt:lpstr>Segmentation</vt:lpstr>
      <vt:lpstr>Segmentation limits</vt:lpstr>
      <vt:lpstr>Segmentation</vt:lpstr>
      <vt:lpstr>Segmentation</vt:lpstr>
      <vt:lpstr>Loyalty and intesity relationship</vt:lpstr>
      <vt:lpstr>Prezentace aplikace PowerPoint</vt:lpstr>
      <vt:lpstr>Prezentace aplikace PowerPoint</vt:lpstr>
      <vt:lpstr>Segmentation by loyalty</vt:lpstr>
      <vt:lpstr>Segmentation by loyalty</vt:lpstr>
      <vt:lpstr>Segmentation by loyalty</vt:lpstr>
      <vt:lpstr>Segmentation by loyalty</vt:lpstr>
      <vt:lpstr>Segmentation by loyalty</vt:lpstr>
      <vt:lpstr>Segmentation by loyalty</vt:lpstr>
      <vt:lpstr>Segmentation by loyalty</vt:lpstr>
      <vt:lpstr>Prezentace aplikace PowerPoint</vt:lpstr>
      <vt:lpstr>Brand</vt:lpstr>
      <vt:lpstr>Prezentace aplikace PowerPoint</vt:lpstr>
      <vt:lpstr>Brand characteristics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Marketingu</dc:title>
  <dc:creator>Klepek</dc:creator>
  <cp:lastModifiedBy>Martin Klepek</cp:lastModifiedBy>
  <cp:revision>363</cp:revision>
  <dcterms:created xsi:type="dcterms:W3CDTF">2015-11-22T20:58:09Z</dcterms:created>
  <dcterms:modified xsi:type="dcterms:W3CDTF">2020-10-27T13:46:21Z</dcterms:modified>
</cp:coreProperties>
</file>