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424" r:id="rId3"/>
    <p:sldId id="466" r:id="rId4"/>
    <p:sldId id="467" r:id="rId5"/>
    <p:sldId id="447" r:id="rId6"/>
    <p:sldId id="470" r:id="rId7"/>
    <p:sldId id="471" r:id="rId8"/>
    <p:sldId id="448" r:id="rId9"/>
    <p:sldId id="452" r:id="rId10"/>
    <p:sldId id="465" r:id="rId11"/>
    <p:sldId id="460" r:id="rId12"/>
    <p:sldId id="468" r:id="rId13"/>
    <p:sldId id="454" r:id="rId14"/>
    <p:sldId id="450" r:id="rId15"/>
    <p:sldId id="461" r:id="rId16"/>
    <p:sldId id="469" r:id="rId17"/>
    <p:sldId id="462" r:id="rId18"/>
    <p:sldId id="455" r:id="rId19"/>
    <p:sldId id="456" r:id="rId20"/>
    <p:sldId id="458" r:id="rId21"/>
    <p:sldId id="459" r:id="rId22"/>
    <p:sldId id="463" r:id="rId23"/>
    <p:sldId id="464" r:id="rId24"/>
    <p:sldId id="457" r:id="rId25"/>
    <p:sldId id="472" r:id="rId26"/>
    <p:sldId id="486" r:id="rId27"/>
    <p:sldId id="487" r:id="rId28"/>
    <p:sldId id="488" r:id="rId29"/>
    <p:sldId id="322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24B"/>
    <a:srgbClr val="D6E4E6"/>
    <a:srgbClr val="FF0000"/>
    <a:srgbClr val="70AD47"/>
    <a:srgbClr val="598B91"/>
    <a:srgbClr val="A5C3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7" autoAdjust="0"/>
    <p:restoredTop sz="91881" autoAdjust="0"/>
  </p:normalViewPr>
  <p:slideViewPr>
    <p:cSldViewPr snapToGrid="0">
      <p:cViewPr varScale="1">
        <p:scale>
          <a:sx n="98" d="100"/>
          <a:sy n="98" d="100"/>
        </p:scale>
        <p:origin x="1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5826B-7678-40DA-BCC6-744814B98776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8D5C-7C5A-46D2-A438-0D01F4725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1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59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91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85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28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41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73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8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6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21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06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97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95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30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92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683791"/>
            <a:ext cx="9144000" cy="1050566"/>
          </a:xfrm>
        </p:spPr>
        <p:txBody>
          <a:bodyPr>
            <a:normAutofit fontScale="90000"/>
          </a:bodyPr>
          <a:lstStyle/>
          <a:p>
            <a:r>
              <a:rPr lang="en-US" dirty="0"/>
              <a:t>Trade Organizations</a:t>
            </a:r>
            <a:br>
              <a:rPr lang="en-US" dirty="0"/>
            </a:br>
            <a:r>
              <a:rPr lang="cs-CZ" sz="4000" dirty="0"/>
              <a:t>Retail </a:t>
            </a:r>
            <a:r>
              <a:rPr lang="cs-CZ" sz="4000" dirty="0" err="1"/>
              <a:t>types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0" y="805109"/>
            <a:ext cx="3267839" cy="2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4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 Warehouse retailers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b="1" dirty="0"/>
              <a:t>Range of products: </a:t>
            </a:r>
            <a:r>
              <a:rPr lang="en-US" sz="3600" dirty="0"/>
              <a:t>comprehensive range of food and basic non-food goods</a:t>
            </a:r>
          </a:p>
          <a:p>
            <a:r>
              <a:rPr lang="cs-CZ" sz="3600" b="1" dirty="0"/>
              <a:t>Prices: </a:t>
            </a:r>
            <a:r>
              <a:rPr lang="cs-CZ" sz="3600" dirty="0"/>
              <a:t>lower due lower logistic expenses</a:t>
            </a:r>
          </a:p>
          <a:p>
            <a:r>
              <a:rPr lang="cs-CZ" sz="3600" b="1" dirty="0"/>
              <a:t>Localization: </a:t>
            </a:r>
            <a:r>
              <a:rPr lang="en-US" sz="3600" dirty="0"/>
              <a:t>suburbs, city </a:t>
            </a:r>
            <a:r>
              <a:rPr lang="cs-CZ" sz="3600" dirty="0"/>
              <a:t>exits</a:t>
            </a:r>
            <a:r>
              <a:rPr lang="en-US" sz="3600" dirty="0"/>
              <a:t> with access roads and parking</a:t>
            </a:r>
            <a:endParaRPr lang="cs-CZ" sz="3600" dirty="0"/>
          </a:p>
          <a:p>
            <a:r>
              <a:rPr lang="cs-CZ" sz="3600" b="1" dirty="0"/>
              <a:t>Form of sale: </a:t>
            </a:r>
            <a:r>
              <a:rPr lang="cs-CZ" sz="3600" dirty="0"/>
              <a:t>self-service</a:t>
            </a:r>
          </a:p>
          <a:p>
            <a:r>
              <a:rPr lang="cs-CZ" sz="3600" b="1" dirty="0"/>
              <a:t>Trends: </a:t>
            </a:r>
            <a:r>
              <a:rPr lang="en-US" sz="3600" dirty="0"/>
              <a:t>stagnation due to increasing customer </a:t>
            </a:r>
            <a:r>
              <a:rPr lang="cs-CZ" sz="3600" dirty="0"/>
              <a:t>convenience</a:t>
            </a:r>
            <a:r>
              <a:rPr lang="en-US" sz="3600" dirty="0"/>
              <a:t> requirements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523739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Ã½sledek obrÃ¡zku pro warehouse retai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" y="276584"/>
            <a:ext cx="10497185" cy="59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60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 Speciality retailers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Specialising in specific industries or products, this type of retailer is able to offer the customer expert knowledge and a high level of service. </a:t>
            </a:r>
            <a:endParaRPr lang="cs-CZ" sz="3600" dirty="0"/>
          </a:p>
          <a:p>
            <a:r>
              <a:rPr lang="en-GB" sz="3600" dirty="0"/>
              <a:t>They also add value by offering accessories and additional related products at the same outlet.</a:t>
            </a:r>
            <a:endParaRPr lang="cs-CZ" sz="3600" dirty="0"/>
          </a:p>
          <a:p>
            <a:r>
              <a:rPr lang="cs-CZ" sz="3600" dirty="0"/>
              <a:t>Examples are </a:t>
            </a:r>
            <a:r>
              <a:rPr lang="en-US" sz="3600" dirty="0"/>
              <a:t>cycling, skiing, office supplies, footwear, fashion, computer technology, cosmetics</a:t>
            </a:r>
            <a:r>
              <a:rPr lang="cs-CZ" sz="3600" dirty="0"/>
              <a:t>, photo.</a:t>
            </a:r>
          </a:p>
        </p:txBody>
      </p:sp>
    </p:spTree>
    <p:extLst>
      <p:ext uri="{BB962C8B-B14F-4D97-AF65-F5344CB8AC3E}">
        <p14:creationId xmlns:p14="http://schemas.microsoft.com/office/powerpoint/2010/main" val="2043621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 Speciality retailers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600" b="1" dirty="0"/>
              <a:t>Range of products: </a:t>
            </a:r>
            <a:r>
              <a:rPr lang="en-GB" sz="3600" dirty="0"/>
              <a:t>very narrow with considerable depth, goods of occasional and long-term consumption prevail</a:t>
            </a:r>
          </a:p>
          <a:p>
            <a:r>
              <a:rPr lang="en-GB" sz="3600" b="1" dirty="0"/>
              <a:t>Prices: </a:t>
            </a:r>
            <a:r>
              <a:rPr lang="en-GB" sz="3600" dirty="0"/>
              <a:t>higher, sales with specialized services (costs of professional staff)</a:t>
            </a:r>
          </a:p>
          <a:p>
            <a:r>
              <a:rPr lang="en-GB" sz="3600" b="1" dirty="0"/>
              <a:t>Localization: </a:t>
            </a:r>
            <a:r>
              <a:rPr lang="en-GB" sz="3600" dirty="0"/>
              <a:t>city centres and shopping malls, </a:t>
            </a:r>
            <a:r>
              <a:rPr lang="en-GB" sz="3600" dirty="0" err="1"/>
              <a:t>deparmtent</a:t>
            </a:r>
            <a:r>
              <a:rPr lang="en-GB" sz="3600"/>
              <a:t> stores</a:t>
            </a:r>
          </a:p>
          <a:p>
            <a:r>
              <a:rPr lang="en-GB" sz="3600" b="1" dirty="0"/>
              <a:t>Trend: </a:t>
            </a:r>
            <a:r>
              <a:rPr lang="en-GB" sz="3600" dirty="0"/>
              <a:t>growing</a:t>
            </a:r>
          </a:p>
        </p:txBody>
      </p:sp>
    </p:spTree>
    <p:extLst>
      <p:ext uri="{BB962C8B-B14F-4D97-AF65-F5344CB8AC3E}">
        <p14:creationId xmlns:p14="http://schemas.microsoft.com/office/powerpoint/2010/main" val="343419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Výsledek obrázku pro megapixel prodej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15" y="169830"/>
            <a:ext cx="9809518" cy="654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6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 Speciality warehouse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Specialising in specific industries or products, this type of retailer is able to offer the customer expert knowledge and a high level of service. </a:t>
            </a:r>
            <a:endParaRPr lang="cs-CZ" sz="3600" dirty="0"/>
          </a:p>
          <a:p>
            <a:r>
              <a:rPr lang="cs-CZ" sz="3600" dirty="0"/>
              <a:t>From 800m</a:t>
            </a:r>
            <a:r>
              <a:rPr lang="cs-CZ" sz="3600" baseline="30000" dirty="0"/>
              <a:t>2</a:t>
            </a:r>
            <a:r>
              <a:rPr lang="cs-CZ" sz="3600" dirty="0"/>
              <a:t> and more.</a:t>
            </a:r>
          </a:p>
          <a:p>
            <a:r>
              <a:rPr lang="cs-CZ" sz="3600" dirty="0"/>
              <a:t>Examples are IKEA, HORNBACH, DECATHLON, OBI, SCONTO.</a:t>
            </a:r>
          </a:p>
        </p:txBody>
      </p:sp>
    </p:spTree>
    <p:extLst>
      <p:ext uri="{BB962C8B-B14F-4D97-AF65-F5344CB8AC3E}">
        <p14:creationId xmlns:p14="http://schemas.microsoft.com/office/powerpoint/2010/main" val="1423177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 Speciality warehouse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b="1" dirty="0"/>
              <a:t>Range of products: </a:t>
            </a:r>
            <a:r>
              <a:rPr lang="cs-CZ" sz="3600" dirty="0"/>
              <a:t>very narrow with considerable depth</a:t>
            </a:r>
            <a:endParaRPr lang="cs-CZ" sz="3600" b="1" dirty="0"/>
          </a:p>
          <a:p>
            <a:r>
              <a:rPr lang="cs-CZ" sz="3600" b="1" dirty="0"/>
              <a:t>Prices: </a:t>
            </a:r>
            <a:r>
              <a:rPr lang="cs-CZ" sz="3600" dirty="0"/>
              <a:t>low to medium</a:t>
            </a:r>
          </a:p>
          <a:p>
            <a:r>
              <a:rPr lang="cs-CZ" sz="3600" b="1" dirty="0"/>
              <a:t>Localization: </a:t>
            </a:r>
            <a:r>
              <a:rPr lang="en-US" sz="3600" dirty="0"/>
              <a:t>suburbs, city </a:t>
            </a:r>
            <a:r>
              <a:rPr lang="cs-CZ" sz="3600" dirty="0"/>
              <a:t>exits</a:t>
            </a:r>
            <a:r>
              <a:rPr lang="en-US" sz="3600" dirty="0"/>
              <a:t> with access roads and parking</a:t>
            </a:r>
            <a:endParaRPr lang="cs-CZ" sz="3600" dirty="0"/>
          </a:p>
          <a:p>
            <a:r>
              <a:rPr lang="cs-CZ" sz="3600" b="1" dirty="0"/>
              <a:t>Form of sale: </a:t>
            </a:r>
            <a:r>
              <a:rPr lang="cs-CZ" sz="3600" dirty="0"/>
              <a:t>self-service</a:t>
            </a:r>
          </a:p>
          <a:p>
            <a:r>
              <a:rPr lang="cs-CZ" sz="3600" b="1" dirty="0"/>
              <a:t>Trends: </a:t>
            </a:r>
            <a:r>
              <a:rPr lang="en-US" sz="3600" dirty="0"/>
              <a:t>fast development at the expense of specialized stores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141661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Výsledek obrázku pro ikea sto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9"/>
          <a:stretch/>
        </p:blipFill>
        <p:spPr bwMode="auto">
          <a:xfrm>
            <a:off x="930798" y="509286"/>
            <a:ext cx="9509285" cy="58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75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Convenience retailer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Usually located in residential areas this type of retailer offers a limited range of products at premium prices due to the added value of convenience</a:t>
            </a:r>
            <a:r>
              <a:rPr lang="cs-CZ" sz="4000" dirty="0"/>
              <a:t>.</a:t>
            </a:r>
          </a:p>
          <a:p>
            <a:r>
              <a:rPr lang="cs-CZ" sz="4000" dirty="0"/>
              <a:t>Some of them has long open hours and provide customers with products of daily consumption.</a:t>
            </a:r>
          </a:p>
        </p:txBody>
      </p:sp>
    </p:spTree>
    <p:extLst>
      <p:ext uri="{BB962C8B-B14F-4D97-AF65-F5344CB8AC3E}">
        <p14:creationId xmlns:p14="http://schemas.microsoft.com/office/powerpoint/2010/main" val="2869713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Convenience retailer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b="1" dirty="0"/>
              <a:t>Range of products: </a:t>
            </a:r>
            <a:r>
              <a:rPr lang="cs-CZ" sz="3600" dirty="0"/>
              <a:t>medium </a:t>
            </a:r>
            <a:r>
              <a:rPr lang="en-US" sz="3600" dirty="0"/>
              <a:t>wide with a small depth, focusing on daily necessities with a </a:t>
            </a:r>
            <a:r>
              <a:rPr lang="cs-CZ" sz="3600" dirty="0"/>
              <a:t>significant </a:t>
            </a:r>
            <a:r>
              <a:rPr lang="en-US" sz="3600" dirty="0"/>
              <a:t>dominance of food</a:t>
            </a:r>
            <a:endParaRPr lang="cs-CZ" sz="3600" dirty="0"/>
          </a:p>
          <a:p>
            <a:r>
              <a:rPr lang="cs-CZ" sz="3600" b="1" dirty="0"/>
              <a:t>Prices: </a:t>
            </a:r>
            <a:r>
              <a:rPr lang="cs-CZ" sz="3600" dirty="0"/>
              <a:t>higher</a:t>
            </a:r>
          </a:p>
          <a:p>
            <a:r>
              <a:rPr lang="cs-CZ" sz="3600" b="1" dirty="0"/>
              <a:t>Localization: </a:t>
            </a:r>
            <a:r>
              <a:rPr lang="cs-CZ" sz="3600" dirty="0"/>
              <a:t>countryside and less dense urban areas</a:t>
            </a:r>
          </a:p>
          <a:p>
            <a:r>
              <a:rPr lang="cs-CZ" sz="3600" b="1" dirty="0"/>
              <a:t>Form of sale: </a:t>
            </a:r>
            <a:r>
              <a:rPr lang="cs-CZ" sz="3600" dirty="0"/>
              <a:t>self-service combined with counter sale</a:t>
            </a:r>
          </a:p>
          <a:p>
            <a:r>
              <a:rPr lang="cs-CZ" sz="3600" b="1" dirty="0"/>
              <a:t>Trends: </a:t>
            </a:r>
            <a:r>
              <a:rPr lang="en-US" sz="3600" dirty="0"/>
              <a:t>decrease due to the concentration of supermarkets and shopping centers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38494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Typology of retail stores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There are 7 main types of retailers which can be defined by the size of their business and the way they in which they sell their products</a:t>
            </a:r>
            <a:r>
              <a:rPr lang="cs-CZ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Department Store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Supermarkets / Hypermarkets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Warehouse retailers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Speciality retailers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Speciality warehouse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Convenienec store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Discount retailer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E-tail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59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2" y="128005"/>
            <a:ext cx="9980647" cy="661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25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22250-58EF-4876-B144-4552B66DD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45792-5C2E-4906-93B3-A44862489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ýsledek obrázku pro samoobsluha">
            <a:extLst>
              <a:ext uri="{FF2B5EF4-FFF2-40B4-BE49-F238E27FC236}">
                <a16:creationId xmlns:a16="http://schemas.microsoft.com/office/drawing/2014/main" id="{0FE24E7C-8D65-4E45-B2D9-64007FCB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52" y="0"/>
            <a:ext cx="9107424" cy="683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117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Discount retailer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This type of retailer offers a variety of discounted products. </a:t>
            </a:r>
            <a:endParaRPr lang="cs-CZ" sz="4000" dirty="0"/>
          </a:p>
          <a:p>
            <a:r>
              <a:rPr lang="en-GB" sz="4000" dirty="0"/>
              <a:t>They offer low prices on less fashionable branded products from a range of suppliers by reselling end of line and returned goods at discounted prices.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44617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Discount retailer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4000" b="1" dirty="0"/>
              <a:t>Range of products: </a:t>
            </a:r>
            <a:r>
              <a:rPr lang="cs-CZ" sz="4000" dirty="0"/>
              <a:t>up to 800 items, narrow</a:t>
            </a:r>
            <a:r>
              <a:rPr lang="en-US" sz="4000" dirty="0"/>
              <a:t> with a small depth</a:t>
            </a:r>
            <a:endParaRPr lang="cs-CZ" sz="4000" dirty="0"/>
          </a:p>
          <a:p>
            <a:r>
              <a:rPr lang="cs-CZ" sz="4000" b="1" dirty="0"/>
              <a:t>Prices: </a:t>
            </a:r>
            <a:r>
              <a:rPr lang="cs-CZ" sz="4000" dirty="0"/>
              <a:t>lower </a:t>
            </a:r>
          </a:p>
          <a:p>
            <a:r>
              <a:rPr lang="cs-CZ" sz="4000" b="1" dirty="0"/>
              <a:t>Localization: </a:t>
            </a:r>
            <a:r>
              <a:rPr lang="en-US" sz="4000" dirty="0"/>
              <a:t>residential areas with an accessibility range of 400 - 700 m according to the density of the area, city boundaries with access roads and parking</a:t>
            </a:r>
            <a:endParaRPr lang="cs-CZ" sz="4000" dirty="0"/>
          </a:p>
          <a:p>
            <a:r>
              <a:rPr lang="cs-CZ" sz="4000" b="1" dirty="0"/>
              <a:t>Form of sale</a:t>
            </a:r>
            <a:r>
              <a:rPr lang="cs-CZ" sz="4000" dirty="0"/>
              <a:t>: self-service</a:t>
            </a:r>
          </a:p>
          <a:p>
            <a:r>
              <a:rPr lang="cs-CZ" sz="4000" b="1" dirty="0"/>
              <a:t>Trends: </a:t>
            </a:r>
            <a:r>
              <a:rPr lang="cs-CZ" sz="4000" dirty="0"/>
              <a:t>stagnation</a:t>
            </a:r>
          </a:p>
        </p:txBody>
      </p:sp>
    </p:spTree>
    <p:extLst>
      <p:ext uri="{BB962C8B-B14F-4D97-AF65-F5344CB8AC3E}">
        <p14:creationId xmlns:p14="http://schemas.microsoft.com/office/powerpoint/2010/main" val="769247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9" y="365125"/>
            <a:ext cx="10306765" cy="598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89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 E-tailer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This type of retailer enables customers to shop on-line via the internet and buy products which are then delivered. </a:t>
            </a:r>
          </a:p>
          <a:p>
            <a:r>
              <a:rPr lang="en-US" sz="4000" dirty="0"/>
              <a:t>This type of retailer is highly convenient and is able to supply a wider geographic customer base. </a:t>
            </a:r>
          </a:p>
          <a:p>
            <a:r>
              <a:rPr lang="en-US" sz="4000" dirty="0"/>
              <a:t>E-</a:t>
            </a:r>
            <a:r>
              <a:rPr lang="en-US" sz="4000" dirty="0" err="1"/>
              <a:t>tailers</a:t>
            </a:r>
            <a:r>
              <a:rPr lang="en-US" sz="4000" dirty="0"/>
              <a:t> often have lower rent and overheads so offer very competitive pricing.</a:t>
            </a:r>
          </a:p>
        </p:txBody>
      </p:sp>
    </p:spTree>
    <p:extLst>
      <p:ext uri="{BB962C8B-B14F-4D97-AF65-F5344CB8AC3E}">
        <p14:creationId xmlns:p14="http://schemas.microsoft.com/office/powerpoint/2010/main" val="3931437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 E-tailer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E-tail is emerging and complementing (not replacing) brick and mortar.</a:t>
            </a:r>
          </a:p>
          <a:p>
            <a:r>
              <a:rPr lang="en-US" sz="4000" dirty="0"/>
              <a:t>Drugs, fresh fruits and vegetables are convenient to buy offline.</a:t>
            </a:r>
          </a:p>
          <a:p>
            <a:r>
              <a:rPr lang="en-US" sz="4000" dirty="0"/>
              <a:t>Electronics, hobby and books are good examples of e-tail use.</a:t>
            </a:r>
          </a:p>
        </p:txBody>
      </p:sp>
    </p:spTree>
    <p:extLst>
      <p:ext uri="{BB962C8B-B14F-4D97-AF65-F5344CB8AC3E}">
        <p14:creationId xmlns:p14="http://schemas.microsoft.com/office/powerpoint/2010/main" val="860675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Excercise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Work in pairs or single</a:t>
            </a:r>
          </a:p>
          <a:p>
            <a:r>
              <a:rPr lang="en-US" sz="4000" dirty="0"/>
              <a:t>You will see several product categories </a:t>
            </a:r>
          </a:p>
          <a:p>
            <a:r>
              <a:rPr lang="en-US" sz="4000" dirty="0"/>
              <a:t>Match those with most convenient retail types</a:t>
            </a:r>
          </a:p>
          <a:p>
            <a:r>
              <a:rPr lang="en-US" sz="4000" dirty="0"/>
              <a:t>Prepare short</a:t>
            </a:r>
            <a:r>
              <a:rPr lang="en-US" sz="4000" b="1" dirty="0"/>
              <a:t> </a:t>
            </a:r>
            <a:r>
              <a:rPr lang="en-US" sz="4000" dirty="0"/>
              <a:t>talk with arguments why</a:t>
            </a:r>
          </a:p>
        </p:txBody>
      </p:sp>
    </p:spTree>
    <p:extLst>
      <p:ext uri="{BB962C8B-B14F-4D97-AF65-F5344CB8AC3E}">
        <p14:creationId xmlns:p14="http://schemas.microsoft.com/office/powerpoint/2010/main" val="1081978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Products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/>
              <a:t>Groceries</a:t>
            </a:r>
          </a:p>
          <a:p>
            <a:r>
              <a:rPr lang="en-US" sz="4000" dirty="0"/>
              <a:t>Mountain bikes</a:t>
            </a:r>
          </a:p>
          <a:p>
            <a:r>
              <a:rPr lang="en-US" sz="4000" dirty="0"/>
              <a:t>Drones</a:t>
            </a:r>
          </a:p>
          <a:p>
            <a:r>
              <a:rPr lang="en-US" sz="4000" dirty="0"/>
              <a:t>Water</a:t>
            </a:r>
          </a:p>
          <a:p>
            <a:r>
              <a:rPr lang="en-US" sz="4000" dirty="0"/>
              <a:t>Matches</a:t>
            </a:r>
          </a:p>
          <a:p>
            <a:r>
              <a:rPr lang="en-US" sz="4000" dirty="0"/>
              <a:t>Tuxedo</a:t>
            </a:r>
          </a:p>
          <a:p>
            <a:r>
              <a:rPr lang="en-US" sz="4000" dirty="0"/>
              <a:t>Chips</a:t>
            </a:r>
          </a:p>
          <a:p>
            <a:r>
              <a:rPr lang="en-US" sz="4000" dirty="0"/>
              <a:t>Running shoes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1028" name="Picture 4" descr="Mountain Bike PNG Image File | PNG All">
            <a:extLst>
              <a:ext uri="{FF2B5EF4-FFF2-40B4-BE49-F238E27FC236}">
                <a16:creationId xmlns:a16="http://schemas.microsoft.com/office/drawing/2014/main" id="{8D7F6B60-A523-7A4B-BDBC-9FDF25314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14" y="1115195"/>
            <a:ext cx="2125049" cy="128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Drone Png Transparent Image - Drone Png - Full Size PNG Image -  PNGkit">
            <a:extLst>
              <a:ext uri="{FF2B5EF4-FFF2-40B4-BE49-F238E27FC236}">
                <a16:creationId xmlns:a16="http://schemas.microsoft.com/office/drawing/2014/main" id="{CE69D365-8D3E-AA4F-A7DB-4FDCC0061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391" y="1598267"/>
            <a:ext cx="1955409" cy="107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ter bottle Web PNG | Picpng">
            <a:extLst>
              <a:ext uri="{FF2B5EF4-FFF2-40B4-BE49-F238E27FC236}">
                <a16:creationId xmlns:a16="http://schemas.microsoft.com/office/drawing/2014/main" id="{A827BBFD-D126-F540-987F-752D56E3F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733" y="2467073"/>
            <a:ext cx="509465" cy="192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wnload Match Box PNG Image for Free">
            <a:extLst>
              <a:ext uri="{FF2B5EF4-FFF2-40B4-BE49-F238E27FC236}">
                <a16:creationId xmlns:a16="http://schemas.microsoft.com/office/drawing/2014/main" id="{B434BC7A-963F-BF46-A5E0-3131E3D8D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41" y="2990705"/>
            <a:ext cx="2092658" cy="153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lazer Tuxedo PNG Clipart Background | PNG Play">
            <a:extLst>
              <a:ext uri="{FF2B5EF4-FFF2-40B4-BE49-F238E27FC236}">
                <a16:creationId xmlns:a16="http://schemas.microsoft.com/office/drawing/2014/main" id="{BE72D8B4-D4D6-2B45-A147-411F69B5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283" y="3103114"/>
            <a:ext cx="1441240" cy="215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otato Chips PNG Clipart | PNG All">
            <a:extLst>
              <a:ext uri="{FF2B5EF4-FFF2-40B4-BE49-F238E27FC236}">
                <a16:creationId xmlns:a16="http://schemas.microsoft.com/office/drawing/2014/main" id="{7AFF1609-1E7C-8C4D-9DA6-F99F6C8A9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99" y="4794971"/>
            <a:ext cx="2359964" cy="105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didas Lawn Tennis Shoes Online Sale, UP TO 65% OFF">
            <a:extLst>
              <a:ext uri="{FF2B5EF4-FFF2-40B4-BE49-F238E27FC236}">
                <a16:creationId xmlns:a16="http://schemas.microsoft.com/office/drawing/2014/main" id="{B39E3E5E-DB5B-1241-95F8-776560FD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733" y="4769058"/>
            <a:ext cx="1962443" cy="196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rocery Free HQ Image, Resolution:441x500 HD Png Download - CPPNG.com">
            <a:extLst>
              <a:ext uri="{FF2B5EF4-FFF2-40B4-BE49-F238E27FC236}">
                <a16:creationId xmlns:a16="http://schemas.microsoft.com/office/drawing/2014/main" id="{8D552FA4-25E3-7047-AE88-5332A54ED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39" y="0"/>
            <a:ext cx="1730875" cy="196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651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03400" y="2004091"/>
            <a:ext cx="9144000" cy="1050566"/>
          </a:xfrm>
        </p:spPr>
        <p:txBody>
          <a:bodyPr>
            <a:normAutofit/>
          </a:bodyPr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90" y="3548213"/>
            <a:ext cx="1900620" cy="14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54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Department 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This type of retailer is often the most complex offering a wide range of products and can appear as a collection of smaller retail stores managed by one company. </a:t>
            </a:r>
            <a:endParaRPr lang="cs-CZ" sz="3200" dirty="0"/>
          </a:p>
          <a:p>
            <a:r>
              <a:rPr lang="en-GB" sz="3200" dirty="0"/>
              <a:t>The department store retailers offer products at various pricing levels. </a:t>
            </a:r>
            <a:endParaRPr lang="cs-CZ" sz="3200" dirty="0"/>
          </a:p>
          <a:p>
            <a:r>
              <a:rPr lang="en-GB" sz="3200" dirty="0"/>
              <a:t>This type of retailer   adds high levels of customer service by adding convenience enabling a large variety of products to be purchased from one retailer.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3349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Department 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3400" b="1" dirty="0"/>
              <a:t>Range of products: </a:t>
            </a:r>
            <a:r>
              <a:rPr lang="en-US" sz="3400" dirty="0"/>
              <a:t>wide, deep including food, restaurant (refreshment), "comprehensive shopping under one roof„</a:t>
            </a:r>
            <a:endParaRPr lang="cs-CZ" sz="3400" dirty="0"/>
          </a:p>
          <a:p>
            <a:r>
              <a:rPr lang="cs-CZ" sz="3400" b="1" dirty="0"/>
              <a:t>Prices: </a:t>
            </a:r>
            <a:r>
              <a:rPr lang="en-US" sz="3400" dirty="0"/>
              <a:t>medium and higher at medium and higher quality goods</a:t>
            </a:r>
            <a:endParaRPr lang="cs-CZ" sz="3400" dirty="0"/>
          </a:p>
          <a:p>
            <a:r>
              <a:rPr lang="cs-CZ" sz="3400" b="1" dirty="0"/>
              <a:t>Localization: </a:t>
            </a:r>
            <a:r>
              <a:rPr lang="en-US" sz="3400" dirty="0"/>
              <a:t>city centers, regional shopping malls</a:t>
            </a:r>
            <a:endParaRPr lang="cs-CZ" sz="3400" dirty="0"/>
          </a:p>
          <a:p>
            <a:r>
              <a:rPr lang="cs-CZ" sz="3400" b="1" dirty="0"/>
              <a:t>Trends: </a:t>
            </a:r>
            <a:r>
              <a:rPr lang="en-US" sz="3400" dirty="0"/>
              <a:t>stagnation due to the </a:t>
            </a:r>
            <a:r>
              <a:rPr lang="cs-CZ" sz="3400" dirty="0"/>
              <a:t>market saturation</a:t>
            </a:r>
          </a:p>
        </p:txBody>
      </p:sp>
    </p:spTree>
    <p:extLst>
      <p:ext uri="{BB962C8B-B14F-4D97-AF65-F5344CB8AC3E}">
        <p14:creationId xmlns:p14="http://schemas.microsoft.com/office/powerpoint/2010/main" val="3989150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Výsledek obrázku pro nová karol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3" y="365125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04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Supermarket/Hypermarket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9899"/>
          </a:xfrm>
        </p:spPr>
        <p:txBody>
          <a:bodyPr>
            <a:noAutofit/>
          </a:bodyPr>
          <a:lstStyle/>
          <a:p>
            <a:r>
              <a:rPr lang="en-US" sz="3200" dirty="0"/>
              <a:t>Generally this type of retailer concentrates in supplying a range of food and beverage products. </a:t>
            </a:r>
            <a:endParaRPr lang="cs-CZ" sz="3200" dirty="0"/>
          </a:p>
          <a:p>
            <a:r>
              <a:rPr lang="en-US" sz="3200" dirty="0"/>
              <a:t>However many have now diversified and supply products from the home, fashion and electrical products markets too. </a:t>
            </a:r>
            <a:endParaRPr lang="cs-CZ" sz="3200" dirty="0"/>
          </a:p>
          <a:p>
            <a:r>
              <a:rPr lang="en-US" sz="3200" dirty="0"/>
              <a:t>Supermarkets</a:t>
            </a:r>
            <a:r>
              <a:rPr lang="cs-CZ" sz="3200" dirty="0"/>
              <a:t> and hypermarkets</a:t>
            </a:r>
            <a:r>
              <a:rPr lang="en-US" sz="3200" dirty="0"/>
              <a:t> have significant buying power and therefore often retail goods </a:t>
            </a:r>
            <a:r>
              <a:rPr lang="cs-CZ" sz="3200" dirty="0"/>
              <a:t>with reasonable margin</a:t>
            </a:r>
            <a:r>
              <a:rPr lang="en-US" sz="3200" dirty="0"/>
              <a:t>.</a:t>
            </a:r>
            <a:endParaRPr lang="cs-CZ" sz="3200" dirty="0"/>
          </a:p>
          <a:p>
            <a:r>
              <a:rPr lang="cs-CZ" sz="3200" dirty="0"/>
              <a:t>Supermarkets: 400 - 2 500 m</a:t>
            </a:r>
            <a:r>
              <a:rPr lang="cs-CZ" sz="3200" baseline="30000" dirty="0"/>
              <a:t>2</a:t>
            </a:r>
          </a:p>
          <a:p>
            <a:r>
              <a:rPr lang="cs-CZ" sz="3200" dirty="0"/>
              <a:t>Hypermarkets: </a:t>
            </a:r>
            <a:r>
              <a:rPr lang="pl-PL" sz="3200" dirty="0"/>
              <a:t>from 2 500 m</a:t>
            </a:r>
            <a:r>
              <a:rPr lang="pl-PL" sz="3200" baseline="30000" dirty="0"/>
              <a:t>2</a:t>
            </a:r>
          </a:p>
          <a:p>
            <a:endParaRPr lang="cs-CZ" sz="32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167434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Supermarket/Hypermarket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56198"/>
          </a:xfrm>
        </p:spPr>
        <p:txBody>
          <a:bodyPr>
            <a:noAutofit/>
          </a:bodyPr>
          <a:lstStyle/>
          <a:p>
            <a:r>
              <a:rPr lang="cs-CZ" sz="3200" b="1" dirty="0"/>
              <a:t>Range of products: </a:t>
            </a:r>
            <a:r>
              <a:rPr lang="en-US" sz="3200" dirty="0"/>
              <a:t>comprehensive range of food and basic non-food goods</a:t>
            </a:r>
            <a:endParaRPr lang="cs-CZ" sz="3200" dirty="0"/>
          </a:p>
          <a:p>
            <a:r>
              <a:rPr lang="cs-CZ" sz="3200" b="1" dirty="0"/>
              <a:t>Prices: </a:t>
            </a:r>
            <a:r>
              <a:rPr lang="en-US" sz="3200" dirty="0"/>
              <a:t>medium at a </a:t>
            </a:r>
            <a:r>
              <a:rPr lang="cs-CZ" sz="3200" dirty="0"/>
              <a:t>standsrd</a:t>
            </a:r>
            <a:r>
              <a:rPr lang="en-US" sz="3200" dirty="0"/>
              <a:t> quality level of goods</a:t>
            </a:r>
            <a:endParaRPr lang="cs-CZ" sz="3200" dirty="0"/>
          </a:p>
          <a:p>
            <a:r>
              <a:rPr lang="cs-CZ" sz="3200" b="1" dirty="0"/>
              <a:t>Localization: </a:t>
            </a:r>
            <a:r>
              <a:rPr lang="en-US" sz="3200" dirty="0"/>
              <a:t>residential areas with an accessibility range of 400 - 700 m according to the density of the area, city boundaries with access roads and parking</a:t>
            </a:r>
            <a:endParaRPr lang="cs-CZ" sz="3200" dirty="0"/>
          </a:p>
          <a:p>
            <a:r>
              <a:rPr lang="cs-CZ" sz="3200" b="1" dirty="0"/>
              <a:t>Form of sale: </a:t>
            </a:r>
            <a:r>
              <a:rPr lang="cs-CZ" sz="3200" dirty="0"/>
              <a:t>self-service combined with counter sale</a:t>
            </a:r>
          </a:p>
          <a:p>
            <a:r>
              <a:rPr lang="cs-CZ" sz="3200" b="1" dirty="0"/>
              <a:t>Trend: </a:t>
            </a:r>
            <a:r>
              <a:rPr lang="en-US" sz="3200" dirty="0"/>
              <a:t>slows down due to saturation of the market</a:t>
            </a:r>
            <a:r>
              <a:rPr lang="cs-CZ" sz="3200" dirty="0"/>
              <a:t>, rebuilding and innovations are starting</a:t>
            </a:r>
          </a:p>
        </p:txBody>
      </p:sp>
    </p:spTree>
    <p:extLst>
      <p:ext uri="{BB962C8B-B14F-4D97-AF65-F5344CB8AC3E}">
        <p14:creationId xmlns:p14="http://schemas.microsoft.com/office/powerpoint/2010/main" val="419301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Výsledek obrázku pro supermark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6"/>
          <a:stretch/>
        </p:blipFill>
        <p:spPr bwMode="auto">
          <a:xfrm>
            <a:off x="258212" y="79472"/>
            <a:ext cx="10804360" cy="66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560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 Warehouse retailers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This type of retailer is usually situated in retail or Business Park and where premises rents are lower. </a:t>
            </a:r>
            <a:endParaRPr lang="cs-CZ" sz="3600" dirty="0"/>
          </a:p>
          <a:p>
            <a:r>
              <a:rPr lang="en-US" sz="3600" dirty="0"/>
              <a:t>This enables this type of retailer to stock, display and retail a large variety of good at very competitive prices.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7501944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3530</TotalTime>
  <Words>955</Words>
  <Application>Microsoft Macintosh PowerPoint</Application>
  <PresentationFormat>Širokoúhlá obrazovka</PresentationFormat>
  <Paragraphs>103</Paragraphs>
  <Slides>29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Trade Organizations Retail types</vt:lpstr>
      <vt:lpstr>Typology of retail stores</vt:lpstr>
      <vt:lpstr>1. Department store</vt:lpstr>
      <vt:lpstr>1. Department store</vt:lpstr>
      <vt:lpstr>Prezentace aplikace PowerPoint</vt:lpstr>
      <vt:lpstr>2. Supermarket/Hypermarket</vt:lpstr>
      <vt:lpstr>2. Supermarket/Hypermarket</vt:lpstr>
      <vt:lpstr>Prezentace aplikace PowerPoint</vt:lpstr>
      <vt:lpstr>3 Warehouse retailers</vt:lpstr>
      <vt:lpstr>3 Warehouse retailers</vt:lpstr>
      <vt:lpstr>Prezentace aplikace PowerPoint</vt:lpstr>
      <vt:lpstr>4 Speciality retailers</vt:lpstr>
      <vt:lpstr>4 Speciality retailers</vt:lpstr>
      <vt:lpstr>Prezentace aplikace PowerPoint</vt:lpstr>
      <vt:lpstr>5 Speciality warehouse</vt:lpstr>
      <vt:lpstr>5 Speciality warehouse</vt:lpstr>
      <vt:lpstr>Prezentace aplikace PowerPoint</vt:lpstr>
      <vt:lpstr>6. Convenience retailer</vt:lpstr>
      <vt:lpstr>6. Convenience retailer</vt:lpstr>
      <vt:lpstr>Prezentace aplikace PowerPoint</vt:lpstr>
      <vt:lpstr>Prezentace aplikace PowerPoint</vt:lpstr>
      <vt:lpstr>7. Discount retailer</vt:lpstr>
      <vt:lpstr>7. Discount retailer</vt:lpstr>
      <vt:lpstr>Prezentace aplikace PowerPoint</vt:lpstr>
      <vt:lpstr>8. E-tailer</vt:lpstr>
      <vt:lpstr>8. E-tailer</vt:lpstr>
      <vt:lpstr>Excercise</vt:lpstr>
      <vt:lpstr>Products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Marketingu</dc:title>
  <dc:creator>Klepek</dc:creator>
  <cp:lastModifiedBy>Martin Klepek</cp:lastModifiedBy>
  <cp:revision>339</cp:revision>
  <dcterms:created xsi:type="dcterms:W3CDTF">2015-11-22T20:58:09Z</dcterms:created>
  <dcterms:modified xsi:type="dcterms:W3CDTF">2022-10-11T13:10:35Z</dcterms:modified>
</cp:coreProperties>
</file>