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86" r:id="rId6"/>
    <p:sldId id="271" r:id="rId7"/>
    <p:sldId id="272" r:id="rId8"/>
    <p:sldId id="265" r:id="rId9"/>
    <p:sldId id="287" r:id="rId10"/>
    <p:sldId id="266" r:id="rId11"/>
    <p:sldId id="267" r:id="rId12"/>
    <p:sldId id="268" r:id="rId13"/>
    <p:sldId id="269" r:id="rId14"/>
    <p:sldId id="270" r:id="rId15"/>
    <p:sldId id="278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7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Methods of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because a firm is able to use its resources, capabilities, and competencies to develop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advantage does not mean it will be able to sustain it.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characteristics determine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sustainability of a firm’s distinctive competency(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rate at which a firm’s underlying resources, capabilities, or core competencies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depreciate or become obsolete. New technology can make a company’s core competency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obsolete or irrelevant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Intel’s skills in using basic technology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others to manufacture and market quality microprocessors was a crucial capability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management realized that the firm had taken current technology as far as possible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Pentium chip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1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rate at which a firm’s underlying resources, capabilities, or core competencies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duplicated by others.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extent that a firm’s distinctive competency gives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competitive advantage in the marketplace, competitors will do what they can to learn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imitate that set of skills and capabilities. 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Competitors’ efforts may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from reverse engineering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involves taking apart a competitor’s product in order to find out how it works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hiring employees from the competitor, to outright patent infringement.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core competency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easily imitated to the extent that it is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4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speed with which other firms can understand the relationship of resources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capabilities supporting a successful firm’s strategy.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1" indent="-269875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Gillette has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supported its dominance in the marketing of razors with excellent R&amp;D. 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1" indent="-269875" algn="just">
              <a:spcBef>
                <a:spcPct val="0"/>
              </a:spcBef>
              <a:buNone/>
              <a:defRPr/>
            </a:pPr>
            <a:r>
              <a:rPr lang="cs-CZ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never understand how the Sensor or Mach 3 razor </a:t>
            </a:r>
            <a:r>
              <a:rPr lang="cs-CZ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simply by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one apart. 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1" indent="-269875" algn="just">
              <a:spcBef>
                <a:spcPct val="0"/>
              </a:spcBef>
              <a:buNone/>
              <a:defRPr/>
            </a:pPr>
            <a:r>
              <a:rPr lang="cs-CZ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Gillette’s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razor design was very difficult to copy, partially because the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equipment needed to produce it was so expensive and complicated.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gather the resources and capabilities necessary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a competitive challenge.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it may be very difficult for a winemaker to duplicate a French winery’s key resources of land and climate, especially if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imitator is located in Iowa.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use duplicated resources and capabilities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imitate the other firm’s success.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8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gather the resources and capabilities necessary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a competitive challenge.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it may be very difficult for a winemaker to duplicate a French winery’s key resources of land and climate, especially if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imitator is located in Iowa.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Replicability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ability of competitors to use duplicated resources and capabilities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imitate the other firm’s success.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Continuum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organization’s resources and capabilities can be placed on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to the extent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durable and can’t be imitated (that is,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aren’t transparent, transferable, or replicable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another firm.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929" t="33237" r="7357" b="23524"/>
          <a:stretch/>
        </p:blipFill>
        <p:spPr>
          <a:xfrm>
            <a:off x="955309" y="2698934"/>
            <a:ext cx="9180093" cy="315739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090062" y="6008376"/>
            <a:ext cx="82917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SOURCE: </a:t>
            </a:r>
            <a:r>
              <a:rPr lang="en-US" sz="1000" i="1" dirty="0" smtClean="0"/>
              <a:t>Copyright © 1992 by the Regents of the University of California. </a:t>
            </a:r>
            <a:r>
              <a:rPr lang="en-US" sz="1000" i="1" dirty="0"/>
              <a:t>Reprinted from the </a:t>
            </a:r>
            <a:r>
              <a:rPr lang="en-US" sz="1000" i="1" dirty="0" smtClean="0"/>
              <a:t>California</a:t>
            </a:r>
            <a:r>
              <a:rPr lang="cs-CZ" sz="1000" i="1" dirty="0" smtClean="0"/>
              <a:t> </a:t>
            </a:r>
            <a:r>
              <a:rPr lang="en-US" sz="1000" i="1" dirty="0" smtClean="0"/>
              <a:t>Management </a:t>
            </a:r>
            <a:r>
              <a:rPr lang="en-US" sz="1000" i="1" dirty="0"/>
              <a:t>Review, Vol. 34, No. 3.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68600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Value-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5329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chain is a linked set of value-creating activities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begin with basic raw materials coming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suppliers, moving on to a series of value-added activities involved in producing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a product or service, and ending with distributors getting the final goods into the hands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ultimate consumer.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focus of value-chain analysis is to examine the corporation in the context of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chain of value-creating activities, of which the firm may be only a small part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1143" t="54953" r="6821" b="30381"/>
          <a:stretch/>
        </p:blipFill>
        <p:spPr>
          <a:xfrm>
            <a:off x="1555998" y="5042632"/>
            <a:ext cx="7445829" cy="9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chain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chains of most industries can be split into two segments, upstream and downstream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segments.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petroleum industry, for example, upstream refers to oil exploration, drilling,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moving of the crude oil to the refinery, and downstream refers to refining the oil plus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transporting and marketing gasoline and refined oil to distributors and gas station retailers. 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analyzing the complete value chain of a product, note that even if a firm operates up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down the entire industry chain, it usually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an area of expertise where its primary activities</a:t>
            </a:r>
            <a:r>
              <a:rPr lang="cs-CZ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company’s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of gravity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part of the chain that is </a:t>
            </a:r>
            <a:r>
              <a:rPr lang="en-US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and the point where its greatest expertise and capabilities lie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core competencies.</a:t>
            </a: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firm successfully establishes itself at this point by obtaining a competitive advantage, one of its first strategic moves is to move </a:t>
            </a:r>
            <a:r>
              <a:rPr lang="en-US" altLang="cs-CZ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or backward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value chain in order to reduce costs, guarantee access to key raw materials, or to guarantee distribution - this process, called </a:t>
            </a: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integration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71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corporation has its own internal value chain of activities.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Porter proposes that a manufacturing firm’s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activities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begin with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inbound logistics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(raw materials handling and warehousing), go through 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process in which a product is manufactured, and continue on to outbound logistics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(warehousing and distribution), to marketing and sales, and finally to service (installation, repair,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sale of parts).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activities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procurement (purchasing), technology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(R&amp;D), human resource management, and firm infrastructure (accounting,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finance, strategic planning), ensure that the primary value chain activities operate effectively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efficiently.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9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072" t="12095" r="15929" b="11524"/>
          <a:stretch/>
        </p:blipFill>
        <p:spPr>
          <a:xfrm>
            <a:off x="2242221" y="1328530"/>
            <a:ext cx="6874329" cy="468810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242221" y="6016635"/>
            <a:ext cx="82949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SOURCE: COMPETITIVE</a:t>
            </a:r>
            <a:r>
              <a:rPr lang="cs-CZ" sz="1000" i="1" dirty="0"/>
              <a:t> </a:t>
            </a:r>
            <a:r>
              <a:rPr lang="en-US" sz="1000" i="1" dirty="0"/>
              <a:t>ADVANTAGE: Creating and Sustaining Superior Performance by Michael E. Porter.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83700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94506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Value-chain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Scanning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cs-CZ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Value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Chain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11002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chain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following three steps: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each product line’s value chain in terms of the various activities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involved 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that product or service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“linkages” within each product line’s value chain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Linkages are the connections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way one value activity (for example, marketing) is performed and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performance of another activity (for example, quality control).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potential synergies among the value chains of different product lines or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Each value element, such as advertising or manufacturing, has an inherent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of scale in which activities are conducted at their lowest possible cost per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of output. If a particular product is not being produced at a high enough level to reach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scale in distribution, another product could be used to share the same distribution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06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way to begin an analysis of a corporation’s value chain is by carefully examining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traditional functional areas for potential strengths and weaknesses.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resources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capabilities include not only the financial, physical, and human assets in each area but also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of the people in each area to formulate and implement the necessary functional objectives,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strategies, and policies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 business functions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marketing, finance, R&amp;D, operations, human resources,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information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systems/technology, structure and culture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key parts of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corporation’s value chain.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47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marketing manager is a company’s primary link to the customer and the competition. The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manager, therefore, must be especially </a:t>
            </a: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concerned with the market position and marketing mix</a:t>
            </a:r>
            <a:r>
              <a:rPr lang="cs-CZ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firm 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with the overall reputation of the company and its brands</a:t>
            </a:r>
            <a:r>
              <a:rPr lang="en-US" altLang="cs-CZ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cs-CZ" altLang="cs-CZ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Mix </a:t>
            </a:r>
            <a:r>
              <a:rPr lang="cs-CZ" altLang="cs-CZ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cs-CZ" altLang="cs-CZ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0857" t="33238" r="8750" b="18952"/>
          <a:stretch/>
        </p:blipFill>
        <p:spPr>
          <a:xfrm>
            <a:off x="1661480" y="3296589"/>
            <a:ext cx="7285717" cy="278343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661480" y="6080021"/>
            <a:ext cx="55843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SOURCE: KOTLER, PHILIP, MARKETING MANAGEMENT, 11th edition</a:t>
            </a:r>
            <a:endParaRPr lang="cs-CZ" sz="1100" i="1"/>
          </a:p>
        </p:txBody>
      </p:sp>
    </p:spTree>
    <p:extLst>
      <p:ext uri="{BB962C8B-B14F-4D97-AF65-F5344CB8AC3E}">
        <p14:creationId xmlns:p14="http://schemas.microsoft.com/office/powerpoint/2010/main" val="486910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product life cycle is a graph showing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plotted against the monetary sales of a product as it moves from introduction through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and maturity to decline.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and Corporate Reputation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brand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name given to a company’s product which identifies that item in the mind of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consumer. Over time and with proper advertising, a brand connotes various characteristics in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consumers’ minds.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corporate reputation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widely held perception of a company by the general public.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two attributes: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stakeholders’ perceptions of a corporation’s ability 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quality goods and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corporation’s prominence in the minds of stakeholders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22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financial manager must ascertain the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sources of funds, uses of funds, and control o</a:t>
            </a:r>
            <a:r>
              <a:rPr lang="cs-CZ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strategic issues have financial implications. Cash must be raised from internal or external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(local and global) sources and allocated for different uses. The flow of funds in the operations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organization must be monitored.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leverage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ratio of total debt to total assets) is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in describing how debt is used to increase the earnings available to common shareholders.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budgeting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analyzing and ranking of possible investments in fixed assets such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land, buildings, and equipment in terms of the additional outlays and additional receipts that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result from each investment.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4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R&amp;D manager is responsible for suggesting and implementing a company’s technological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in light of its corporate objectives and policies. The manager’s job, therefore, involves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among alternative new technologies to use within the corporation,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methods of embodying the new technology in new products and processes, and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deploying resources so that the new technology can be successfully implemented.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76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(HRM)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task of the manager of human resources is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match between individuals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jobs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indicates that companies with good HRM practices have higher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profits and a better survival rate than do firms without these practices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5850" lvl="1" indent="-342900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HRM department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know how to use attitude surveys and other feedback devices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employees’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their jobs and with the corporation as a whole.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HRM managers should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use job analysis to obtain job description information about what each job needs to accomplish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quality and quantity.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12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12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Scanning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Functional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30099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Systems/Technology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task of the manager of information systems/technology is to d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esign and manager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flow of information in an organization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ways that improve productivity and decision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must be collected, stored, and synthesized in such a manner that it will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important operating and strategic questions.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corporation’s information system can be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strength or a weakness in multiple areas of strategic management.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8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Analysts must also look within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itself to identify internal strategic factors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strengths and weaknesses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to determine whether a firm will be able to take advantage of opportunities while avoiding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scanning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often referred to as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analysis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concerned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identifying and developing an organization’s resources and competencies.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are an organization’s assets and are thus the basic building blocks of the organization.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include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tangible assets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its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plant, equipment, finances, and location, human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assets, in terms of the number of employees, their skills, and motivation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intangible assets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its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(patents and copyrights), culture, and reputation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corporation’s ability to exploit its resources. 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1" indent="-269875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capability is functionally based and is resident in 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function. Thus, there are marketing capabilities, manufacturing capabilities, and human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management capabilities. When these capabilities are constantly being changed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reconfigured to make them more adaptive to an uncertain environment, they are called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capabilities.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factors help a company to build and sustain c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ompetitive advantage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efficiency,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quality, innovation, and customer responsiveness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durability of a company’s competitive advantage depends upon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 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imitation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capability of competitors to imitate its innovation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level of dynamism in the industry environment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distinctive competencies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organization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arise from its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(its financial, physical, human,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technological, and organizational assets)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(its skills at coordinating resources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putting them to productive use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company’s managers are to perform a good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analysis, they need to be able to analyze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financial performance of their company, identifying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strategies of the company relate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its profitability, as measured by the return 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invested capital.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8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Resources</a:t>
            </a:r>
            <a:r>
              <a:rPr kumimoji="0" lang="cs-CZ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and </a:t>
            </a:r>
            <a:r>
              <a:rPr kumimoji="0" lang="cs-CZ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Barney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his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VRIO framework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analysis, proposes four questions to evaluate a firm’s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competencies: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Does it provide customer value and competitive advantage?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Rareness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 no other competitors possess it?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Imitability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it costly for others to imitate?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the firm organized to exploit the resource?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9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5520" y="184482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223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1364" y="403667"/>
            <a:ext cx="5040560" cy="5077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Applying</a:t>
            </a:r>
            <a:r>
              <a:rPr lang="cs-CZ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the</a:t>
            </a:r>
            <a:r>
              <a:rPr lang="cs-CZ" kern="0" dirty="0">
                <a:solidFill>
                  <a:srgbClr val="307871"/>
                </a:solidFill>
                <a:latin typeface="Times New Roman"/>
              </a:rPr>
              <a:t> VRIO</a:t>
            </a:r>
          </a:p>
        </p:txBody>
      </p:sp>
      <p:sp>
        <p:nvSpPr>
          <p:cNvPr id="5" name="Kosočtverec 4"/>
          <p:cNvSpPr/>
          <p:nvPr/>
        </p:nvSpPr>
        <p:spPr>
          <a:xfrm>
            <a:off x="2745147" y="2408574"/>
            <a:ext cx="864096" cy="86409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4297488" y="2411067"/>
            <a:ext cx="864096" cy="86409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5663952" y="2347602"/>
            <a:ext cx="972108" cy="95003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7054688" y="2313978"/>
            <a:ext cx="864096" cy="972108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8467310" y="2470024"/>
            <a:ext cx="1593854" cy="784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483318" y="3711731"/>
            <a:ext cx="1423261" cy="792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086370" y="3737701"/>
            <a:ext cx="1368015" cy="766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551983" y="3737701"/>
            <a:ext cx="1383123" cy="927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032702" y="3724046"/>
            <a:ext cx="1351254" cy="94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Šipka dolů 14"/>
          <p:cNvSpPr/>
          <p:nvPr/>
        </p:nvSpPr>
        <p:spPr>
          <a:xfrm>
            <a:off x="3011596" y="337064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4671807" y="335513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6088720" y="337064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7396405" y="337064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3711130" y="278092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5268333" y="2754784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6690066" y="278092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7987414" y="275478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42451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4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Resource-Based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Approach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91794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Proposing that a company’s sustained competitive advantage is primarily determined by its resource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endowments, Grant proposes a five-step, resource-based approach to strategy analysis.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classify the firm’s resources in terms of strengths and weaknesses.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the firm’s strengths into specific capabilities and core competencies.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Appraise the profit potential of these capabilities and competencies in terms of their potential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sustainable competitive advantage and the ability to harvest the profits resulting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their use. Are there any distinctive competencies?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strategy that best exploits the firm’s capabilities and competencies relative to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opportunities.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resource gaps and invest in upgrading weaknesses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4223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490888"/>
            <a:ext cx="6048672" cy="44669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Resource-Based</a:t>
            </a:r>
            <a:r>
              <a:rPr lang="cs-CZ" kern="0" dirty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Approach</a:t>
            </a:r>
            <a:endParaRPr lang="en-GB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Zástupný symbol pro obsah 3" descr="resource-based-view-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018" y="1260909"/>
            <a:ext cx="7684079" cy="46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399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2471</Words>
  <Application>Microsoft Office PowerPoint</Application>
  <PresentationFormat>Širokoúhlá obrazovka</PresentationFormat>
  <Paragraphs>189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Enriqueta</vt:lpstr>
      <vt:lpstr>Times New Roman</vt:lpstr>
      <vt:lpstr>Motiv Office</vt:lpstr>
      <vt:lpstr>Analytical Methods of Internal Environment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Applying the VRIO</vt:lpstr>
      <vt:lpstr>Prezentace aplikace PowerPoint</vt:lpstr>
      <vt:lpstr>Resource-Based Approach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zap0046</cp:lastModifiedBy>
  <cp:revision>200</cp:revision>
  <dcterms:created xsi:type="dcterms:W3CDTF">2016-11-25T20:36:16Z</dcterms:created>
  <dcterms:modified xsi:type="dcterms:W3CDTF">2020-11-10T15:21:52Z</dcterms:modified>
</cp:coreProperties>
</file>