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9"/>
  </p:notesMasterIdLst>
  <p:sldIdLst>
    <p:sldId id="256" r:id="rId3"/>
    <p:sldId id="257" r:id="rId4"/>
    <p:sldId id="296" r:id="rId5"/>
    <p:sldId id="258" r:id="rId6"/>
    <p:sldId id="259" r:id="rId7"/>
    <p:sldId id="260" r:id="rId8"/>
    <p:sldId id="304" r:id="rId9"/>
    <p:sldId id="261" r:id="rId10"/>
    <p:sldId id="262" r:id="rId11"/>
    <p:sldId id="263" r:id="rId12"/>
    <p:sldId id="264" r:id="rId13"/>
    <p:sldId id="265" r:id="rId14"/>
    <p:sldId id="281" r:id="rId15"/>
    <p:sldId id="282" r:id="rId16"/>
    <p:sldId id="283" r:id="rId17"/>
    <p:sldId id="284" r:id="rId18"/>
    <p:sldId id="267" r:id="rId19"/>
    <p:sldId id="271" r:id="rId20"/>
    <p:sldId id="297" r:id="rId21"/>
    <p:sldId id="272" r:id="rId22"/>
    <p:sldId id="273" r:id="rId23"/>
    <p:sldId id="274" r:id="rId24"/>
    <p:sldId id="276" r:id="rId25"/>
    <p:sldId id="277" r:id="rId26"/>
    <p:sldId id="305" r:id="rId27"/>
    <p:sldId id="280" r:id="rId28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3300"/>
    <a:srgbClr val="006600"/>
    <a:srgbClr val="336600"/>
    <a:srgbClr val="00544D"/>
    <a:srgbClr val="6B2E6E"/>
    <a:srgbClr val="265787"/>
    <a:srgbClr val="00244D"/>
    <a:srgbClr val="9C1F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87153" autoAdjust="0"/>
  </p:normalViewPr>
  <p:slideViewPr>
    <p:cSldViewPr snapToGrid="0">
      <p:cViewPr varScale="1">
        <p:scale>
          <a:sx n="61" d="100"/>
          <a:sy n="61" d="100"/>
        </p:scale>
        <p:origin x="1272" y="52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C7478-1870-437A-897B-13AFD07D40A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A9FC6-BE84-401B-A91B-AA630C45B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93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Source: </a:t>
            </a:r>
            <a:r>
              <a:rPr lang="cs-CZ" dirty="0" err="1" smtClean="0"/>
              <a:t>Čichovský</a:t>
            </a:r>
            <a:r>
              <a:rPr lang="cs-CZ" dirty="0" smtClean="0"/>
              <a:t>, 2013,</a:t>
            </a:r>
            <a:r>
              <a:rPr lang="cs-CZ" baseline="0" dirty="0" smtClean="0"/>
              <a:t> s. 15-17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A9FC6-BE84-401B-A91B-AA630C45B66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90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DD7FA-A0FA-4012-A98F-15A09618F799}" type="datetimeFigureOut">
              <a:rPr lang="cs-CZ"/>
              <a:pPr>
                <a:defRPr/>
              </a:pPr>
              <a:t>29.10.2020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ADDDF-1264-4F28-8338-EC1E07F3DE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712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2B50E-3DA8-4309-9076-4D02E7FD53CC}" type="datetimeFigureOut">
              <a:rPr lang="cs-CZ"/>
              <a:pPr>
                <a:defRPr/>
              </a:pPr>
              <a:t>29.10.2020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B83C9-5B4C-4800-9FD3-945C60804B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021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E6D05-4501-4B0C-91E8-06A0EFE8D207}" type="datetimeFigureOut">
              <a:rPr lang="cs-CZ"/>
              <a:pPr>
                <a:defRPr/>
              </a:pPr>
              <a:t>29.10.2020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71501-7BD9-4790-9FCF-670D1CE8DC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8189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004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6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283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126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946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140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805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76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700F2-724B-4B1E-B123-094AE7CD8C2F}" type="datetimeFigureOut">
              <a:rPr lang="cs-CZ"/>
              <a:pPr>
                <a:defRPr/>
              </a:pPr>
              <a:t>29.10.2020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F7D87-A4E6-4B6E-9D27-4FA8003DE0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052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2898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38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336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BFADF-DDC1-4400-8B64-5715C51EA3D1}" type="datetimeFigureOut">
              <a:rPr lang="cs-CZ"/>
              <a:pPr>
                <a:defRPr/>
              </a:pPr>
              <a:t>29.10.2020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3CB71-E416-464C-86CB-A55091E5F1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535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AE38D-4CF5-4C80-ABE4-FD162976B94B}" type="datetimeFigureOut">
              <a:rPr lang="cs-CZ"/>
              <a:pPr>
                <a:defRPr/>
              </a:pPr>
              <a:t>29.10.2020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58CE5-2EB2-412A-9C0F-D009C00C834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20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6E249-19AE-459C-A3E5-D1C2CC123D00}" type="datetimeFigureOut">
              <a:rPr lang="cs-CZ"/>
              <a:pPr>
                <a:defRPr/>
              </a:pPr>
              <a:t>29.10.2020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7C48E-035A-429E-9ADF-79C48A0AD2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82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BDA44-4CAA-4345-A756-4703360EE242}" type="datetimeFigureOut">
              <a:rPr lang="cs-CZ"/>
              <a:pPr>
                <a:defRPr/>
              </a:pPr>
              <a:t>29.10.2020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A00D4-7926-404C-B321-BFF026D8C3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3529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782F0-DC46-4F00-81DD-2ACBA3C3B310}" type="datetimeFigureOut">
              <a:rPr lang="cs-CZ"/>
              <a:pPr>
                <a:defRPr/>
              </a:pPr>
              <a:t>29.10.2020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82D61-01CE-4948-92AE-A6ED95CD8D1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688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43C5B-64DA-40ED-9576-975ED67AA1C3}" type="datetimeFigureOut">
              <a:rPr lang="cs-CZ"/>
              <a:pPr>
                <a:defRPr/>
              </a:pPr>
              <a:t>29.10.2020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33F4D-D45C-4D32-B9B4-4DB8B4F8A3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510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4C866-D28D-46D0-B7D5-63035B3504AF}" type="datetimeFigureOut">
              <a:rPr lang="cs-CZ"/>
              <a:pPr>
                <a:defRPr/>
              </a:pPr>
              <a:t>29.10.2020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3421B-2210-4A7E-ABDE-6C42E3F47FF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531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90FB15-455F-4099-B3EC-126F10F4A8D9}" type="datetimeFigureOut">
              <a:rPr lang="cs-CZ"/>
              <a:pPr>
                <a:defRPr/>
              </a:pPr>
              <a:t>29.10.2020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F082D34-91F0-4445-8CCE-2A9DBE25484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B6CF5-6D0E-4832-A128-5D76418DBB90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01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 err="1" smtClean="0">
                <a:latin typeface="Arial" pitchFamily="34" charset="0"/>
                <a:cs typeface="Arial" pitchFamily="34" charset="0"/>
              </a:rPr>
              <a:t>Internal</a:t>
            </a: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600" b="1" dirty="0" err="1" smtClean="0">
                <a:latin typeface="Arial" pitchFamily="34" charset="0"/>
                <a:cs typeface="Arial" pitchFamily="34" charset="0"/>
              </a:rPr>
              <a:t>Micro</a:t>
            </a: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600" b="1" dirty="0" err="1" smtClean="0">
                <a:latin typeface="Arial" pitchFamily="34" charset="0"/>
                <a:cs typeface="Arial" pitchFamily="34" charset="0"/>
              </a:rPr>
              <a:t>Analysis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dirty="0">
                <a:latin typeface="Arial" panose="020B0604020202020204" pitchFamily="34" charset="0"/>
              </a:rPr>
              <a:t>Ing. </a:t>
            </a:r>
            <a:r>
              <a:rPr lang="cs-CZ" altLang="cs-CZ" sz="1800" dirty="0" smtClean="0">
                <a:latin typeface="Arial" panose="020B0604020202020204" pitchFamily="34" charset="0"/>
              </a:rPr>
              <a:t>Michal Stoklasa</a:t>
            </a:r>
            <a:r>
              <a:rPr lang="en-GB" altLang="cs-CZ" sz="1800" dirty="0" smtClean="0">
                <a:latin typeface="Arial" panose="020B0604020202020204" pitchFamily="34" charset="0"/>
              </a:rPr>
              <a:t>, </a:t>
            </a:r>
            <a:r>
              <a:rPr lang="en-GB" altLang="cs-CZ" sz="1800" dirty="0">
                <a:latin typeface="Arial" panose="020B0604020202020204" pitchFamily="34" charset="0"/>
              </a:rPr>
              <a:t>Ph.D.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 err="1" smtClean="0">
                <a:latin typeface="Arial" panose="020B0604020202020204" pitchFamily="34" charset="0"/>
              </a:rPr>
              <a:t>Strategic</a:t>
            </a:r>
            <a:r>
              <a:rPr lang="cs-CZ" altLang="cs-CZ" sz="1800" dirty="0" smtClean="0">
                <a:latin typeface="Arial" panose="020B0604020202020204" pitchFamily="34" charset="0"/>
              </a:rPr>
              <a:t> Marketing</a:t>
            </a:r>
            <a:r>
              <a:rPr lang="en-GB" altLang="cs-CZ" sz="1800" dirty="0" smtClean="0">
                <a:latin typeface="Arial" panose="020B0604020202020204" pitchFamily="34" charset="0"/>
              </a:rPr>
              <a:t>/subject </a:t>
            </a:r>
            <a:r>
              <a:rPr lang="en-GB" altLang="cs-CZ" sz="1800" dirty="0">
                <a:latin typeface="Arial" panose="020B0604020202020204" pitchFamily="34" charset="0"/>
              </a:rPr>
              <a:t>code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728" y="185153"/>
            <a:ext cx="2668801" cy="20549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Internal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Micro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Analysis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400" b="1" dirty="0" smtClean="0">
                <a:latin typeface="Arial" panose="020B0604020202020204" pitchFamily="34" charset="0"/>
              </a:rPr>
              <a:t>FORMULATION OF SPECIFIC STRENGTHS OF THE COMPANY</a:t>
            </a:r>
            <a:endParaRPr lang="cs-CZ" altLang="cs-CZ" sz="2400" b="1" dirty="0" smtClean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503238" y="1512044"/>
            <a:ext cx="847725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Internal </a:t>
            </a:r>
            <a:r>
              <a:rPr lang="en-US" altLang="cs-CZ" sz="2200" dirty="0" smtClean="0">
                <a:latin typeface="Arial" panose="020B0604020202020204" pitchFamily="34" charset="0"/>
              </a:rPr>
              <a:t>analysis </a:t>
            </a:r>
            <a:r>
              <a:rPr lang="en-US" altLang="cs-CZ" sz="2200" dirty="0">
                <a:latin typeface="Arial" panose="020B0604020202020204" pitchFamily="34" charset="0"/>
              </a:rPr>
              <a:t>- </a:t>
            </a:r>
            <a:r>
              <a:rPr lang="cs-CZ" altLang="cs-CZ" sz="2200" dirty="0" smtClean="0">
                <a:latin typeface="Arial" panose="020B0604020202020204" pitchFamily="34" charset="0"/>
              </a:rPr>
              <a:t>t</a:t>
            </a:r>
            <a:r>
              <a:rPr lang="en-US" altLang="cs-CZ" sz="2200" dirty="0" smtClean="0">
                <a:latin typeface="Arial" panose="020B0604020202020204" pitchFamily="34" charset="0"/>
              </a:rPr>
              <a:t>he </a:t>
            </a:r>
            <a:r>
              <a:rPr lang="en-US" altLang="cs-CZ" sz="2200" dirty="0">
                <a:latin typeface="Arial" panose="020B0604020202020204" pitchFamily="34" charset="0"/>
              </a:rPr>
              <a:t>aim is to identify strengths and weaknesses. Internal analysis is different from the SWOT </a:t>
            </a:r>
            <a:r>
              <a:rPr lang="en-US" altLang="cs-CZ" sz="2200" dirty="0" smtClean="0">
                <a:latin typeface="Arial" panose="020B0604020202020204" pitchFamily="34" charset="0"/>
              </a:rPr>
              <a:t>analysis</a:t>
            </a:r>
            <a:r>
              <a:rPr lang="cs-CZ" altLang="cs-CZ" sz="2200" dirty="0" smtClean="0">
                <a:latin typeface="Arial" panose="020B0604020202020204" pitchFamily="34" charset="0"/>
              </a:rPr>
              <a:t> by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being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simpler</a:t>
            </a:r>
            <a:r>
              <a:rPr lang="cs-CZ" altLang="cs-CZ" sz="2200" dirty="0" smtClean="0">
                <a:latin typeface="Arial" panose="020B0604020202020204" pitchFamily="34" charset="0"/>
              </a:rPr>
              <a:t> (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faster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cheaper</a:t>
            </a:r>
            <a:r>
              <a:rPr lang="cs-CZ" altLang="cs-CZ" sz="2200" dirty="0" smtClean="0">
                <a:latin typeface="Arial" panose="020B0604020202020204" pitchFamily="34" charset="0"/>
              </a:rPr>
              <a:t>, more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missleading</a:t>
            </a:r>
            <a:r>
              <a:rPr lang="cs-CZ" altLang="cs-CZ" sz="2200" dirty="0" smtClean="0">
                <a:latin typeface="Arial" panose="020B0604020202020204" pitchFamily="34" charset="0"/>
              </a:rPr>
              <a:t>)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Internal analysis focuses more on the specific strengths or weaknesses, which </a:t>
            </a:r>
            <a:r>
              <a:rPr lang="cs-CZ" altLang="cs-CZ" sz="2200" dirty="0" smtClean="0">
                <a:latin typeface="Arial" panose="020B0604020202020204" pitchFamily="34" charset="0"/>
              </a:rPr>
              <a:t>set </a:t>
            </a:r>
            <a:r>
              <a:rPr lang="en-US" altLang="cs-CZ" sz="2200" dirty="0" smtClean="0">
                <a:latin typeface="Arial" panose="020B0604020202020204" pitchFamily="34" charset="0"/>
              </a:rPr>
              <a:t>the </a:t>
            </a:r>
            <a:r>
              <a:rPr lang="en-US" altLang="cs-CZ" sz="2200" dirty="0">
                <a:latin typeface="Arial" panose="020B0604020202020204" pitchFamily="34" charset="0"/>
              </a:rPr>
              <a:t>company apart from the competition (comparative character</a:t>
            </a:r>
            <a:r>
              <a:rPr lang="en-US" altLang="cs-CZ" sz="2200" dirty="0" smtClean="0">
                <a:latin typeface="Arial" panose="020B0604020202020204" pitchFamily="34" charset="0"/>
              </a:rPr>
              <a:t>).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A specific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advantage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in </a:t>
            </a:r>
            <a:r>
              <a:rPr lang="en-US" altLang="cs-CZ" sz="2200" dirty="0">
                <a:latin typeface="Arial" panose="020B0604020202020204" pitchFamily="34" charset="0"/>
              </a:rPr>
              <a:t>terms of economics can be described as </a:t>
            </a:r>
            <a:r>
              <a:rPr lang="en-US" altLang="cs-CZ" sz="2200" dirty="0" smtClean="0">
                <a:latin typeface="Arial" panose="020B0604020202020204" pitchFamily="34" charset="0"/>
              </a:rPr>
              <a:t>a </a:t>
            </a:r>
            <a:r>
              <a:rPr lang="en-US" altLang="cs-CZ" sz="2200" dirty="0">
                <a:latin typeface="Arial" panose="020B0604020202020204" pitchFamily="34" charset="0"/>
              </a:rPr>
              <a:t>factor which allows the company to achieve economic profit.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An example of </a:t>
            </a:r>
            <a:r>
              <a:rPr lang="cs-CZ" altLang="cs-CZ" sz="2200" dirty="0" smtClean="0">
                <a:latin typeface="Arial" panose="020B0604020202020204" pitchFamily="34" charset="0"/>
              </a:rPr>
              <a:t>a </a:t>
            </a:r>
            <a:r>
              <a:rPr lang="en-US" altLang="cs-CZ" sz="2200" dirty="0" smtClean="0">
                <a:latin typeface="Arial" panose="020B0604020202020204" pitchFamily="34" charset="0"/>
              </a:rPr>
              <a:t>specific advantage </a:t>
            </a:r>
            <a:r>
              <a:rPr lang="en-US" altLang="cs-CZ" sz="2200" dirty="0">
                <a:latin typeface="Arial" panose="020B0604020202020204" pitchFamily="34" charset="0"/>
              </a:rPr>
              <a:t>may be </a:t>
            </a:r>
            <a:r>
              <a:rPr lang="en-US" altLang="cs-CZ" sz="2200" dirty="0" smtClean="0">
                <a:latin typeface="Arial" panose="020B0604020202020204" pitchFamily="34" charset="0"/>
              </a:rPr>
              <a:t>brand</a:t>
            </a:r>
            <a:r>
              <a:rPr lang="cs-CZ" altLang="cs-CZ" sz="2200" dirty="0" smtClean="0">
                <a:latin typeface="Arial" panose="020B0604020202020204" pitchFamily="34" charset="0"/>
              </a:rPr>
              <a:t>,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specific technology (</a:t>
            </a:r>
            <a:r>
              <a:rPr lang="en-US" altLang="cs-CZ" sz="2200" dirty="0" smtClean="0">
                <a:latin typeface="Arial" panose="020B0604020202020204" pitchFamily="34" charset="0"/>
              </a:rPr>
              <a:t>e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  <a:r>
              <a:rPr lang="en-US" altLang="cs-CZ" sz="2200" dirty="0" smtClean="0">
                <a:latin typeface="Arial" panose="020B0604020202020204" pitchFamily="34" charset="0"/>
              </a:rPr>
              <a:t>g</a:t>
            </a:r>
            <a:r>
              <a:rPr lang="en-US" altLang="cs-CZ" sz="2200" dirty="0">
                <a:latin typeface="Arial" panose="020B0604020202020204" pitchFamily="34" charset="0"/>
              </a:rPr>
              <a:t>. </a:t>
            </a:r>
            <a:r>
              <a:rPr lang="cs-CZ" altLang="cs-CZ" sz="2200" dirty="0" smtClean="0">
                <a:latin typeface="Arial" panose="020B0604020202020204" pitchFamily="34" charset="0"/>
              </a:rPr>
              <a:t>c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omputer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software, operating </a:t>
            </a:r>
            <a:r>
              <a:rPr lang="en-US" altLang="cs-CZ" sz="2200" dirty="0" smtClean="0">
                <a:latin typeface="Arial" panose="020B0604020202020204" pitchFamily="34" charset="0"/>
              </a:rPr>
              <a:t>system </a:t>
            </a:r>
            <a:r>
              <a:rPr lang="en-US" altLang="cs-CZ" sz="2200" dirty="0">
                <a:latin typeface="Arial" panose="020B0604020202020204" pitchFamily="34" charset="0"/>
              </a:rPr>
              <a:t>etc.).</a:t>
            </a:r>
          </a:p>
        </p:txBody>
      </p:sp>
    </p:spTree>
    <p:extLst>
      <p:ext uri="{BB962C8B-B14F-4D97-AF65-F5344CB8AC3E}">
        <p14:creationId xmlns:p14="http://schemas.microsoft.com/office/powerpoint/2010/main" val="271820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Internal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Micro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Analysis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3. STRATEGIC BUSINESS UNITS (SBU) 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503238" y="1512044"/>
            <a:ext cx="847725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Most companies </a:t>
            </a:r>
            <a:r>
              <a:rPr lang="en-US" altLang="cs-CZ" sz="2200" dirty="0" smtClean="0">
                <a:latin typeface="Arial" panose="020B0604020202020204" pitchFamily="34" charset="0"/>
              </a:rPr>
              <a:t>operate </a:t>
            </a:r>
            <a:r>
              <a:rPr lang="en-US" altLang="cs-CZ" sz="2200" dirty="0">
                <a:latin typeface="Arial" panose="020B0604020202020204" pitchFamily="34" charset="0"/>
              </a:rPr>
              <a:t>several business </a:t>
            </a:r>
            <a:r>
              <a:rPr lang="en-US" altLang="cs-CZ" sz="2200" dirty="0" smtClean="0">
                <a:latin typeface="Arial" panose="020B0604020202020204" pitchFamily="34" charset="0"/>
              </a:rPr>
              <a:t>ventures</a:t>
            </a:r>
            <a:r>
              <a:rPr lang="cs-CZ" altLang="cs-CZ" sz="2200" dirty="0" smtClean="0">
                <a:latin typeface="Arial" panose="020B0604020202020204" pitchFamily="34" charset="0"/>
              </a:rPr>
              <a:t> (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meaning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they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have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several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different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activities</a:t>
            </a:r>
            <a:r>
              <a:rPr lang="cs-CZ" altLang="cs-CZ" sz="2200" dirty="0" smtClean="0">
                <a:latin typeface="Arial" panose="020B0604020202020204" pitchFamily="34" charset="0"/>
              </a:rPr>
              <a:t>)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business portfolio is a set of business activities and products that will enhance the company's position in the market.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For quality development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have</a:t>
            </a:r>
            <a:r>
              <a:rPr lang="cs-CZ" altLang="cs-CZ" sz="2200" dirty="0" smtClean="0">
                <a:latin typeface="Arial" panose="020B0604020202020204" pitchFamily="34" charset="0"/>
              </a:rPr>
              <a:t> to </a:t>
            </a:r>
            <a:r>
              <a:rPr lang="en-US" altLang="cs-CZ" sz="2200" dirty="0" smtClean="0">
                <a:latin typeface="Arial" panose="020B0604020202020204" pitchFamily="34" charset="0"/>
              </a:rPr>
              <a:t>analyze </a:t>
            </a:r>
            <a:r>
              <a:rPr lang="en-US" altLang="cs-CZ" sz="2200" dirty="0">
                <a:latin typeface="Arial" panose="020B0604020202020204" pitchFamily="34" charset="0"/>
              </a:rPr>
              <a:t>existing portfolio. The result is a decision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what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activities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should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continue </a:t>
            </a:r>
            <a:r>
              <a:rPr lang="en-US" altLang="cs-CZ" sz="2200" dirty="0">
                <a:latin typeface="Arial" panose="020B0604020202020204" pitchFamily="34" charset="0"/>
              </a:rPr>
              <a:t>to support and which to cancel.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Usually</a:t>
            </a:r>
            <a:r>
              <a:rPr lang="cs-CZ" altLang="cs-CZ" sz="2200" dirty="0" smtClean="0">
                <a:latin typeface="Arial" panose="020B0604020202020204" pitchFamily="34" charset="0"/>
              </a:rPr>
              <a:t> i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ncluded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is also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develop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ment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 new growth strategy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SBU =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altLang="cs-CZ" sz="2200" dirty="0" smtClean="0">
                <a:latin typeface="Arial" panose="020B0604020202020204" pitchFamily="34" charset="0"/>
              </a:rPr>
              <a:t> a </a:t>
            </a:r>
            <a:r>
              <a:rPr lang="en-US" altLang="cs-CZ" sz="2200" dirty="0">
                <a:latin typeface="Arial" panose="020B0604020202020204" pitchFamily="34" charset="0"/>
              </a:rPr>
              <a:t>decentralized </a:t>
            </a:r>
            <a:r>
              <a:rPr lang="cs-CZ" altLang="cs-CZ" sz="2200" dirty="0" smtClean="0">
                <a:latin typeface="Arial" panose="020B0604020202020204" pitchFamily="34" charset="0"/>
              </a:rPr>
              <a:t>part w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ithin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the </a:t>
            </a:r>
            <a:r>
              <a:rPr lang="en-US" altLang="cs-CZ" sz="2200" dirty="0" smtClean="0">
                <a:latin typeface="Arial" panose="020B0604020202020204" pitchFamily="34" charset="0"/>
              </a:rPr>
              <a:t>enterprise</a:t>
            </a:r>
            <a:r>
              <a:rPr lang="en-US" altLang="cs-CZ" sz="2200" dirty="0">
                <a:latin typeface="Arial" panose="020B0604020202020204" pitchFamily="34" charset="0"/>
              </a:rPr>
              <a:t>, based on </a:t>
            </a:r>
            <a:r>
              <a:rPr lang="en-US" altLang="cs-CZ" sz="2200" dirty="0" smtClean="0">
                <a:latin typeface="Arial" panose="020B0604020202020204" pitchFamily="34" charset="0"/>
              </a:rPr>
              <a:t>profit</a:t>
            </a:r>
            <a:r>
              <a:rPr lang="cs-CZ" altLang="cs-CZ" sz="2200" dirty="0" smtClean="0">
                <a:latin typeface="Arial" panose="020B0604020202020204" pitchFamily="34" charset="0"/>
              </a:rPr>
              <a:t>,</a:t>
            </a:r>
            <a:r>
              <a:rPr lang="en-US" altLang="cs-CZ" sz="2200" dirty="0" smtClean="0">
                <a:latin typeface="Arial" panose="020B0604020202020204" pitchFamily="34" charset="0"/>
              </a:rPr>
              <a:t> with </a:t>
            </a:r>
            <a:r>
              <a:rPr lang="en-US" altLang="cs-CZ" sz="2200" dirty="0">
                <a:latin typeface="Arial" panose="020B0604020202020204" pitchFamily="34" charset="0"/>
              </a:rPr>
              <a:t>independent planning in the strategic sense, and managed in a manner that corresponds to a separate </a:t>
            </a:r>
            <a:r>
              <a:rPr lang="en-US" altLang="cs-CZ" sz="2200" dirty="0" smtClean="0">
                <a:latin typeface="Arial" panose="020B0604020202020204" pitchFamily="34" charset="0"/>
              </a:rPr>
              <a:t>unit</a:t>
            </a:r>
            <a:r>
              <a:rPr lang="en-US" altLang="cs-CZ" sz="2200" dirty="0">
                <a:latin typeface="Arial" panose="020B0604020202020204" pitchFamily="34" charset="0"/>
              </a:rPr>
              <a:t>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S</a:t>
            </a:r>
            <a:r>
              <a:rPr lang="cs-CZ" altLang="cs-CZ" sz="2200" dirty="0" smtClean="0">
                <a:latin typeface="Arial" panose="020B0604020202020204" pitchFamily="34" charset="0"/>
              </a:rPr>
              <a:t>BU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may be a business, product line, or even a single product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An important issue for every business: how to divide into smaller functional units (</a:t>
            </a:r>
            <a:r>
              <a:rPr lang="en-US" altLang="cs-CZ" sz="2200" dirty="0" smtClean="0">
                <a:latin typeface="Arial" panose="020B0604020202020204" pitchFamily="34" charset="0"/>
              </a:rPr>
              <a:t>S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BUs</a:t>
            </a:r>
            <a:r>
              <a:rPr lang="en-US" altLang="cs-CZ" sz="2200" dirty="0" smtClean="0">
                <a:latin typeface="Arial" panose="020B0604020202020204" pitchFamily="34" charset="0"/>
              </a:rPr>
              <a:t>)? </a:t>
            </a:r>
            <a:r>
              <a:rPr lang="en-US" altLang="cs-CZ" sz="2200" dirty="0">
                <a:latin typeface="Arial" panose="020B0604020202020204" pitchFamily="34" charset="0"/>
              </a:rPr>
              <a:t>(By customer </a:t>
            </a:r>
            <a:r>
              <a:rPr lang="en-US" altLang="cs-CZ" sz="2200" dirty="0" smtClean="0">
                <a:latin typeface="Arial" panose="020B0604020202020204" pitchFamily="34" charset="0"/>
              </a:rPr>
              <a:t>– STP</a:t>
            </a:r>
            <a:r>
              <a:rPr lang="cs-CZ" altLang="cs-CZ" sz="2200" dirty="0" smtClean="0">
                <a:latin typeface="Arial" panose="020B0604020202020204" pitchFamily="34" charset="0"/>
              </a:rPr>
              <a:t>,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technology? Traffic</a:t>
            </a:r>
            <a:r>
              <a:rPr lang="en-US" altLang="cs-CZ" sz="2200" dirty="0" smtClean="0">
                <a:latin typeface="Arial" panose="020B0604020202020204" pitchFamily="34" charset="0"/>
              </a:rPr>
              <a:t>?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Distribution</a:t>
            </a:r>
            <a:r>
              <a:rPr lang="cs-CZ" altLang="cs-CZ" sz="2200" dirty="0" smtClean="0">
                <a:latin typeface="Arial" panose="020B0604020202020204" pitchFamily="34" charset="0"/>
              </a:rPr>
              <a:t>? Region?</a:t>
            </a:r>
            <a:r>
              <a:rPr lang="en-US" altLang="cs-CZ" sz="2200" dirty="0" smtClean="0">
                <a:latin typeface="Arial" panose="020B0604020202020204" pitchFamily="34" charset="0"/>
              </a:rPr>
              <a:t>)</a:t>
            </a:r>
            <a:endParaRPr lang="en-GB" altLang="cs-CZ" sz="22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61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Internal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Micro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Analysis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SBU CHARACTERISTICS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503238" y="1512044"/>
            <a:ext cx="847725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One company or set of companies that require developing their own unique strategies.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They have their own set of competitors.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Their leadership is responsible for strategic planning, profitability and business performance.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They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manage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their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own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resources</a:t>
            </a:r>
            <a:r>
              <a:rPr lang="en-US" altLang="cs-CZ" sz="2200" dirty="0">
                <a:latin typeface="Arial" panose="020B0604020202020204" pitchFamily="34" charset="0"/>
              </a:rPr>
              <a:t>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They have their own strategies.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They have their own mission.</a:t>
            </a:r>
          </a:p>
        </p:txBody>
      </p:sp>
    </p:spTree>
    <p:extLst>
      <p:ext uri="{BB962C8B-B14F-4D97-AF65-F5344CB8AC3E}">
        <p14:creationId xmlns:p14="http://schemas.microsoft.com/office/powerpoint/2010/main" val="386165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Internal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Micro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Analysis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SBU IN PRACTICE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503238" y="1512044"/>
            <a:ext cx="8477250" cy="4450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cs-CZ" sz="2400" dirty="0">
                <a:latin typeface="Arial" panose="020B0604020202020204" pitchFamily="34" charset="0"/>
              </a:rPr>
              <a:t>Breakdown </a:t>
            </a:r>
            <a:r>
              <a:rPr lang="cs-CZ" altLang="cs-CZ" sz="2400" dirty="0" smtClean="0">
                <a:latin typeface="Arial" panose="020B0604020202020204" pitchFamily="34" charset="0"/>
              </a:rPr>
              <a:t>of </a:t>
            </a:r>
            <a:r>
              <a:rPr lang="en-US" altLang="cs-CZ" sz="2400" dirty="0" smtClean="0">
                <a:latin typeface="Arial" panose="020B0604020202020204" pitchFamily="34" charset="0"/>
              </a:rPr>
              <a:t>Nestle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company</a:t>
            </a:r>
            <a:r>
              <a:rPr lang="cs-CZ" altLang="cs-CZ" sz="2400" dirty="0" smtClean="0">
                <a:latin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at</a:t>
            </a:r>
            <a:r>
              <a:rPr lang="cs-CZ" altLang="cs-CZ" sz="2400" dirty="0" smtClean="0">
                <a:latin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the</a:t>
            </a:r>
            <a:r>
              <a:rPr lang="en-US" altLang="cs-CZ" sz="2400" dirty="0" smtClean="0">
                <a:latin typeface="Arial" panose="020B0604020202020204" pitchFamily="34" charset="0"/>
              </a:rPr>
              <a:t> SBU</a:t>
            </a:r>
            <a:r>
              <a:rPr lang="cs-CZ" altLang="cs-CZ" sz="2400" dirty="0" smtClean="0">
                <a:latin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level</a:t>
            </a:r>
            <a:r>
              <a:rPr lang="en-US" altLang="cs-CZ" sz="2400" dirty="0" smtClean="0">
                <a:latin typeface="Arial" panose="020B0604020202020204" pitchFamily="34" charset="0"/>
              </a:rPr>
              <a:t>:</a:t>
            </a:r>
            <a:endParaRPr lang="en-US" altLang="cs-CZ" sz="2400" dirty="0">
              <a:latin typeface="Arial" panose="020B0604020202020204" pitchFamily="34" charset="0"/>
            </a:endParaRPr>
          </a:p>
          <a:p>
            <a:pPr lvl="1"/>
            <a:r>
              <a:rPr lang="en-US" altLang="cs-CZ" sz="2000" dirty="0">
                <a:latin typeface="Arial" panose="020B0604020202020204" pitchFamily="34" charset="0"/>
              </a:rPr>
              <a:t>Confectionery.</a:t>
            </a:r>
          </a:p>
          <a:p>
            <a:pPr lvl="1"/>
            <a:r>
              <a:rPr lang="en-US" altLang="cs-CZ" sz="2000" dirty="0">
                <a:latin typeface="Arial" panose="020B0604020202020204" pitchFamily="34" charset="0"/>
              </a:rPr>
              <a:t>Baby food.</a:t>
            </a:r>
          </a:p>
          <a:p>
            <a:pPr lvl="1"/>
            <a:r>
              <a:rPr lang="en-US" altLang="cs-CZ" sz="2000" dirty="0">
                <a:latin typeface="Arial" panose="020B0604020202020204" pitchFamily="34" charset="0"/>
              </a:rPr>
              <a:t>Culinary products and dishes.</a:t>
            </a:r>
          </a:p>
          <a:p>
            <a:pPr lvl="1"/>
            <a:r>
              <a:rPr lang="en-US" altLang="cs-CZ" sz="2000" dirty="0">
                <a:latin typeface="Arial" panose="020B0604020202020204" pitchFamily="34" charset="0"/>
              </a:rPr>
              <a:t>Clinical Nutrition.</a:t>
            </a:r>
          </a:p>
          <a:p>
            <a:pPr lvl="1"/>
            <a:r>
              <a:rPr lang="en-US" altLang="cs-CZ" sz="2000" dirty="0">
                <a:latin typeface="Arial" panose="020B0604020202020204" pitchFamily="34" charset="0"/>
              </a:rPr>
              <a:t>Feed.</a:t>
            </a:r>
          </a:p>
          <a:p>
            <a:endParaRPr lang="cs-CZ" altLang="cs-CZ" sz="2400" dirty="0" smtClean="0">
              <a:latin typeface="Arial" panose="020B0604020202020204" pitchFamily="34" charset="0"/>
            </a:endParaRPr>
          </a:p>
          <a:p>
            <a:r>
              <a:rPr lang="en-US" altLang="cs-CZ" sz="2400" dirty="0" smtClean="0">
                <a:latin typeface="Arial" panose="020B0604020202020204" pitchFamily="34" charset="0"/>
              </a:rPr>
              <a:t>General </a:t>
            </a:r>
            <a:r>
              <a:rPr lang="en-US" altLang="cs-CZ" sz="2400" dirty="0">
                <a:latin typeface="Arial" panose="020B0604020202020204" pitchFamily="34" charset="0"/>
              </a:rPr>
              <a:t>Electric has established 49 strategic business units</a:t>
            </a:r>
            <a:r>
              <a:rPr lang="en-US" altLang="cs-CZ" sz="2400" dirty="0" smtClean="0">
                <a:latin typeface="Arial" panose="020B0604020202020204" pitchFamily="34" charset="0"/>
              </a:rPr>
              <a:t>.</a:t>
            </a:r>
            <a:endParaRPr lang="cs-CZ" altLang="cs-CZ" sz="2400" dirty="0" smtClean="0">
              <a:latin typeface="Arial" panose="020B0604020202020204" pitchFamily="34" charset="0"/>
            </a:endParaRPr>
          </a:p>
          <a:p>
            <a:endParaRPr lang="en-US" altLang="cs-CZ" sz="2400" dirty="0">
              <a:latin typeface="Arial" panose="020B0604020202020204" pitchFamily="34" charset="0"/>
            </a:endParaRPr>
          </a:p>
          <a:p>
            <a:r>
              <a:rPr lang="en-US" altLang="cs-CZ" sz="2400" dirty="0">
                <a:latin typeface="Arial" panose="020B0604020202020204" pitchFamily="34" charset="0"/>
              </a:rPr>
              <a:t>Question: What are the advantages and disadvantages of a broad portfolio of business units?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80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Internal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Micro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Analysis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BRAND PORTFOLIO RATIONALIZATION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503238" y="1512044"/>
            <a:ext cx="847725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Process: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1800" dirty="0">
                <a:latin typeface="Arial" panose="020B0604020202020204" pitchFamily="34" charset="0"/>
              </a:rPr>
              <a:t>An audit of the brand portfolio.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1800" dirty="0">
                <a:latin typeface="Arial" panose="020B0604020202020204" pitchFamily="34" charset="0"/>
              </a:rPr>
              <a:t>Determining the optimal portfolio of brands.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1800" dirty="0">
                <a:latin typeface="Arial" panose="020B0604020202020204" pitchFamily="34" charset="0"/>
              </a:rPr>
              <a:t>Choosing the right strategy for decommissioning </a:t>
            </a:r>
            <a:r>
              <a:rPr lang="en-US" altLang="cs-CZ" sz="1800" dirty="0" smtClean="0">
                <a:latin typeface="Arial" panose="020B0604020202020204" pitchFamily="34" charset="0"/>
              </a:rPr>
              <a:t>brand</a:t>
            </a:r>
            <a:r>
              <a:rPr lang="cs-CZ" altLang="cs-CZ" sz="1800" dirty="0" smtClean="0">
                <a:latin typeface="Arial" panose="020B0604020202020204" pitchFamily="34" charset="0"/>
              </a:rPr>
              <a:t>s</a:t>
            </a:r>
            <a:r>
              <a:rPr lang="en-US" altLang="cs-CZ" sz="1800" dirty="0" smtClean="0">
                <a:latin typeface="Arial" panose="020B0604020202020204" pitchFamily="34" charset="0"/>
              </a:rPr>
              <a:t>.</a:t>
            </a:r>
            <a:endParaRPr lang="en-US" altLang="cs-CZ" sz="18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1800" dirty="0">
                <a:latin typeface="Arial" panose="020B0604020202020204" pitchFamily="34" charset="0"/>
              </a:rPr>
              <a:t>Preparation </a:t>
            </a:r>
            <a:r>
              <a:rPr lang="cs-CZ" altLang="cs-CZ" sz="1800" dirty="0" smtClean="0">
                <a:latin typeface="Arial" panose="020B0604020202020204" pitchFamily="34" charset="0"/>
              </a:rPr>
              <a:t>of </a:t>
            </a:r>
            <a:r>
              <a:rPr lang="cs-CZ" altLang="cs-CZ" sz="18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1800" dirty="0" smtClean="0">
                <a:latin typeface="Arial" panose="020B0604020202020204" pitchFamily="34" charset="0"/>
              </a:rPr>
              <a:t> </a:t>
            </a:r>
            <a:r>
              <a:rPr lang="en-US" altLang="cs-CZ" sz="1800" dirty="0" smtClean="0">
                <a:latin typeface="Arial" panose="020B0604020202020204" pitchFamily="34" charset="0"/>
              </a:rPr>
              <a:t>growth </a:t>
            </a:r>
            <a:r>
              <a:rPr lang="en-US" altLang="cs-CZ" sz="1800" dirty="0">
                <a:latin typeface="Arial" panose="020B0604020202020204" pitchFamily="34" charset="0"/>
              </a:rPr>
              <a:t>strategy for surviving </a:t>
            </a:r>
            <a:r>
              <a:rPr lang="en-US" altLang="cs-CZ" sz="1800" dirty="0" smtClean="0">
                <a:latin typeface="Arial" panose="020B0604020202020204" pitchFamily="34" charset="0"/>
              </a:rPr>
              <a:t>brand</a:t>
            </a:r>
            <a:r>
              <a:rPr lang="cs-CZ" altLang="cs-CZ" sz="1800" dirty="0" smtClean="0">
                <a:latin typeface="Arial" panose="020B0604020202020204" pitchFamily="34" charset="0"/>
              </a:rPr>
              <a:t>s</a:t>
            </a:r>
            <a:r>
              <a:rPr lang="en-US" altLang="cs-CZ" sz="1800" dirty="0" smtClean="0">
                <a:latin typeface="Arial" panose="020B0604020202020204" pitchFamily="34" charset="0"/>
              </a:rPr>
              <a:t>.</a:t>
            </a:r>
            <a:endParaRPr lang="en-US" altLang="cs-CZ" sz="18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Methods of disposal: </a:t>
            </a:r>
            <a:r>
              <a:rPr lang="cs-CZ" altLang="cs-CZ" sz="2200" dirty="0" smtClean="0">
                <a:latin typeface="Arial" panose="020B0604020202020204" pitchFamily="34" charset="0"/>
              </a:rPr>
              <a:t>m</a:t>
            </a:r>
            <a:r>
              <a:rPr lang="en-US" altLang="cs-CZ" sz="2200" dirty="0" smtClean="0">
                <a:latin typeface="Arial" panose="020B0604020202020204" pitchFamily="34" charset="0"/>
              </a:rPr>
              <a:t>ilk </a:t>
            </a:r>
            <a:r>
              <a:rPr lang="en-US" altLang="cs-CZ" sz="2200" dirty="0">
                <a:latin typeface="Arial" panose="020B0604020202020204" pitchFamily="34" charset="0"/>
              </a:rPr>
              <a:t>out, terminate, merge, sell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Portfolio Audit = i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dentification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of the main business activities that form the basis of a company's development-these are </a:t>
            </a:r>
            <a:r>
              <a:rPr lang="en-US" altLang="cs-CZ" sz="2200" dirty="0" smtClean="0">
                <a:latin typeface="Arial" panose="020B0604020202020204" pitchFamily="34" charset="0"/>
              </a:rPr>
              <a:t>called </a:t>
            </a:r>
            <a:r>
              <a:rPr lang="cs-CZ" altLang="cs-CZ" sz="2200" dirty="0" smtClean="0">
                <a:latin typeface="Arial" panose="020B0604020202020204" pitchFamily="34" charset="0"/>
              </a:rPr>
              <a:t>s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trategic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business units.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Estimate the attractiveness of individual units (brands) and 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deci</a:t>
            </a:r>
            <a:r>
              <a:rPr lang="cs-CZ" altLang="cs-CZ" sz="2200" dirty="0" smtClean="0">
                <a:latin typeface="Arial" panose="020B0604020202020204" pitchFamily="34" charset="0"/>
              </a:rPr>
              <a:t>de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about what support they </a:t>
            </a:r>
            <a:r>
              <a:rPr lang="en-US" altLang="cs-CZ" sz="2200" dirty="0" smtClean="0">
                <a:latin typeface="Arial" panose="020B0604020202020204" pitchFamily="34" charset="0"/>
              </a:rPr>
              <a:t>deserve.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Among the most famous </a:t>
            </a:r>
            <a:r>
              <a:rPr lang="en-US" altLang="cs-CZ" sz="2200" dirty="0" smtClean="0">
                <a:latin typeface="Arial" panose="020B0604020202020204" pitchFamily="34" charset="0"/>
              </a:rPr>
              <a:t>portfolio </a:t>
            </a:r>
            <a:r>
              <a:rPr lang="en-US" altLang="cs-CZ" sz="2200" dirty="0">
                <a:latin typeface="Arial" panose="020B0604020202020204" pitchFamily="34" charset="0"/>
              </a:rPr>
              <a:t>analysis </a:t>
            </a:r>
            <a:r>
              <a:rPr lang="cs-CZ" altLang="cs-CZ" sz="2200" dirty="0" smtClean="0">
                <a:latin typeface="Arial" panose="020B0604020202020204" pitchFamily="34" charset="0"/>
              </a:rPr>
              <a:t>are</a:t>
            </a:r>
            <a:r>
              <a:rPr lang="en-US" altLang="cs-CZ" sz="2200" dirty="0" smtClean="0">
                <a:latin typeface="Arial" panose="020B0604020202020204" pitchFamily="34" charset="0"/>
              </a:rPr>
              <a:t>: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1800" dirty="0">
                <a:latin typeface="Arial" panose="020B0604020202020204" pitchFamily="34" charset="0"/>
              </a:rPr>
              <a:t>BCG matrix,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1800" dirty="0">
                <a:latin typeface="Arial" panose="020B0604020202020204" pitchFamily="34" charset="0"/>
              </a:rPr>
              <a:t>GE matrix.</a:t>
            </a:r>
          </a:p>
        </p:txBody>
      </p:sp>
    </p:spTree>
    <p:extLst>
      <p:ext uri="{BB962C8B-B14F-4D97-AF65-F5344CB8AC3E}">
        <p14:creationId xmlns:p14="http://schemas.microsoft.com/office/powerpoint/2010/main" val="30674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Internal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Micro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Analysis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BCG MATRIX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503238" y="1512044"/>
            <a:ext cx="847725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</a:t>
            </a:r>
            <a:r>
              <a:rPr lang="cs-CZ" altLang="cs-CZ" sz="2200" dirty="0" smtClean="0">
                <a:latin typeface="Arial" panose="020B0604020202020204" pitchFamily="34" charset="0"/>
              </a:rPr>
              <a:t>most </a:t>
            </a:r>
            <a:r>
              <a:rPr lang="en-US" altLang="cs-CZ" sz="2200" dirty="0" smtClean="0">
                <a:latin typeface="Arial" panose="020B0604020202020204" pitchFamily="34" charset="0"/>
              </a:rPr>
              <a:t>known </a:t>
            </a:r>
            <a:r>
              <a:rPr lang="en-US" altLang="cs-CZ" sz="2200" dirty="0">
                <a:latin typeface="Arial" panose="020B0604020202020204" pitchFamily="34" charset="0"/>
              </a:rPr>
              <a:t>method of portfolio analysis by Boston Consulting Group.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Principle: </a:t>
            </a:r>
            <a:r>
              <a:rPr lang="cs-CZ" altLang="cs-CZ" sz="2200" dirty="0" smtClean="0">
                <a:latin typeface="Arial" panose="020B0604020202020204" pitchFamily="34" charset="0"/>
              </a:rPr>
              <a:t>t</a:t>
            </a:r>
            <a:r>
              <a:rPr lang="en-US" altLang="cs-CZ" sz="2200" dirty="0" smtClean="0">
                <a:latin typeface="Arial" panose="020B0604020202020204" pitchFamily="34" charset="0"/>
              </a:rPr>
              <a:t>he </a:t>
            </a:r>
            <a:r>
              <a:rPr lang="en-US" altLang="cs-CZ" sz="2200" dirty="0">
                <a:latin typeface="Arial" panose="020B0604020202020204" pitchFamily="34" charset="0"/>
              </a:rPr>
              <a:t>profitability of individual business units is associated with a share of the company on the market </a:t>
            </a:r>
            <a:r>
              <a:rPr lang="cs-CZ" altLang="cs-CZ" sz="2200" dirty="0" smtClean="0">
                <a:latin typeface="Arial" panose="020B0604020202020204" pitchFamily="34" charset="0"/>
              </a:rPr>
              <a:t>and </a:t>
            </a:r>
            <a:r>
              <a:rPr lang="en-US" altLang="cs-CZ" sz="2200" dirty="0" smtClean="0">
                <a:latin typeface="Arial" panose="020B0604020202020204" pitchFamily="34" charset="0"/>
              </a:rPr>
              <a:t>with </a:t>
            </a:r>
            <a:r>
              <a:rPr lang="en-US" altLang="cs-CZ" sz="2200" dirty="0">
                <a:latin typeface="Arial" panose="020B0604020202020204" pitchFamily="34" charset="0"/>
              </a:rPr>
              <a:t>a growth rate of this market.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result is a model of BCG, 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    </a:t>
            </a:r>
            <a:r>
              <a:rPr lang="en-US" altLang="cs-CZ" sz="2200" dirty="0" smtClean="0">
                <a:latin typeface="Arial" panose="020B0604020202020204" pitchFamily="34" charset="0"/>
              </a:rPr>
              <a:t>which </a:t>
            </a:r>
            <a:r>
              <a:rPr lang="en-US" altLang="cs-CZ" sz="2200" dirty="0">
                <a:latin typeface="Arial" panose="020B0604020202020204" pitchFamily="34" charset="0"/>
              </a:rPr>
              <a:t>classifies strategic 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smtClean="0">
                <a:latin typeface="Arial" panose="020B0604020202020204" pitchFamily="34" charset="0"/>
              </a:rPr>
              <a:t>   </a:t>
            </a:r>
            <a:r>
              <a:rPr lang="en-US" altLang="cs-CZ" sz="2200" dirty="0" smtClean="0">
                <a:latin typeface="Arial" panose="020B0604020202020204" pitchFamily="34" charset="0"/>
              </a:rPr>
              <a:t>business </a:t>
            </a:r>
            <a:r>
              <a:rPr lang="en-US" altLang="cs-CZ" sz="2200" dirty="0">
                <a:latin typeface="Arial" panose="020B0604020202020204" pitchFamily="34" charset="0"/>
              </a:rPr>
              <a:t>units according to 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smtClean="0">
                <a:latin typeface="Arial" panose="020B0604020202020204" pitchFamily="34" charset="0"/>
              </a:rPr>
              <a:t>   </a:t>
            </a:r>
            <a:r>
              <a:rPr lang="en-US" altLang="cs-CZ" sz="2200" dirty="0" smtClean="0">
                <a:latin typeface="Arial" panose="020B0604020202020204" pitchFamily="34" charset="0"/>
              </a:rPr>
              <a:t>market </a:t>
            </a:r>
            <a:r>
              <a:rPr lang="en-US" altLang="cs-CZ" sz="2200" dirty="0">
                <a:latin typeface="Arial" panose="020B0604020202020204" pitchFamily="34" charset="0"/>
              </a:rPr>
              <a:t>share and growth 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    </a:t>
            </a:r>
            <a:r>
              <a:rPr lang="en-US" altLang="cs-CZ" sz="2200" dirty="0" smtClean="0">
                <a:latin typeface="Arial" panose="020B0604020202020204" pitchFamily="34" charset="0"/>
              </a:rPr>
              <a:t>rate </a:t>
            </a:r>
            <a:r>
              <a:rPr lang="en-US" altLang="cs-CZ" sz="2200" dirty="0">
                <a:latin typeface="Arial" panose="020B0604020202020204" pitchFamily="34" charset="0"/>
              </a:rPr>
              <a:t>of this market.</a:t>
            </a:r>
          </a:p>
        </p:txBody>
      </p:sp>
      <p:pic>
        <p:nvPicPr>
          <p:cNvPr id="6" name="Zástupný symbol pro obsah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33900" y="3498502"/>
            <a:ext cx="4446588" cy="3025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103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Internal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Micro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Analysis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PARTS OF BCG MATRIX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503238" y="1512044"/>
            <a:ext cx="8477250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S</a:t>
            </a:r>
            <a:r>
              <a:rPr lang="en-US" altLang="cs-CZ" sz="2200" dirty="0" smtClean="0">
                <a:latin typeface="Arial" panose="020B0604020202020204" pitchFamily="34" charset="0"/>
              </a:rPr>
              <a:t>tars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1800" dirty="0" smtClean="0">
                <a:latin typeface="Arial" panose="020B0604020202020204" pitchFamily="34" charset="0"/>
              </a:rPr>
              <a:t>H</a:t>
            </a:r>
            <a:r>
              <a:rPr lang="en-US" altLang="cs-CZ" sz="1800" dirty="0" err="1" smtClean="0">
                <a:latin typeface="Arial" panose="020B0604020202020204" pitchFamily="34" charset="0"/>
              </a:rPr>
              <a:t>igh</a:t>
            </a:r>
            <a:r>
              <a:rPr lang="en-US" altLang="cs-CZ" sz="1800" dirty="0" smtClean="0">
                <a:latin typeface="Arial" panose="020B0604020202020204" pitchFamily="34" charset="0"/>
              </a:rPr>
              <a:t> </a:t>
            </a:r>
            <a:r>
              <a:rPr lang="en-US" altLang="cs-CZ" sz="1800" dirty="0">
                <a:latin typeface="Arial" panose="020B0604020202020204" pitchFamily="34" charset="0"/>
              </a:rPr>
              <a:t>growth rate in the market.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1800" dirty="0">
                <a:latin typeface="Arial" panose="020B0604020202020204" pitchFamily="34" charset="0"/>
              </a:rPr>
              <a:t>It is necessary to invest a lot </a:t>
            </a:r>
            <a:r>
              <a:rPr lang="cs-CZ" altLang="cs-CZ" sz="1800" dirty="0" err="1" smtClean="0">
                <a:latin typeface="Arial" panose="020B0604020202020204" pitchFamily="34" charset="0"/>
              </a:rPr>
              <a:t>into</a:t>
            </a:r>
            <a:r>
              <a:rPr lang="cs-CZ" altLang="cs-CZ" sz="1800" dirty="0" smtClean="0">
                <a:latin typeface="Arial" panose="020B0604020202020204" pitchFamily="34" charset="0"/>
              </a:rPr>
              <a:t> </a:t>
            </a:r>
            <a:r>
              <a:rPr lang="en-US" altLang="cs-CZ" sz="1800" dirty="0" smtClean="0">
                <a:latin typeface="Arial" panose="020B0604020202020204" pitchFamily="34" charset="0"/>
              </a:rPr>
              <a:t>them</a:t>
            </a:r>
            <a:r>
              <a:rPr lang="en-US" altLang="cs-CZ" sz="1800" dirty="0">
                <a:latin typeface="Arial" panose="020B0604020202020204" pitchFamily="34" charset="0"/>
              </a:rPr>
              <a:t>, because their growth is very dynamic.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C</a:t>
            </a:r>
            <a:r>
              <a:rPr lang="en-US" altLang="cs-CZ" sz="2200" dirty="0" smtClean="0">
                <a:latin typeface="Arial" panose="020B0604020202020204" pitchFamily="34" charset="0"/>
              </a:rPr>
              <a:t>ash cow</a:t>
            </a:r>
            <a:r>
              <a:rPr lang="cs-CZ" altLang="cs-CZ" sz="2200" dirty="0" smtClean="0">
                <a:latin typeface="Arial" panose="020B0604020202020204" pitchFamily="34" charset="0"/>
              </a:rPr>
              <a:t>s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1800" dirty="0">
                <a:latin typeface="Arial" panose="020B0604020202020204" pitchFamily="34" charset="0"/>
              </a:rPr>
              <a:t>Slow market growth and high market share.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1800" dirty="0">
                <a:latin typeface="Arial" panose="020B0604020202020204" pitchFamily="34" charset="0"/>
              </a:rPr>
              <a:t>They are already established and functioning, and thus do not require large investments.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1800" dirty="0">
                <a:latin typeface="Arial" panose="020B0604020202020204" pitchFamily="34" charset="0"/>
              </a:rPr>
              <a:t>They bring valuable cash for other units</a:t>
            </a:r>
            <a:r>
              <a:rPr lang="en-US" altLang="cs-CZ" sz="1800" dirty="0" smtClean="0">
                <a:latin typeface="Arial" panose="020B0604020202020204" pitchFamily="34" charset="0"/>
              </a:rPr>
              <a:t>.</a:t>
            </a:r>
            <a:endParaRPr lang="cs-CZ" altLang="cs-CZ" sz="18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Question marks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1800" dirty="0">
                <a:latin typeface="Arial" panose="020B0604020202020204" pitchFamily="34" charset="0"/>
              </a:rPr>
              <a:t>Low market share in the fast growing market.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1800" dirty="0" err="1" smtClean="0">
                <a:latin typeface="Arial" panose="020B0604020202020204" pitchFamily="34" charset="0"/>
              </a:rPr>
              <a:t>Need</a:t>
            </a:r>
            <a:r>
              <a:rPr lang="cs-CZ" altLang="cs-CZ" sz="1800" dirty="0" smtClean="0">
                <a:latin typeface="Arial" panose="020B0604020202020204" pitchFamily="34" charset="0"/>
              </a:rPr>
              <a:t> </a:t>
            </a:r>
            <a:r>
              <a:rPr lang="en-US" altLang="cs-CZ" sz="1800" dirty="0" smtClean="0">
                <a:latin typeface="Arial" panose="020B0604020202020204" pitchFamily="34" charset="0"/>
              </a:rPr>
              <a:t>a </a:t>
            </a:r>
            <a:r>
              <a:rPr lang="en-US" altLang="cs-CZ" sz="1800" dirty="0">
                <a:latin typeface="Arial" panose="020B0604020202020204" pitchFamily="34" charset="0"/>
              </a:rPr>
              <a:t>lot of funds to maintain </a:t>
            </a:r>
            <a:r>
              <a:rPr lang="cs-CZ" altLang="cs-CZ" sz="1800" dirty="0" err="1" smtClean="0">
                <a:latin typeface="Arial" panose="020B0604020202020204" pitchFamily="34" charset="0"/>
              </a:rPr>
              <a:t>their</a:t>
            </a:r>
            <a:r>
              <a:rPr lang="cs-CZ" altLang="cs-CZ" sz="1800" dirty="0" smtClean="0">
                <a:latin typeface="Arial" panose="020B0604020202020204" pitchFamily="34" charset="0"/>
              </a:rPr>
              <a:t> </a:t>
            </a:r>
            <a:r>
              <a:rPr lang="en-US" altLang="cs-CZ" sz="1800" dirty="0" smtClean="0">
                <a:latin typeface="Arial" panose="020B0604020202020204" pitchFamily="34" charset="0"/>
              </a:rPr>
              <a:t>position</a:t>
            </a:r>
            <a:r>
              <a:rPr lang="en-US" altLang="cs-CZ" sz="1800" dirty="0">
                <a:latin typeface="Arial" panose="020B0604020202020204" pitchFamily="34" charset="0"/>
              </a:rPr>
              <a:t>.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1800" dirty="0">
                <a:latin typeface="Arial" panose="020B0604020202020204" pitchFamily="34" charset="0"/>
              </a:rPr>
              <a:t>Management must decide which are transformed into stars and which will </a:t>
            </a:r>
            <a:r>
              <a:rPr lang="cs-CZ" altLang="cs-CZ" sz="1800" dirty="0" err="1" smtClean="0">
                <a:latin typeface="Arial" panose="020B0604020202020204" pitchFamily="34" charset="0"/>
              </a:rPr>
              <a:t>be</a:t>
            </a:r>
            <a:r>
              <a:rPr lang="cs-CZ" altLang="cs-CZ" sz="1800" dirty="0" smtClean="0">
                <a:latin typeface="Arial" panose="020B0604020202020204" pitchFamily="34" charset="0"/>
              </a:rPr>
              <a:t> </a:t>
            </a:r>
            <a:r>
              <a:rPr lang="cs-CZ" altLang="cs-CZ" sz="1800" dirty="0" err="1" smtClean="0">
                <a:latin typeface="Arial" panose="020B0604020202020204" pitchFamily="34" charset="0"/>
              </a:rPr>
              <a:t>terminated</a:t>
            </a:r>
            <a:r>
              <a:rPr lang="en-US" altLang="cs-CZ" sz="1800" dirty="0" smtClean="0">
                <a:latin typeface="Arial" panose="020B0604020202020204" pitchFamily="34" charset="0"/>
              </a:rPr>
              <a:t>.</a:t>
            </a:r>
            <a:endParaRPr lang="en-US" altLang="cs-CZ" sz="18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Dogs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1800" dirty="0" smtClean="0">
                <a:latin typeface="Arial" panose="020B0604020202020204" pitchFamily="34" charset="0"/>
              </a:rPr>
              <a:t>L</a:t>
            </a:r>
            <a:r>
              <a:rPr lang="en-US" altLang="cs-CZ" sz="1800" dirty="0" smtClean="0">
                <a:latin typeface="Arial" panose="020B0604020202020204" pitchFamily="34" charset="0"/>
              </a:rPr>
              <a:t>ow </a:t>
            </a:r>
            <a:r>
              <a:rPr lang="en-US" altLang="cs-CZ" sz="1800" dirty="0">
                <a:latin typeface="Arial" panose="020B0604020202020204" pitchFamily="34" charset="0"/>
              </a:rPr>
              <a:t>growth rate and a small market share.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1800" dirty="0">
                <a:latin typeface="Arial" panose="020B0604020202020204" pitchFamily="34" charset="0"/>
              </a:rPr>
              <a:t>They can produce enough revenue to sustain </a:t>
            </a:r>
            <a:r>
              <a:rPr lang="cs-CZ" altLang="cs-CZ" sz="1800" dirty="0" err="1" smtClean="0">
                <a:latin typeface="Arial" panose="020B0604020202020204" pitchFamily="34" charset="0"/>
              </a:rPr>
              <a:t>themselves</a:t>
            </a:r>
            <a:r>
              <a:rPr lang="en-US" altLang="cs-CZ" sz="1800" dirty="0" smtClean="0">
                <a:latin typeface="Arial" panose="020B0604020202020204" pitchFamily="34" charset="0"/>
              </a:rPr>
              <a:t>.</a:t>
            </a:r>
            <a:endParaRPr lang="en-US" altLang="cs-CZ" sz="18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1800" dirty="0">
                <a:latin typeface="Arial" panose="020B0604020202020204" pitchFamily="34" charset="0"/>
              </a:rPr>
              <a:t>Management usually decides the withdrawal from the market</a:t>
            </a:r>
            <a:r>
              <a:rPr lang="en-US" altLang="cs-CZ" sz="1800" dirty="0" smtClean="0">
                <a:latin typeface="Arial" panose="020B0604020202020204" pitchFamily="34" charset="0"/>
              </a:rPr>
              <a:t>.</a:t>
            </a:r>
            <a:endParaRPr lang="en-GB" altLang="cs-CZ" sz="14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84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Internal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Micro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Analysis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BCG MATRING AND PRODUCT LIFE-CYCLE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8" y="1438275"/>
            <a:ext cx="4788443" cy="3067050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533" y="3352801"/>
            <a:ext cx="4009544" cy="323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88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Internal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Micro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Analysis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THE ADVANTAGES OF BCG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503238" y="1512044"/>
            <a:ext cx="8477250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A simple, widely used analytical tool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Its</a:t>
            </a:r>
            <a:r>
              <a:rPr lang="cs-CZ" altLang="cs-CZ" sz="2200" dirty="0" smtClean="0">
                <a:latin typeface="Arial" panose="020B0604020202020204" pitchFamily="34" charset="0"/>
              </a:rPr>
              <a:t> t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rying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to explain the interrelationship between relative market share, market </a:t>
            </a:r>
            <a:r>
              <a:rPr lang="en-US" altLang="cs-CZ" sz="2200" dirty="0" smtClean="0">
                <a:latin typeface="Arial" panose="020B0604020202020204" pitchFamily="34" charset="0"/>
              </a:rPr>
              <a:t>growth</a:t>
            </a:r>
            <a:r>
              <a:rPr lang="cs-CZ" altLang="cs-CZ" sz="2200" dirty="0" smtClean="0">
                <a:latin typeface="Arial" panose="020B0604020202020204" pitchFamily="34" charset="0"/>
              </a:rPr>
              <a:t>,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and </a:t>
            </a:r>
            <a:r>
              <a:rPr lang="en-US" altLang="cs-CZ" sz="2200" dirty="0" smtClean="0">
                <a:latin typeface="Arial" panose="020B0604020202020204" pitchFamily="34" charset="0"/>
              </a:rPr>
              <a:t>cash.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Estimate the position of each of the surveyed business units due to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their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relative </a:t>
            </a:r>
            <a:r>
              <a:rPr lang="en-US" altLang="cs-CZ" sz="2200" dirty="0">
                <a:latin typeface="Arial" panose="020B0604020202020204" pitchFamily="34" charset="0"/>
              </a:rPr>
              <a:t>market share and market </a:t>
            </a:r>
            <a:r>
              <a:rPr lang="en-US" altLang="cs-CZ" sz="2200" dirty="0" smtClean="0">
                <a:latin typeface="Arial" panose="020B0604020202020204" pitchFamily="34" charset="0"/>
              </a:rPr>
              <a:t>growth</a:t>
            </a:r>
            <a:r>
              <a:rPr lang="cs-CZ" altLang="cs-CZ" sz="2200" dirty="0" smtClean="0">
                <a:latin typeface="Arial" panose="020B0604020202020204" pitchFamily="34" charset="0"/>
              </a:rPr>
              <a:t> of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whole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sector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ability to predict which business unit will produce cash funds at a future time period.</a:t>
            </a:r>
          </a:p>
        </p:txBody>
      </p:sp>
    </p:spTree>
    <p:extLst>
      <p:ext uri="{BB962C8B-B14F-4D97-AF65-F5344CB8AC3E}">
        <p14:creationId xmlns:p14="http://schemas.microsoft.com/office/powerpoint/2010/main" val="183921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Internal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Micro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Analysis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THE </a:t>
            </a:r>
            <a:r>
              <a:rPr lang="cs-CZ" altLang="cs-CZ" sz="2400" b="1" dirty="0" smtClean="0">
                <a:latin typeface="Arial" panose="020B0604020202020204" pitchFamily="34" charset="0"/>
              </a:rPr>
              <a:t>DISADVANTAGES </a:t>
            </a:r>
            <a:r>
              <a:rPr lang="cs-CZ" altLang="cs-CZ" sz="2400" b="1" dirty="0">
                <a:latin typeface="Arial" panose="020B0604020202020204" pitchFamily="34" charset="0"/>
              </a:rPr>
              <a:t>OF BCG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503238" y="1512044"/>
            <a:ext cx="847725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Impact on financial flows is expressed </a:t>
            </a:r>
            <a:r>
              <a:rPr lang="cs-CZ" altLang="cs-CZ" sz="2200" dirty="0" smtClean="0">
                <a:latin typeface="Arial" panose="020B0604020202020204" pitchFamily="34" charset="0"/>
              </a:rPr>
              <a:t>by </a:t>
            </a:r>
            <a:r>
              <a:rPr lang="en-US" altLang="cs-CZ" sz="2200" dirty="0" smtClean="0">
                <a:latin typeface="Arial" panose="020B0604020202020204" pitchFamily="34" charset="0"/>
              </a:rPr>
              <a:t>only </a:t>
            </a:r>
            <a:r>
              <a:rPr lang="en-US" altLang="cs-CZ" sz="2200" dirty="0">
                <a:latin typeface="Arial" panose="020B0604020202020204" pitchFamily="34" charset="0"/>
              </a:rPr>
              <a:t>two global factors and is reaction of competitors to strategic decision-making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not captured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although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plays </a:t>
            </a:r>
            <a:r>
              <a:rPr lang="en-US" altLang="cs-CZ" sz="2200" dirty="0">
                <a:latin typeface="Arial" panose="020B0604020202020204" pitchFamily="34" charset="0"/>
              </a:rPr>
              <a:t>one of the dominant roles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Matrix </a:t>
            </a:r>
            <a:r>
              <a:rPr lang="en-US" altLang="cs-CZ" sz="2200" dirty="0" smtClean="0">
                <a:latin typeface="Arial" panose="020B0604020202020204" pitchFamily="34" charset="0"/>
              </a:rPr>
              <a:t>does </a:t>
            </a:r>
            <a:r>
              <a:rPr lang="en-US" altLang="cs-CZ" sz="2200" dirty="0">
                <a:latin typeface="Arial" panose="020B0604020202020204" pitchFamily="34" charset="0"/>
              </a:rPr>
              <a:t>not provide information on the costs and profits </a:t>
            </a:r>
            <a:r>
              <a:rPr lang="cs-CZ" altLang="cs-CZ" sz="2200" dirty="0" smtClean="0">
                <a:latin typeface="Arial" panose="020B0604020202020204" pitchFamily="34" charset="0"/>
              </a:rPr>
              <a:t>of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SBU.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model is not dynamic (dynamic is introduced by substituting the predicted information: assumed </a:t>
            </a:r>
            <a:r>
              <a:rPr lang="en-US" altLang="cs-CZ" sz="2200" dirty="0" smtClean="0">
                <a:latin typeface="Arial" panose="020B0604020202020204" pitchFamily="34" charset="0"/>
              </a:rPr>
              <a:t>growth </a:t>
            </a:r>
            <a:r>
              <a:rPr lang="en-US" altLang="cs-CZ" sz="2200" dirty="0">
                <a:latin typeface="Arial" panose="020B0604020202020204" pitchFamily="34" charset="0"/>
              </a:rPr>
              <a:t>rate of the market, some market share and certain sales volumes etc</a:t>
            </a:r>
            <a:r>
              <a:rPr lang="en-US" altLang="cs-CZ" sz="2200" dirty="0" smtClean="0">
                <a:latin typeface="Arial" panose="020B0604020202020204" pitchFamily="34" charset="0"/>
              </a:rPr>
              <a:t>.).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Acquiring </a:t>
            </a:r>
            <a:r>
              <a:rPr lang="cs-CZ" altLang="cs-CZ" sz="2200" dirty="0" smtClean="0">
                <a:latin typeface="Arial" panose="020B0604020202020204" pitchFamily="34" charset="0"/>
              </a:rPr>
              <a:t>ACCURATE </a:t>
            </a:r>
            <a:r>
              <a:rPr lang="en-US" altLang="cs-CZ" sz="2200" dirty="0" smtClean="0">
                <a:latin typeface="Arial" panose="020B0604020202020204" pitchFamily="34" charset="0"/>
              </a:rPr>
              <a:t>information </a:t>
            </a:r>
            <a:r>
              <a:rPr lang="en-US" altLang="cs-CZ" sz="2200" dirty="0">
                <a:latin typeface="Arial" panose="020B0604020202020204" pitchFamily="34" charset="0"/>
              </a:rPr>
              <a:t>necessary for the design of the </a:t>
            </a:r>
            <a:r>
              <a:rPr lang="cs-CZ" altLang="cs-CZ" sz="2200" dirty="0" smtClean="0">
                <a:latin typeface="Arial" panose="020B0604020202020204" pitchFamily="34" charset="0"/>
              </a:rPr>
              <a:t>matrix </a:t>
            </a:r>
            <a:r>
              <a:rPr lang="en-US" altLang="cs-CZ" sz="2200" dirty="0" smtClean="0">
                <a:latin typeface="Arial" panose="020B0604020202020204" pitchFamily="34" charset="0"/>
              </a:rPr>
              <a:t>is </a:t>
            </a:r>
            <a:r>
              <a:rPr lang="en-US" altLang="cs-CZ" sz="2200" dirty="0">
                <a:latin typeface="Arial" panose="020B0604020202020204" pitchFamily="34" charset="0"/>
              </a:rPr>
              <a:t>difficult.</a:t>
            </a:r>
            <a:endParaRPr lang="en-GB" altLang="cs-CZ" sz="22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52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Internal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Micro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Analysis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cs-CZ" sz="2400" b="1" cap="all" dirty="0" smtClean="0">
                <a:latin typeface="Arial" panose="020B0604020202020204" pitchFamily="34" charset="0"/>
              </a:rPr>
              <a:t>Outline of the lecture </a:t>
            </a:r>
          </a:p>
        </p:txBody>
      </p:sp>
      <p:sp>
        <p:nvSpPr>
          <p:cNvPr id="3078" name="TextovéPole 10"/>
          <p:cNvSpPr txBox="1">
            <a:spLocks noChangeArrowheads="1"/>
          </p:cNvSpPr>
          <p:nvPr/>
        </p:nvSpPr>
        <p:spPr bwMode="auto">
          <a:xfrm>
            <a:off x="320675" y="1551722"/>
            <a:ext cx="8477250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Internal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Micro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Analyses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SWOT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analysis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Strategic</a:t>
            </a:r>
            <a:r>
              <a:rPr lang="cs-CZ" altLang="cs-CZ" sz="2200" dirty="0" smtClean="0">
                <a:latin typeface="Arial" panose="020B0604020202020204" pitchFamily="34" charset="0"/>
              </a:rPr>
              <a:t> Business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Units</a:t>
            </a:r>
            <a:r>
              <a:rPr lang="cs-CZ" altLang="cs-CZ" sz="2200" dirty="0" smtClean="0">
                <a:latin typeface="Arial" panose="020B0604020202020204" pitchFamily="34" charset="0"/>
              </a:rPr>
              <a:t> and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their</a:t>
            </a:r>
            <a:r>
              <a:rPr lang="cs-CZ" altLang="cs-CZ" sz="2200" dirty="0" smtClean="0">
                <a:latin typeface="Arial" panose="020B0604020202020204" pitchFamily="34" charset="0"/>
              </a:rPr>
              <a:t> Portfolio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Analyses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  <a:endParaRPr lang="en-US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GB" altLang="cs-CZ" sz="2200" dirty="0" smtClean="0"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endParaRPr lang="en-GB" altLang="cs-CZ" sz="18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Internal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Micro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Analysis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GE PORTFOLIO MATRIX BY MCKINSEY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503238" y="1512044"/>
            <a:ext cx="8477250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GE </a:t>
            </a:r>
            <a:r>
              <a:rPr lang="cs-CZ" altLang="cs-CZ" sz="2200" dirty="0" smtClean="0">
                <a:latin typeface="Arial" panose="020B0604020202020204" pitchFamily="34" charset="0"/>
              </a:rPr>
              <a:t>p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ortfolio</a:t>
            </a:r>
            <a:r>
              <a:rPr lang="en-US" altLang="cs-CZ" sz="2200" dirty="0" smtClean="0">
                <a:latin typeface="Arial" panose="020B0604020202020204" pitchFamily="34" charset="0"/>
              </a:rPr>
              <a:t> matrix </a:t>
            </a:r>
            <a:r>
              <a:rPr lang="cs-CZ" altLang="cs-CZ" sz="2200" dirty="0" smtClean="0">
                <a:latin typeface="Arial" panose="020B0604020202020204" pitchFamily="34" charset="0"/>
              </a:rPr>
              <a:t>(General Electric Business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Screen</a:t>
            </a:r>
            <a:r>
              <a:rPr lang="cs-CZ" altLang="cs-CZ" sz="2200" dirty="0" smtClean="0">
                <a:latin typeface="Arial" panose="020B0604020202020204" pitchFamily="34" charset="0"/>
              </a:rPr>
              <a:t>) </a:t>
            </a:r>
            <a:r>
              <a:rPr lang="en-US" altLang="cs-CZ" sz="2200" dirty="0" smtClean="0">
                <a:latin typeface="Arial" panose="020B0604020202020204" pitchFamily="34" charset="0"/>
              </a:rPr>
              <a:t>monitors </a:t>
            </a:r>
            <a:r>
              <a:rPr lang="en-US" altLang="cs-CZ" sz="2200" dirty="0">
                <a:latin typeface="Arial" panose="020B0604020202020204" pitchFamily="34" charset="0"/>
              </a:rPr>
              <a:t>factors that are identified as a </a:t>
            </a:r>
            <a:r>
              <a:rPr lang="cs-CZ" altLang="cs-CZ" sz="2200" dirty="0" smtClean="0">
                <a:latin typeface="Arial" panose="020B0604020202020204" pitchFamily="34" charset="0"/>
              </a:rPr>
              <a:t>„</a:t>
            </a:r>
            <a:r>
              <a:rPr lang="en-US" altLang="cs-CZ" sz="2200" dirty="0" smtClean="0">
                <a:latin typeface="Arial" panose="020B0604020202020204" pitchFamily="34" charset="0"/>
              </a:rPr>
              <a:t>industry attractiveness</a:t>
            </a:r>
            <a:r>
              <a:rPr lang="cs-CZ" altLang="cs-CZ" sz="2200" dirty="0" smtClean="0">
                <a:latin typeface="Arial" panose="020B0604020202020204" pitchFamily="34" charset="0"/>
              </a:rPr>
              <a:t>“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factor and the </a:t>
            </a:r>
            <a:r>
              <a:rPr lang="cs-CZ" altLang="cs-CZ" sz="2200" dirty="0" smtClean="0">
                <a:latin typeface="Arial" panose="020B0604020202020204" pitchFamily="34" charset="0"/>
              </a:rPr>
              <a:t>„</a:t>
            </a:r>
            <a:r>
              <a:rPr lang="en-US" altLang="cs-CZ" sz="2200" dirty="0" smtClean="0">
                <a:latin typeface="Arial" panose="020B0604020202020204" pitchFamily="34" charset="0"/>
              </a:rPr>
              <a:t>competitive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position</a:t>
            </a:r>
            <a:r>
              <a:rPr lang="cs-CZ" altLang="cs-CZ" sz="2200" dirty="0" smtClean="0">
                <a:latin typeface="Arial" panose="020B0604020202020204" pitchFamily="34" charset="0"/>
              </a:rPr>
              <a:t>“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factor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Unlike the BCG </a:t>
            </a:r>
            <a:r>
              <a:rPr lang="en-US" altLang="cs-CZ" sz="2200" dirty="0" smtClean="0">
                <a:latin typeface="Arial" panose="020B0604020202020204" pitchFamily="34" charset="0"/>
              </a:rPr>
              <a:t>portfolio</a:t>
            </a:r>
            <a:r>
              <a:rPr lang="cs-CZ" altLang="cs-CZ" sz="2200" dirty="0" smtClean="0">
                <a:latin typeface="Arial" panose="020B0604020202020204" pitchFamily="34" charset="0"/>
              </a:rPr>
              <a:t>,</a:t>
            </a:r>
            <a:r>
              <a:rPr lang="en-US" altLang="cs-CZ" sz="2200" dirty="0" smtClean="0">
                <a:latin typeface="Arial" panose="020B0604020202020204" pitchFamily="34" charset="0"/>
              </a:rPr>
              <a:t> these </a:t>
            </a:r>
            <a:r>
              <a:rPr lang="en-US" altLang="cs-CZ" sz="2200" dirty="0">
                <a:latin typeface="Arial" panose="020B0604020202020204" pitchFamily="34" charset="0"/>
              </a:rPr>
              <a:t>basic factors which determine the strategic success of the company, </a:t>
            </a:r>
            <a:r>
              <a:rPr lang="en-US" altLang="cs-CZ" sz="2200" dirty="0" smtClean="0">
                <a:latin typeface="Arial" panose="020B0604020202020204" pitchFamily="34" charset="0"/>
              </a:rPr>
              <a:t>are </a:t>
            </a:r>
            <a:r>
              <a:rPr lang="en-US" altLang="cs-CZ" sz="2200" dirty="0">
                <a:latin typeface="Arial" panose="020B0604020202020204" pitchFamily="34" charset="0"/>
              </a:rPr>
              <a:t>not captured in only two basic quantities, but are expressed in complex </a:t>
            </a:r>
            <a:r>
              <a:rPr lang="cs-CZ" altLang="cs-CZ" sz="2200" dirty="0" smtClean="0">
                <a:latin typeface="Arial" panose="020B0604020202020204" pitchFamily="34" charset="0"/>
              </a:rPr>
              <a:t>of </a:t>
            </a:r>
            <a:r>
              <a:rPr lang="en-US" altLang="cs-CZ" sz="2200" dirty="0" smtClean="0">
                <a:latin typeface="Arial" panose="020B0604020202020204" pitchFamily="34" charset="0"/>
              </a:rPr>
              <a:t>sub-acting factors</a:t>
            </a:r>
            <a:r>
              <a:rPr lang="cs-CZ" altLang="cs-CZ" sz="2200" dirty="0" smtClean="0">
                <a:latin typeface="Arial" panose="020B0604020202020204" pitchFamily="34" charset="0"/>
              </a:rPr>
              <a:t> (groups of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factors</a:t>
            </a:r>
            <a:r>
              <a:rPr lang="cs-CZ" altLang="cs-CZ" sz="2200" dirty="0" smtClean="0">
                <a:latin typeface="Arial" panose="020B0604020202020204" pitchFamily="34" charset="0"/>
              </a:rPr>
              <a:t>)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It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explains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SBU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situation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more </a:t>
            </a:r>
            <a:r>
              <a:rPr lang="en-US" altLang="cs-CZ" sz="2200" dirty="0">
                <a:latin typeface="Arial" panose="020B0604020202020204" pitchFamily="34" charset="0"/>
              </a:rPr>
              <a:t>comprehensively than BCG matrix.</a:t>
            </a:r>
            <a:endParaRPr lang="en-GB" altLang="cs-CZ" sz="22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7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Internal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Micro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Analysis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INDUSTRY ATTRACTIVENESS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503238" y="1512044"/>
            <a:ext cx="8477250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M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arket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growth and market </a:t>
            </a:r>
            <a:r>
              <a:rPr lang="en-US" altLang="cs-CZ" sz="2200" dirty="0" smtClean="0">
                <a:latin typeface="Arial" panose="020B0604020202020204" pitchFamily="34" charset="0"/>
              </a:rPr>
              <a:t>size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T</a:t>
            </a:r>
            <a:r>
              <a:rPr lang="en-US" altLang="cs-CZ" sz="2200" dirty="0" smtClean="0">
                <a:latin typeface="Arial" panose="020B0604020202020204" pitchFamily="34" charset="0"/>
              </a:rPr>
              <a:t>he </a:t>
            </a:r>
            <a:r>
              <a:rPr lang="en-US" altLang="cs-CZ" sz="2200" dirty="0">
                <a:latin typeface="Arial" panose="020B0604020202020204" pitchFamily="34" charset="0"/>
              </a:rPr>
              <a:t>quality of the </a:t>
            </a:r>
            <a:r>
              <a:rPr lang="en-US" altLang="cs-CZ" sz="2200" dirty="0" smtClean="0">
                <a:latin typeface="Arial" panose="020B0604020202020204" pitchFamily="34" charset="0"/>
              </a:rPr>
              <a:t>market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T</a:t>
            </a:r>
            <a:r>
              <a:rPr lang="en-US" altLang="cs-CZ" sz="2200" dirty="0" smtClean="0">
                <a:latin typeface="Arial" panose="020B0604020202020204" pitchFamily="34" charset="0"/>
              </a:rPr>
              <a:t>he </a:t>
            </a:r>
            <a:r>
              <a:rPr lang="en-US" altLang="cs-CZ" sz="2200" dirty="0">
                <a:latin typeface="Arial" panose="020B0604020202020204" pitchFamily="34" charset="0"/>
              </a:rPr>
              <a:t>profitability of the </a:t>
            </a:r>
            <a:r>
              <a:rPr lang="en-US" altLang="cs-CZ" sz="2200" dirty="0" smtClean="0">
                <a:latin typeface="Arial" panose="020B0604020202020204" pitchFamily="34" charset="0"/>
              </a:rPr>
              <a:t>industry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T</a:t>
            </a:r>
            <a:r>
              <a:rPr lang="en-US" altLang="cs-CZ" sz="2200" dirty="0" smtClean="0">
                <a:latin typeface="Arial" panose="020B0604020202020204" pitchFamily="34" charset="0"/>
              </a:rPr>
              <a:t>he </a:t>
            </a:r>
            <a:r>
              <a:rPr lang="en-US" altLang="cs-CZ" sz="2200" dirty="0">
                <a:latin typeface="Arial" panose="020B0604020202020204" pitchFamily="34" charset="0"/>
              </a:rPr>
              <a:t>stability of </a:t>
            </a:r>
            <a:r>
              <a:rPr lang="en-US" altLang="cs-CZ" sz="2200" dirty="0" smtClean="0">
                <a:latin typeface="Arial" panose="020B0604020202020204" pitchFamily="34" charset="0"/>
              </a:rPr>
              <a:t>sales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P</a:t>
            </a:r>
            <a:r>
              <a:rPr lang="en-US" altLang="cs-CZ" sz="2200" dirty="0" smtClean="0">
                <a:latin typeface="Arial" panose="020B0604020202020204" pitchFamily="34" charset="0"/>
              </a:rPr>
              <a:t>rice stability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Complexity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and </a:t>
            </a:r>
            <a:r>
              <a:rPr lang="en-US" altLang="cs-CZ" sz="2200" dirty="0">
                <a:latin typeface="Arial" panose="020B0604020202020204" pitchFamily="34" charset="0"/>
              </a:rPr>
              <a:t>availability of inputs (raw materials, energy</a:t>
            </a:r>
            <a:r>
              <a:rPr lang="en-US" altLang="cs-CZ" sz="2200" dirty="0" smtClean="0">
                <a:latin typeface="Arial" panose="020B0604020202020204" pitchFamily="34" charset="0"/>
              </a:rPr>
              <a:t>)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T</a:t>
            </a:r>
            <a:r>
              <a:rPr lang="en-US" altLang="cs-CZ" sz="2200" dirty="0" smtClean="0">
                <a:latin typeface="Arial" panose="020B0604020202020204" pitchFamily="34" charset="0"/>
              </a:rPr>
              <a:t>he </a:t>
            </a:r>
            <a:r>
              <a:rPr lang="en-US" altLang="cs-CZ" sz="2200" dirty="0">
                <a:latin typeface="Arial" panose="020B0604020202020204" pitchFamily="34" charset="0"/>
              </a:rPr>
              <a:t>situation in the company environment (</a:t>
            </a:r>
            <a:r>
              <a:rPr lang="en-US" altLang="cs-CZ" sz="2200" dirty="0" smtClean="0">
                <a:latin typeface="Arial" panose="020B0604020202020204" pitchFamily="34" charset="0"/>
              </a:rPr>
              <a:t>macro</a:t>
            </a:r>
            <a:r>
              <a:rPr lang="cs-CZ" altLang="cs-CZ" sz="2200" dirty="0" smtClean="0">
                <a:latin typeface="Arial" panose="020B0604020202020204" pitchFamily="34" charset="0"/>
              </a:rPr>
              <a:t>-</a:t>
            </a:r>
            <a:r>
              <a:rPr lang="en-US" altLang="cs-CZ" sz="2200" dirty="0" smtClean="0">
                <a:latin typeface="Arial" panose="020B0604020202020204" pitchFamily="34" charset="0"/>
              </a:rPr>
              <a:t>environment – PEST</a:t>
            </a:r>
            <a:r>
              <a:rPr lang="cs-CZ" altLang="cs-CZ" sz="2200" dirty="0" smtClean="0">
                <a:latin typeface="Arial" panose="020B0604020202020204" pitchFamily="34" charset="0"/>
              </a:rPr>
              <a:t>,</a:t>
            </a:r>
            <a:r>
              <a:rPr lang="en-US" altLang="cs-CZ" sz="2200" dirty="0" smtClean="0">
                <a:latin typeface="Arial" panose="020B0604020202020204" pitchFamily="34" charset="0"/>
              </a:rPr>
              <a:t> micro</a:t>
            </a:r>
            <a:r>
              <a:rPr lang="cs-CZ" altLang="cs-CZ" sz="2200" dirty="0" smtClean="0">
                <a:latin typeface="Arial" panose="020B0604020202020204" pitchFamily="34" charset="0"/>
              </a:rPr>
              <a:t>-</a:t>
            </a:r>
            <a:r>
              <a:rPr lang="en-US" altLang="cs-CZ" sz="2200" dirty="0" smtClean="0">
                <a:latin typeface="Arial" panose="020B0604020202020204" pitchFamily="34" charset="0"/>
              </a:rPr>
              <a:t>environment</a:t>
            </a:r>
            <a:r>
              <a:rPr lang="en-US" altLang="cs-CZ" sz="2200" dirty="0">
                <a:latin typeface="Arial" panose="020B0604020202020204" pitchFamily="34" charset="0"/>
              </a:rPr>
              <a:t>).</a:t>
            </a:r>
            <a:endParaRPr lang="en-GB" altLang="cs-CZ" sz="1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4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Internal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Micro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Analysis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COMPETITIVE POSITION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503238" y="1512044"/>
            <a:ext cx="847725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Relative market position (relative market share).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T</a:t>
            </a:r>
            <a:r>
              <a:rPr lang="en-US" altLang="cs-CZ" sz="2200" dirty="0" smtClean="0">
                <a:latin typeface="Arial" panose="020B0604020202020204" pitchFamily="34" charset="0"/>
              </a:rPr>
              <a:t>he </a:t>
            </a:r>
            <a:r>
              <a:rPr lang="en-US" altLang="cs-CZ" sz="2200" dirty="0">
                <a:latin typeface="Arial" panose="020B0604020202020204" pitchFamily="34" charset="0"/>
              </a:rPr>
              <a:t>relative productive potential (capacity).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R</a:t>
            </a:r>
            <a:r>
              <a:rPr lang="en-US" altLang="cs-CZ" sz="2200" dirty="0" smtClean="0">
                <a:latin typeface="Arial" panose="020B0604020202020204" pitchFamily="34" charset="0"/>
              </a:rPr>
              <a:t>elative research </a:t>
            </a:r>
            <a:r>
              <a:rPr lang="en-US" altLang="cs-CZ" sz="2200" dirty="0">
                <a:latin typeface="Arial" panose="020B0604020202020204" pitchFamily="34" charset="0"/>
              </a:rPr>
              <a:t>and development potential.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P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osition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in distribution, marketing communication effectiveness.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SBU position in quality, brand, technology, marketing and business.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P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rofitability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and its comparison with the average achieved in the field.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T</a:t>
            </a:r>
            <a:r>
              <a:rPr lang="en-US" altLang="cs-CZ" sz="2200" dirty="0" smtClean="0">
                <a:latin typeface="Arial" panose="020B0604020202020204" pitchFamily="34" charset="0"/>
              </a:rPr>
              <a:t>he </a:t>
            </a:r>
            <a:r>
              <a:rPr lang="en-US" altLang="cs-CZ" sz="2200" dirty="0">
                <a:latin typeface="Arial" panose="020B0604020202020204" pitchFamily="34" charset="0"/>
              </a:rPr>
              <a:t>relative ability of management (qualifications, experience, creative level).</a:t>
            </a:r>
            <a:endParaRPr lang="en-GB" altLang="cs-CZ" sz="2200" i="1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36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Internal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Micro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Analysis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GE MATRIX UTILIZATION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490538" y="1339275"/>
            <a:ext cx="847725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Number of assessed factors may be extended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narrowed</a:t>
            </a:r>
            <a:r>
              <a:rPr lang="en-US" altLang="cs-CZ" sz="2200" dirty="0">
                <a:latin typeface="Arial" panose="020B0604020202020204" pitchFamily="34" charset="0"/>
              </a:rPr>
              <a:t>. Factors should be selected with regard to the specific situation.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For both </a:t>
            </a:r>
            <a:r>
              <a:rPr lang="en-US" altLang="cs-CZ" sz="2200" dirty="0" smtClean="0">
                <a:latin typeface="Arial" panose="020B0604020202020204" pitchFamily="34" charset="0"/>
              </a:rPr>
              <a:t>factors</a:t>
            </a:r>
            <a:r>
              <a:rPr lang="cs-CZ" altLang="cs-CZ" sz="2200" dirty="0" smtClean="0">
                <a:latin typeface="Arial" panose="020B0604020202020204" pitchFamily="34" charset="0"/>
              </a:rPr>
              <a:t>,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depending on the situation of the </a:t>
            </a:r>
            <a:r>
              <a:rPr lang="en-US" altLang="cs-CZ" sz="2200" dirty="0" smtClean="0">
                <a:latin typeface="Arial" panose="020B0604020202020204" pitchFamily="34" charset="0"/>
              </a:rPr>
              <a:t>company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en-US" altLang="cs-CZ" sz="2200" dirty="0" smtClean="0">
                <a:latin typeface="Arial" panose="020B0604020202020204" pitchFamily="34" charset="0"/>
              </a:rPr>
              <a:t>three zones</a:t>
            </a:r>
            <a:r>
              <a:rPr lang="cs-CZ" altLang="cs-CZ" sz="2200" dirty="0" smtClean="0">
                <a:latin typeface="Arial" panose="020B0604020202020204" pitchFamily="34" charset="0"/>
              </a:rPr>
              <a:t> are </a:t>
            </a:r>
            <a:r>
              <a:rPr lang="en-US" altLang="cs-CZ" sz="2200" dirty="0" smtClean="0">
                <a:latin typeface="Arial" panose="020B0604020202020204" pitchFamily="34" charset="0"/>
              </a:rPr>
              <a:t>established. </a:t>
            </a:r>
            <a:r>
              <a:rPr lang="en-US" altLang="cs-CZ" sz="2200" dirty="0">
                <a:latin typeface="Arial" panose="020B0604020202020204" pitchFamily="34" charset="0"/>
              </a:rPr>
              <a:t>On this basis,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we</a:t>
            </a:r>
            <a:r>
              <a:rPr lang="cs-CZ" altLang="cs-CZ" sz="2200" dirty="0" smtClean="0">
                <a:latin typeface="Arial" panose="020B0604020202020204" pitchFamily="34" charset="0"/>
              </a:rPr>
              <a:t> are </a:t>
            </a:r>
            <a:r>
              <a:rPr lang="en-US" altLang="cs-CZ" sz="2200" dirty="0" smtClean="0">
                <a:latin typeface="Arial" panose="020B0604020202020204" pitchFamily="34" charset="0"/>
              </a:rPr>
              <a:t>creating </a:t>
            </a:r>
            <a:r>
              <a:rPr lang="en-US" altLang="cs-CZ" sz="2200" dirty="0">
                <a:latin typeface="Arial" panose="020B0604020202020204" pitchFamily="34" charset="0"/>
              </a:rPr>
              <a:t>a total of nine combinatorial arrays.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1, 2, 4 represent an advantageous position </a:t>
            </a:r>
            <a:r>
              <a:rPr lang="cs-CZ" altLang="cs-CZ" sz="2200" dirty="0" smtClean="0">
                <a:latin typeface="Arial" panose="020B0604020202020204" pitchFamily="34" charset="0"/>
              </a:rPr>
              <a:t>of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SBU</a:t>
            </a:r>
            <a:r>
              <a:rPr lang="en-US" altLang="cs-CZ" sz="2200" dirty="0">
                <a:latin typeface="Arial" panose="020B0604020202020204" pitchFamily="34" charset="0"/>
              </a:rPr>
              <a:t>, the SBU are located in the </a:t>
            </a:r>
            <a:r>
              <a:rPr lang="en-US" altLang="cs-CZ" sz="2200" dirty="0" smtClean="0">
                <a:latin typeface="Arial" panose="020B0604020202020204" pitchFamily="34" charset="0"/>
              </a:rPr>
              <a:t>so-called </a:t>
            </a:r>
            <a:r>
              <a:rPr lang="cs-CZ" altLang="cs-CZ" sz="2200" dirty="0" smtClean="0">
                <a:latin typeface="Arial" panose="020B0604020202020204" pitchFamily="34" charset="0"/>
              </a:rPr>
              <a:t>g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reen</a:t>
            </a:r>
            <a:r>
              <a:rPr lang="en-US" altLang="cs-CZ" sz="2200" dirty="0" smtClean="0">
                <a:latin typeface="Arial" panose="020B0604020202020204" pitchFamily="34" charset="0"/>
              </a:rPr>
              <a:t> zone</a:t>
            </a:r>
            <a:r>
              <a:rPr lang="cs-CZ" altLang="cs-CZ" sz="2200" dirty="0" smtClean="0">
                <a:latin typeface="Arial" panose="020B0604020202020204" pitchFamily="34" charset="0"/>
              </a:rPr>
              <a:t> (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dark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grey</a:t>
            </a:r>
            <a:r>
              <a:rPr lang="cs-CZ" altLang="cs-CZ" sz="2200" dirty="0" smtClean="0">
                <a:latin typeface="Arial" panose="020B0604020202020204" pitchFamily="34" charset="0"/>
              </a:rPr>
              <a:t> on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next</a:t>
            </a:r>
            <a:r>
              <a:rPr lang="cs-CZ" altLang="cs-CZ" sz="2200" dirty="0" smtClean="0">
                <a:latin typeface="Arial" panose="020B0604020202020204" pitchFamily="34" charset="0"/>
              </a:rPr>
              <a:t> image)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for investment (the firm invests in the strategic plan to maintain and improve the position of the SBU).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3, 5, 7 are located in the </a:t>
            </a:r>
            <a:r>
              <a:rPr lang="en-US" altLang="cs-CZ" sz="2200" dirty="0" smtClean="0">
                <a:latin typeface="Arial" panose="020B0604020202020204" pitchFamily="34" charset="0"/>
              </a:rPr>
              <a:t>so-called </a:t>
            </a:r>
            <a:r>
              <a:rPr lang="cs-CZ" altLang="cs-CZ" sz="2200" dirty="0" smtClean="0">
                <a:latin typeface="Arial" panose="020B0604020202020204" pitchFamily="34" charset="0"/>
              </a:rPr>
              <a:t>o</a:t>
            </a:r>
            <a:r>
              <a:rPr lang="en-US" altLang="cs-CZ" sz="2200" dirty="0" smtClean="0">
                <a:latin typeface="Arial" panose="020B0604020202020204" pitchFamily="34" charset="0"/>
              </a:rPr>
              <a:t>range zone</a:t>
            </a:r>
            <a:r>
              <a:rPr lang="cs-CZ" altLang="cs-CZ" sz="2200" dirty="0" smtClean="0">
                <a:latin typeface="Arial" panose="020B0604020202020204" pitchFamily="34" charset="0"/>
              </a:rPr>
              <a:t> (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light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grey</a:t>
            </a:r>
            <a:r>
              <a:rPr lang="cs-CZ" altLang="cs-CZ" sz="2200" dirty="0">
                <a:latin typeface="Arial" panose="020B0604020202020204" pitchFamily="34" charset="0"/>
              </a:rPr>
              <a:t> on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next</a:t>
            </a:r>
            <a:r>
              <a:rPr lang="cs-CZ" altLang="cs-CZ" sz="2200" dirty="0">
                <a:latin typeface="Arial" panose="020B0604020202020204" pitchFamily="34" charset="0"/>
              </a:rPr>
              <a:t> image</a:t>
            </a:r>
            <a:r>
              <a:rPr lang="cs-CZ" altLang="cs-CZ" sz="2200" dirty="0" smtClean="0">
                <a:latin typeface="Arial" panose="020B0604020202020204" pitchFamily="34" charset="0"/>
              </a:rPr>
              <a:t>)</a:t>
            </a:r>
            <a:r>
              <a:rPr lang="en-US" altLang="cs-CZ" sz="2200" dirty="0" smtClean="0">
                <a:latin typeface="Arial" panose="020B0604020202020204" pitchFamily="34" charset="0"/>
              </a:rPr>
              <a:t>, </a:t>
            </a:r>
            <a:r>
              <a:rPr lang="en-US" altLang="cs-CZ" sz="2200" dirty="0">
                <a:latin typeface="Arial" panose="020B0604020202020204" pitchFamily="34" charset="0"/>
              </a:rPr>
              <a:t>where the company must weigh the potential risks associated with investing, performs </a:t>
            </a:r>
            <a:r>
              <a:rPr lang="en-US" altLang="cs-CZ" sz="2200" dirty="0" smtClean="0">
                <a:latin typeface="Arial" panose="020B0604020202020204" pitchFamily="34" charset="0"/>
              </a:rPr>
              <a:t>selective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choice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and </a:t>
            </a:r>
            <a:r>
              <a:rPr lang="en-US" altLang="cs-CZ" sz="2200" dirty="0" smtClean="0">
                <a:latin typeface="Arial" panose="020B0604020202020204" pitchFamily="34" charset="0"/>
              </a:rPr>
              <a:t>tend</a:t>
            </a:r>
            <a:r>
              <a:rPr lang="cs-CZ" altLang="cs-CZ" sz="2200" dirty="0" smtClean="0">
                <a:latin typeface="Arial" panose="020B0604020202020204" pitchFamily="34" charset="0"/>
              </a:rPr>
              <a:t>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to prefer short-term investments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6, 8, 9 are </a:t>
            </a:r>
            <a:r>
              <a:rPr lang="en-US" altLang="cs-CZ" sz="2200" dirty="0" smtClean="0">
                <a:latin typeface="Arial" panose="020B0604020202020204" pitchFamily="34" charset="0"/>
              </a:rPr>
              <a:t>known</a:t>
            </a:r>
            <a:r>
              <a:rPr lang="cs-CZ" altLang="cs-CZ" sz="2200" dirty="0" smtClean="0">
                <a:latin typeface="Arial" panose="020B0604020202020204" pitchFamily="34" charset="0"/>
              </a:rPr>
              <a:t> as r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ed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zone, where the company usually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ceises</a:t>
            </a:r>
            <a:r>
              <a:rPr lang="cs-CZ" altLang="cs-CZ" sz="2200" dirty="0" smtClean="0">
                <a:latin typeface="Arial" panose="020B0604020202020204" pitchFamily="34" charset="0"/>
              </a:rPr>
              <a:t> to </a:t>
            </a:r>
            <a:r>
              <a:rPr lang="en-US" altLang="cs-CZ" sz="2200" dirty="0" smtClean="0">
                <a:latin typeface="Arial" panose="020B0604020202020204" pitchFamily="34" charset="0"/>
              </a:rPr>
              <a:t>invest</a:t>
            </a:r>
            <a:r>
              <a:rPr lang="cs-CZ" altLang="cs-CZ" sz="2200" dirty="0" smtClean="0">
                <a:latin typeface="Arial" panose="020B0604020202020204" pitchFamily="34" charset="0"/>
              </a:rPr>
              <a:t>,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prepares attenuation or cessation of business or liquidation.</a:t>
            </a:r>
            <a:endParaRPr lang="en-GB" altLang="cs-CZ" sz="1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49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Internal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Micro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Analysis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GE MATRIX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pic>
        <p:nvPicPr>
          <p:cNvPr id="5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3777" y="1727200"/>
            <a:ext cx="7463497" cy="462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620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Internal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Micro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Analysis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EVALUATION OF THE GE MATRIX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490538" y="1339275"/>
            <a:ext cx="8477250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Advantage </a:t>
            </a:r>
            <a:r>
              <a:rPr lang="cs-CZ" altLang="cs-CZ" sz="2200" dirty="0" smtClean="0">
                <a:latin typeface="Arial" panose="020B0604020202020204" pitchFamily="34" charset="0"/>
              </a:rPr>
              <a:t>of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GE </a:t>
            </a:r>
            <a:r>
              <a:rPr lang="en-US" altLang="cs-CZ" sz="2200" dirty="0" smtClean="0">
                <a:latin typeface="Arial" panose="020B0604020202020204" pitchFamily="34" charset="0"/>
              </a:rPr>
              <a:t>portfolio matrix </a:t>
            </a:r>
            <a:r>
              <a:rPr lang="en-US" altLang="cs-CZ" sz="2200" dirty="0">
                <a:latin typeface="Arial" panose="020B0604020202020204" pitchFamily="34" charset="0"/>
              </a:rPr>
              <a:t>compared with BCG matrix is much broader, more realistic view of the SBU </a:t>
            </a:r>
            <a:r>
              <a:rPr lang="en-US" altLang="cs-CZ" sz="2200" dirty="0" smtClean="0">
                <a:latin typeface="Arial" panose="020B0604020202020204" pitchFamily="34" charset="0"/>
              </a:rPr>
              <a:t>issues.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downside </a:t>
            </a:r>
            <a:r>
              <a:rPr lang="cs-CZ" altLang="cs-CZ" sz="2200" dirty="0">
                <a:latin typeface="Arial" panose="020B0604020202020204" pitchFamily="34" charset="0"/>
              </a:rPr>
              <a:t>of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GE </a:t>
            </a:r>
            <a:r>
              <a:rPr lang="en-US" altLang="cs-CZ" sz="2200" dirty="0">
                <a:latin typeface="Arial" panose="020B0604020202020204" pitchFamily="34" charset="0"/>
              </a:rPr>
              <a:t>portfolio </a:t>
            </a:r>
            <a:r>
              <a:rPr lang="en-US" altLang="cs-CZ" sz="2200" dirty="0" smtClean="0">
                <a:latin typeface="Arial" panose="020B0604020202020204" pitchFamily="34" charset="0"/>
              </a:rPr>
              <a:t>matrix </a:t>
            </a:r>
            <a:r>
              <a:rPr lang="en-US" altLang="cs-CZ" sz="2200" dirty="0">
                <a:latin typeface="Arial" panose="020B0604020202020204" pitchFamily="34" charset="0"/>
              </a:rPr>
              <a:t>is that the selection criteria and 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determin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ing</a:t>
            </a:r>
            <a:r>
              <a:rPr lang="en-US" altLang="cs-CZ" sz="2200" dirty="0" smtClean="0">
                <a:latin typeface="Arial" panose="020B0604020202020204" pitchFamily="34" charset="0"/>
              </a:rPr>
              <a:t> the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ir</a:t>
            </a:r>
            <a:r>
              <a:rPr lang="en-US" altLang="cs-CZ" sz="2200" dirty="0" smtClean="0">
                <a:latin typeface="Arial" panose="020B0604020202020204" pitchFamily="34" charset="0"/>
              </a:rPr>
              <a:t> weigh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of assessed factors is very subjective. </a:t>
            </a:r>
            <a:r>
              <a:rPr lang="en-US" altLang="cs-CZ" sz="2200" dirty="0" smtClean="0">
                <a:latin typeface="Arial" panose="020B0604020202020204" pitchFamily="34" charset="0"/>
              </a:rPr>
              <a:t>It requires </a:t>
            </a:r>
            <a:r>
              <a:rPr lang="en-US" altLang="cs-CZ" sz="2200" dirty="0">
                <a:latin typeface="Arial" panose="020B0604020202020204" pitchFamily="34" charset="0"/>
              </a:rPr>
              <a:t>experienced staff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Results in the portfolio models are very susceptible to marking and determine the significance of the individual factors. It may happen that analysts adjust the valuation </a:t>
            </a:r>
            <a:r>
              <a:rPr lang="cs-CZ" altLang="cs-CZ" sz="2200" dirty="0" smtClean="0">
                <a:latin typeface="Arial" panose="020B0604020202020204" pitchFamily="34" charset="0"/>
              </a:rPr>
              <a:t>of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factors </a:t>
            </a:r>
            <a:r>
              <a:rPr lang="cs-CZ" altLang="cs-CZ" sz="2200" dirty="0" smtClean="0">
                <a:latin typeface="Arial" panose="020B0604020202020204" pitchFamily="34" charset="0"/>
              </a:rPr>
              <a:t>in such a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way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that </a:t>
            </a:r>
            <a:r>
              <a:rPr lang="en-US" altLang="cs-CZ" sz="2200" dirty="0">
                <a:latin typeface="Arial" panose="020B0604020202020204" pitchFamily="34" charset="0"/>
              </a:rPr>
              <a:t>the final position of the SBU </a:t>
            </a:r>
            <a:r>
              <a:rPr lang="en-US" altLang="cs-CZ" sz="2200" dirty="0" smtClean="0">
                <a:latin typeface="Arial" panose="020B0604020202020204" pitchFamily="34" charset="0"/>
              </a:rPr>
              <a:t>correspond</a:t>
            </a:r>
            <a:r>
              <a:rPr lang="cs-CZ" altLang="cs-CZ" sz="2200" dirty="0" smtClean="0">
                <a:latin typeface="Arial" panose="020B0604020202020204" pitchFamily="34" charset="0"/>
              </a:rPr>
              <a:t>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to their </a:t>
            </a:r>
            <a:r>
              <a:rPr lang="en-US" altLang="cs-CZ" sz="2200" dirty="0" smtClean="0">
                <a:latin typeface="Arial" panose="020B0604020202020204" pitchFamily="34" charset="0"/>
              </a:rPr>
              <a:t>idea</a:t>
            </a:r>
            <a:r>
              <a:rPr lang="cs-CZ" altLang="cs-CZ" sz="2200" dirty="0" smtClean="0">
                <a:latin typeface="Arial" panose="020B0604020202020204" pitchFamily="34" charset="0"/>
              </a:rPr>
              <a:t> (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looks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good</a:t>
            </a:r>
            <a:r>
              <a:rPr lang="cs-CZ" altLang="cs-CZ" sz="2200" dirty="0" smtClean="0">
                <a:latin typeface="Arial" panose="020B0604020202020204" pitchFamily="34" charset="0"/>
              </a:rPr>
              <a:t> /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bad</a:t>
            </a:r>
            <a:r>
              <a:rPr lang="cs-CZ" altLang="cs-CZ" sz="2200" dirty="0" smtClean="0">
                <a:latin typeface="Arial" panose="020B0604020202020204" pitchFamily="34" charset="0"/>
              </a:rPr>
              <a:t>)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en-US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90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Internal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Micro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Analysis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THE END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503238" y="1512044"/>
            <a:ext cx="847725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Thank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you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for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your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attention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cs-CZ" altLang="cs-CZ" sz="2200" dirty="0" smtClean="0">
                <a:latin typeface="Arial" panose="020B0604020202020204" pitchFamily="34" charset="0"/>
                <a:sym typeface="Wingdings" panose="05000000000000000000" pitchFamily="2" charset="2"/>
              </a:rPr>
              <a:t> 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73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Internal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Micro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Analysis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MARKETING ENVIRONMENT</a:t>
            </a:r>
          </a:p>
        </p:txBody>
      </p:sp>
      <p:pic>
        <p:nvPicPr>
          <p:cNvPr id="5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138" y="1179215"/>
            <a:ext cx="8208912" cy="534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940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Internal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Micro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Analysis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1. </a:t>
            </a:r>
            <a:r>
              <a:rPr lang="cs-CZ" altLang="cs-CZ" sz="2400" b="1" dirty="0" smtClean="0">
                <a:latin typeface="Arial" panose="020B0604020202020204" pitchFamily="34" charset="0"/>
              </a:rPr>
              <a:t>INTERNAL MICRO ANALYSES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503238" y="1512044"/>
            <a:ext cx="847725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Analysis of business potential - resources management, financial resources, human capacity, innovation, information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Majority of these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analyses</a:t>
            </a:r>
            <a:r>
              <a:rPr lang="cs-CZ" altLang="cs-CZ" sz="2200" dirty="0" smtClean="0">
                <a:latin typeface="Arial" panose="020B0604020202020204" pitchFamily="34" charset="0"/>
              </a:rPr>
              <a:t> are part of Management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courses</a:t>
            </a:r>
            <a:r>
              <a:rPr lang="cs-CZ" altLang="cs-CZ" sz="2200" dirty="0" smtClean="0">
                <a:latin typeface="Arial" panose="020B0604020202020204" pitchFamily="34" charset="0"/>
              </a:rPr>
              <a:t>, so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will</a:t>
            </a:r>
            <a:r>
              <a:rPr lang="cs-CZ" altLang="cs-CZ" sz="2200" dirty="0" smtClean="0">
                <a:latin typeface="Arial" panose="020B0604020202020204" pitchFamily="34" charset="0"/>
              </a:rPr>
              <a:t> go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through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only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basics</a:t>
            </a:r>
            <a:r>
              <a:rPr lang="cs-CZ" altLang="cs-CZ" sz="2200" dirty="0" smtClean="0">
                <a:latin typeface="Arial" panose="020B0604020202020204" pitchFamily="34" charset="0"/>
              </a:rPr>
              <a:t>!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Marketing mix - 4P vs. 7P vs. 4C.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SWOT analysis - one of the simplest analysis, able to provide the basics for decision making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Strategic</a:t>
            </a:r>
            <a:r>
              <a:rPr lang="cs-CZ" altLang="cs-CZ" sz="2200" dirty="0" smtClean="0">
                <a:latin typeface="Arial" panose="020B0604020202020204" pitchFamily="34" charset="0"/>
              </a:rPr>
              <a:t> Business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Units</a:t>
            </a:r>
            <a:r>
              <a:rPr lang="cs-CZ" altLang="cs-CZ" sz="2200" dirty="0" smtClean="0">
                <a:latin typeface="Arial" panose="020B0604020202020204" pitchFamily="34" charset="0"/>
              </a:rPr>
              <a:t> (SBU) and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their</a:t>
            </a:r>
            <a:r>
              <a:rPr lang="cs-CZ" altLang="cs-CZ" sz="2200" dirty="0" smtClean="0">
                <a:latin typeface="Arial" panose="020B0604020202020204" pitchFamily="34" charset="0"/>
              </a:rPr>
              <a:t> Portfolio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Analyses</a:t>
            </a:r>
            <a:r>
              <a:rPr lang="cs-CZ" altLang="cs-CZ" sz="2200" dirty="0" smtClean="0">
                <a:latin typeface="Arial" panose="020B0604020202020204" pitchFamily="34" charset="0"/>
              </a:rPr>
              <a:t> – BCG Matrix, GE Matrix.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Internal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Micro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Analysis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2. SWOT ANALYSIS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503238" y="1512044"/>
            <a:ext cx="847725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sz="2200" dirty="0">
                <a:latin typeface="Arial" panose="020B0604020202020204" pitchFamily="34" charset="0"/>
              </a:rPr>
              <a:t>SWOT analysis summarizes main internal strengths and </a:t>
            </a:r>
            <a:r>
              <a:rPr lang="en-US" sz="2200" dirty="0" smtClean="0">
                <a:latin typeface="Arial" panose="020B0604020202020204" pitchFamily="34" charset="0"/>
              </a:rPr>
              <a:t>weaknesses</a:t>
            </a:r>
            <a:r>
              <a:rPr lang="cs-CZ" sz="2200" dirty="0" smtClean="0">
                <a:latin typeface="Arial" panose="020B0604020202020204" pitchFamily="34" charset="0"/>
              </a:rPr>
              <a:t>,</a:t>
            </a:r>
            <a:r>
              <a:rPr lang="en-US" sz="2200" dirty="0" smtClean="0">
                <a:latin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</a:rPr>
              <a:t>and main threats and opportunities coming from marketing environment of company.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sz="2200" dirty="0">
                <a:latin typeface="Arial" panose="020B0604020202020204" pitchFamily="34" charset="0"/>
              </a:rPr>
              <a:t>SWOT analysis is a part of a situational </a:t>
            </a:r>
            <a:r>
              <a:rPr lang="en-US" sz="2200" dirty="0" smtClean="0">
                <a:latin typeface="Arial" panose="020B0604020202020204" pitchFamily="34" charset="0"/>
              </a:rPr>
              <a:t>analysis</a:t>
            </a:r>
            <a:r>
              <a:rPr lang="cs-CZ" sz="2200" dirty="0" smtClean="0">
                <a:latin typeface="Arial" panose="020B0604020202020204" pitchFamily="34" charset="0"/>
              </a:rPr>
              <a:t>, </a:t>
            </a:r>
            <a:r>
              <a:rPr lang="cs-CZ" sz="2200" dirty="0" err="1" smtClean="0">
                <a:latin typeface="Arial" panose="020B0604020202020204" pitchFamily="34" charset="0"/>
              </a:rPr>
              <a:t>usually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</a:rPr>
              <a:t>its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</a:rPr>
              <a:t>summarization</a:t>
            </a:r>
            <a:r>
              <a:rPr lang="cs-CZ" sz="2200" dirty="0" smtClean="0">
                <a:latin typeface="Arial" panose="020B0604020202020204" pitchFamily="34" charset="0"/>
              </a:rPr>
              <a:t> of </a:t>
            </a:r>
            <a:r>
              <a:rPr lang="cs-CZ" sz="2200" dirty="0" err="1" smtClean="0">
                <a:latin typeface="Arial" panose="020B0604020202020204" pitchFamily="34" charset="0"/>
              </a:rPr>
              <a:t>all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</a:rPr>
              <a:t>previous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</a:rPr>
              <a:t>analyses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</a:rPr>
              <a:t>we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</a:rPr>
              <a:t>have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</a:rPr>
              <a:t>conducted</a:t>
            </a:r>
            <a:r>
              <a:rPr lang="cs-CZ" sz="2200" dirty="0" smtClean="0">
                <a:latin typeface="Arial" panose="020B0604020202020204" pitchFamily="34" charset="0"/>
              </a:rPr>
              <a:t>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S = STRENGTHS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W = WEAKNESSES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O = OPPORTUNITIES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 = </a:t>
            </a:r>
            <a:r>
              <a:rPr lang="en-US" altLang="cs-CZ" sz="2200" dirty="0" smtClean="0">
                <a:latin typeface="Arial" panose="020B0604020202020204" pitchFamily="34" charset="0"/>
              </a:rPr>
              <a:t>THREATS</a:t>
            </a:r>
            <a:endParaRPr lang="en-US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96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Internal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Micro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Analysis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SWOT ANALYSIS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503238" y="1512044"/>
            <a:ext cx="84772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299" y="1438275"/>
            <a:ext cx="6895443" cy="4869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16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Internal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Micro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Analysis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SWOT </a:t>
            </a:r>
            <a:r>
              <a:rPr lang="cs-CZ" altLang="cs-CZ" sz="2400" b="1" dirty="0" smtClean="0">
                <a:latin typeface="Arial" panose="020B0604020202020204" pitchFamily="34" charset="0"/>
              </a:rPr>
              <a:t>ANALYSIS </a:t>
            </a:r>
            <a:r>
              <a:rPr lang="cs-CZ" altLang="cs-CZ" sz="2400" b="1" dirty="0" smtClean="0">
                <a:latin typeface="Arial" panose="020B0604020202020204" pitchFamily="34" charset="0"/>
              </a:rPr>
              <a:t>IN PRACTICE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503238" y="1512044"/>
            <a:ext cx="8477250" cy="5109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b="1" dirty="0" err="1" smtClean="0">
                <a:latin typeface="Arial" panose="020B0604020202020204" pitchFamily="34" charset="0"/>
              </a:rPr>
              <a:t>Strengths</a:t>
            </a:r>
            <a:r>
              <a:rPr lang="cs-CZ" altLang="cs-CZ" sz="2200" dirty="0" smtClean="0">
                <a:latin typeface="Arial" panose="020B0604020202020204" pitchFamily="34" charset="0"/>
              </a:rPr>
              <a:t> - </a:t>
            </a:r>
            <a:r>
              <a:rPr lang="en-US" altLang="cs-CZ" sz="2200" dirty="0">
                <a:latin typeface="Arial" panose="020B0604020202020204" pitchFamily="34" charset="0"/>
              </a:rPr>
              <a:t>High-quality </a:t>
            </a:r>
            <a:r>
              <a:rPr lang="en-US" altLang="cs-CZ" sz="2200" dirty="0" smtClean="0">
                <a:latin typeface="Arial" panose="020B0604020202020204" pitchFamily="34" charset="0"/>
              </a:rPr>
              <a:t>products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en-US" altLang="cs-CZ" sz="2200" dirty="0" smtClean="0">
                <a:latin typeface="Arial" panose="020B0604020202020204" pitchFamily="34" charset="0"/>
              </a:rPr>
              <a:t>Low costs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en-US" altLang="cs-CZ" sz="2200" dirty="0" smtClean="0">
                <a:latin typeface="Arial" panose="020B0604020202020204" pitchFamily="34" charset="0"/>
              </a:rPr>
              <a:t>Tradition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en-US" altLang="cs-CZ" sz="2200" dirty="0" smtClean="0">
                <a:latin typeface="Arial" panose="020B0604020202020204" pitchFamily="34" charset="0"/>
              </a:rPr>
              <a:t>Good </a:t>
            </a:r>
            <a:r>
              <a:rPr lang="en-US" altLang="cs-CZ" sz="2200" dirty="0">
                <a:latin typeface="Arial" panose="020B0604020202020204" pitchFamily="34" charset="0"/>
              </a:rPr>
              <a:t>financial </a:t>
            </a:r>
            <a:r>
              <a:rPr lang="en-US" altLang="cs-CZ" sz="2200" dirty="0" smtClean="0">
                <a:latin typeface="Arial" panose="020B0604020202020204" pitchFamily="34" charset="0"/>
              </a:rPr>
              <a:t>situation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en-US" altLang="cs-CZ" sz="2200" dirty="0" smtClean="0">
                <a:latin typeface="Arial" panose="020B0604020202020204" pitchFamily="34" charset="0"/>
              </a:rPr>
              <a:t>Well-qualified workforce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en-US" altLang="cs-CZ" sz="2200" dirty="0" smtClean="0">
                <a:latin typeface="Arial" panose="020B0604020202020204" pitchFamily="34" charset="0"/>
              </a:rPr>
              <a:t>Qualified management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en-US" altLang="cs-CZ" sz="2200" dirty="0" smtClean="0">
                <a:latin typeface="Arial" panose="020B0604020202020204" pitchFamily="34" charset="0"/>
              </a:rPr>
              <a:t>High-level </a:t>
            </a:r>
            <a:r>
              <a:rPr lang="en-US" altLang="cs-CZ" sz="2200" dirty="0">
                <a:latin typeface="Arial" panose="020B0604020202020204" pitchFamily="34" charset="0"/>
              </a:rPr>
              <a:t>of marketing </a:t>
            </a:r>
            <a:r>
              <a:rPr lang="en-US" altLang="cs-CZ" sz="2200" dirty="0" smtClean="0">
                <a:latin typeface="Arial" panose="020B0604020202020204" pitchFamily="34" charset="0"/>
              </a:rPr>
              <a:t>activities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en-US" altLang="cs-CZ" sz="2200" dirty="0" smtClean="0">
                <a:latin typeface="Arial" panose="020B0604020202020204" pitchFamily="34" charset="0"/>
              </a:rPr>
              <a:t>Good services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en-US" altLang="cs-CZ" sz="2200" dirty="0" smtClean="0">
                <a:latin typeface="Arial" panose="020B0604020202020204" pitchFamily="34" charset="0"/>
              </a:rPr>
              <a:t>Own </a:t>
            </a:r>
            <a:r>
              <a:rPr lang="en-US" altLang="cs-CZ" sz="2200" dirty="0">
                <a:latin typeface="Arial" panose="020B0604020202020204" pitchFamily="34" charset="0"/>
              </a:rPr>
              <a:t>development etc. 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b="1" dirty="0" err="1" smtClean="0">
                <a:latin typeface="Arial" panose="020B0604020202020204" pitchFamily="34" charset="0"/>
              </a:rPr>
              <a:t>Weaknesses</a:t>
            </a:r>
            <a:r>
              <a:rPr lang="cs-CZ" altLang="cs-CZ" sz="2200" dirty="0" smtClean="0">
                <a:latin typeface="Arial" panose="020B0604020202020204" pitchFamily="34" charset="0"/>
              </a:rPr>
              <a:t> - </a:t>
            </a:r>
            <a:r>
              <a:rPr lang="en-US" altLang="cs-CZ" sz="2200" dirty="0">
                <a:latin typeface="Arial" panose="020B0604020202020204" pitchFamily="34" charset="0"/>
              </a:rPr>
              <a:t>Products of poor </a:t>
            </a:r>
            <a:r>
              <a:rPr lang="en-US" altLang="cs-CZ" sz="2200" dirty="0" smtClean="0">
                <a:latin typeface="Arial" panose="020B0604020202020204" pitchFamily="34" charset="0"/>
              </a:rPr>
              <a:t>quality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en-US" altLang="cs-CZ" sz="2200" dirty="0" smtClean="0">
                <a:latin typeface="Arial" panose="020B0604020202020204" pitchFamily="34" charset="0"/>
              </a:rPr>
              <a:t>Limited </a:t>
            </a:r>
            <a:r>
              <a:rPr lang="en-US" altLang="cs-CZ" sz="2200" dirty="0">
                <a:latin typeface="Arial" panose="020B0604020202020204" pitchFamily="34" charset="0"/>
              </a:rPr>
              <a:t>capacity of </a:t>
            </a:r>
            <a:r>
              <a:rPr lang="en-US" altLang="cs-CZ" sz="2200" dirty="0" smtClean="0">
                <a:latin typeface="Arial" panose="020B0604020202020204" pitchFamily="34" charset="0"/>
              </a:rPr>
              <a:t>production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en-US" altLang="cs-CZ" sz="2200" dirty="0" smtClean="0">
                <a:latin typeface="Arial" panose="020B0604020202020204" pitchFamily="34" charset="0"/>
              </a:rPr>
              <a:t>High debt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en-US" altLang="cs-CZ" sz="2200" dirty="0" smtClean="0">
                <a:latin typeface="Arial" panose="020B0604020202020204" pitchFamily="34" charset="0"/>
              </a:rPr>
              <a:t>Missing </a:t>
            </a:r>
            <a:r>
              <a:rPr lang="en-US" altLang="cs-CZ" sz="2200" dirty="0">
                <a:latin typeface="Arial" panose="020B0604020202020204" pitchFamily="34" charset="0"/>
              </a:rPr>
              <a:t>marketing </a:t>
            </a:r>
            <a:r>
              <a:rPr lang="en-US" altLang="cs-CZ" sz="2200" dirty="0" smtClean="0">
                <a:latin typeface="Arial" panose="020B0604020202020204" pitchFamily="34" charset="0"/>
              </a:rPr>
              <a:t>importance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en-US" altLang="cs-CZ" sz="2200" dirty="0" smtClean="0">
                <a:latin typeface="Arial" panose="020B0604020202020204" pitchFamily="34" charset="0"/>
              </a:rPr>
              <a:t>Missing </a:t>
            </a:r>
            <a:r>
              <a:rPr lang="en-US" altLang="cs-CZ" sz="2200" dirty="0">
                <a:latin typeface="Arial" panose="020B0604020202020204" pitchFamily="34" charset="0"/>
              </a:rPr>
              <a:t>innovation </a:t>
            </a:r>
            <a:r>
              <a:rPr lang="en-US" altLang="cs-CZ" sz="2200" dirty="0" smtClean="0">
                <a:latin typeface="Arial" panose="020B0604020202020204" pitchFamily="34" charset="0"/>
              </a:rPr>
              <a:t>changes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en-US" altLang="cs-CZ" sz="2200" dirty="0" smtClean="0">
                <a:latin typeface="Arial" panose="020B0604020202020204" pitchFamily="34" charset="0"/>
              </a:rPr>
              <a:t>Low-level </a:t>
            </a:r>
            <a:r>
              <a:rPr lang="en-US" altLang="cs-CZ" sz="2200" dirty="0">
                <a:latin typeface="Arial" panose="020B0604020202020204" pitchFamily="34" charset="0"/>
              </a:rPr>
              <a:t>of information </a:t>
            </a:r>
            <a:r>
              <a:rPr lang="en-US" altLang="cs-CZ" sz="2200" dirty="0" smtClean="0">
                <a:latin typeface="Arial" panose="020B0604020202020204" pitchFamily="34" charset="0"/>
              </a:rPr>
              <a:t>system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en-US" altLang="cs-CZ" sz="2200" dirty="0" smtClean="0">
                <a:latin typeface="Arial" panose="020B0604020202020204" pitchFamily="34" charset="0"/>
              </a:rPr>
              <a:t>Bad reputation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en-US" altLang="cs-CZ" sz="2200" dirty="0" smtClean="0">
                <a:latin typeface="Arial" panose="020B0604020202020204" pitchFamily="34" charset="0"/>
              </a:rPr>
              <a:t>Bad </a:t>
            </a:r>
            <a:r>
              <a:rPr lang="en-US" altLang="cs-CZ" sz="2200" dirty="0">
                <a:latin typeface="Arial" panose="020B0604020202020204" pitchFamily="34" charset="0"/>
              </a:rPr>
              <a:t>product </a:t>
            </a:r>
            <a:r>
              <a:rPr lang="en-US" altLang="cs-CZ" sz="2200" dirty="0" err="1">
                <a:latin typeface="Arial" panose="020B0604020202020204" pitchFamily="34" charset="0"/>
              </a:rPr>
              <a:t>differentation</a:t>
            </a:r>
            <a:r>
              <a:rPr lang="en-US" altLang="cs-CZ" sz="2200" dirty="0">
                <a:latin typeface="Arial" panose="020B0604020202020204" pitchFamily="34" charset="0"/>
              </a:rPr>
              <a:t> etc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b="1" dirty="0" err="1" smtClean="0">
                <a:latin typeface="Arial" panose="020B0604020202020204" pitchFamily="34" charset="0"/>
              </a:rPr>
              <a:t>Threats</a:t>
            </a:r>
            <a:r>
              <a:rPr lang="cs-CZ" altLang="cs-CZ" sz="2200" dirty="0" smtClean="0">
                <a:latin typeface="Arial" panose="020B0604020202020204" pitchFamily="34" charset="0"/>
              </a:rPr>
              <a:t> - </a:t>
            </a:r>
            <a:r>
              <a:rPr lang="en-US" altLang="cs-CZ" sz="2200" dirty="0">
                <a:latin typeface="Arial" panose="020B0604020202020204" pitchFamily="34" charset="0"/>
              </a:rPr>
              <a:t>High-powered </a:t>
            </a:r>
            <a:r>
              <a:rPr lang="en-US" altLang="cs-CZ" sz="2200" dirty="0" smtClean="0">
                <a:latin typeface="Arial" panose="020B0604020202020204" pitchFamily="34" charset="0"/>
              </a:rPr>
              <a:t>competition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en-US" altLang="cs-CZ" sz="2200" dirty="0" smtClean="0">
                <a:latin typeface="Arial" panose="020B0604020202020204" pitchFamily="34" charset="0"/>
              </a:rPr>
              <a:t>Barriers </a:t>
            </a:r>
            <a:r>
              <a:rPr lang="en-US" altLang="cs-CZ" sz="2200" dirty="0">
                <a:latin typeface="Arial" panose="020B0604020202020204" pitchFamily="34" charset="0"/>
              </a:rPr>
              <a:t>to entry to the </a:t>
            </a:r>
            <a:r>
              <a:rPr lang="en-US" altLang="cs-CZ" sz="2200" dirty="0" smtClean="0">
                <a:latin typeface="Arial" panose="020B0604020202020204" pitchFamily="34" charset="0"/>
              </a:rPr>
              <a:t>markets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en-US" altLang="cs-CZ" sz="2200" dirty="0" smtClean="0">
                <a:latin typeface="Arial" panose="020B0604020202020204" pitchFamily="34" charset="0"/>
              </a:rPr>
              <a:t>Substitutes </a:t>
            </a:r>
            <a:r>
              <a:rPr lang="en-US" altLang="cs-CZ" sz="2200" dirty="0">
                <a:latin typeface="Arial" panose="020B0604020202020204" pitchFamily="34" charset="0"/>
              </a:rPr>
              <a:t>on the </a:t>
            </a:r>
            <a:r>
              <a:rPr lang="en-US" altLang="cs-CZ" sz="2200" dirty="0" smtClean="0">
                <a:latin typeface="Arial" panose="020B0604020202020204" pitchFamily="34" charset="0"/>
              </a:rPr>
              <a:t>market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en-US" altLang="cs-CZ" sz="2200" dirty="0" smtClean="0">
                <a:latin typeface="Arial" panose="020B0604020202020204" pitchFamily="34" charset="0"/>
              </a:rPr>
              <a:t>Unfriendly legislation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en-US" altLang="cs-CZ" sz="2200" dirty="0" smtClean="0">
                <a:latin typeface="Arial" panose="020B0604020202020204" pitchFamily="34" charset="0"/>
              </a:rPr>
              <a:t>Low </a:t>
            </a:r>
            <a:r>
              <a:rPr lang="en-US" altLang="cs-CZ" sz="2200" dirty="0">
                <a:latin typeface="Arial" panose="020B0604020202020204" pitchFamily="34" charset="0"/>
              </a:rPr>
              <a:t>Customers´ buying power etc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b="1" dirty="0" err="1" smtClean="0">
                <a:latin typeface="Arial" panose="020B0604020202020204" pitchFamily="34" charset="0"/>
              </a:rPr>
              <a:t>Opportunities</a:t>
            </a:r>
            <a:r>
              <a:rPr lang="cs-CZ" altLang="cs-CZ" sz="2200" dirty="0" smtClean="0">
                <a:latin typeface="Arial" panose="020B0604020202020204" pitchFamily="34" charset="0"/>
              </a:rPr>
              <a:t> - </a:t>
            </a:r>
            <a:r>
              <a:rPr lang="en-US" altLang="cs-CZ" sz="2200" dirty="0">
                <a:latin typeface="Arial" panose="020B0604020202020204" pitchFamily="34" charset="0"/>
              </a:rPr>
              <a:t>Missing local and foreign </a:t>
            </a:r>
            <a:r>
              <a:rPr lang="en-US" altLang="cs-CZ" sz="2200" dirty="0" smtClean="0">
                <a:latin typeface="Arial" panose="020B0604020202020204" pitchFamily="34" charset="0"/>
              </a:rPr>
              <a:t>competition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en-US" altLang="cs-CZ" sz="2200" dirty="0" smtClean="0">
                <a:latin typeface="Arial" panose="020B0604020202020204" pitchFamily="34" charset="0"/>
              </a:rPr>
              <a:t>Easy </a:t>
            </a:r>
            <a:r>
              <a:rPr lang="en-US" altLang="cs-CZ" sz="2200" dirty="0">
                <a:latin typeface="Arial" panose="020B0604020202020204" pitchFamily="34" charset="0"/>
              </a:rPr>
              <a:t>entrance to the new </a:t>
            </a:r>
            <a:r>
              <a:rPr lang="en-US" altLang="cs-CZ" sz="2200" dirty="0" smtClean="0">
                <a:latin typeface="Arial" panose="020B0604020202020204" pitchFamily="34" charset="0"/>
              </a:rPr>
              <a:t>markets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en-US" altLang="cs-CZ" sz="2200" dirty="0" smtClean="0">
                <a:latin typeface="Arial" panose="020B0604020202020204" pitchFamily="34" charset="0"/>
              </a:rPr>
              <a:t>Friendly </a:t>
            </a:r>
            <a:r>
              <a:rPr lang="en-US" altLang="cs-CZ" sz="2200" dirty="0">
                <a:latin typeface="Arial" panose="020B0604020202020204" pitchFamily="34" charset="0"/>
              </a:rPr>
              <a:t>legislation etc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85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Internal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Micro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Analysis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SWOT </a:t>
            </a:r>
            <a:r>
              <a:rPr lang="cs-CZ" altLang="cs-CZ" sz="2400" b="1" dirty="0" smtClean="0">
                <a:latin typeface="Arial" panose="020B0604020202020204" pitchFamily="34" charset="0"/>
              </a:rPr>
              <a:t>ANALYSIS </a:t>
            </a:r>
            <a:r>
              <a:rPr lang="cs-CZ" altLang="cs-CZ" sz="2400" b="1" dirty="0" smtClean="0">
                <a:latin typeface="Arial" panose="020B0604020202020204" pitchFamily="34" charset="0"/>
              </a:rPr>
              <a:t>IN PRACTICE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503238" y="1512044"/>
            <a:ext cx="847725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It must be carried out continuously!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It is necessary to assign importance (weights).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Who assesses </a:t>
            </a:r>
            <a:r>
              <a:rPr lang="en-US" altLang="cs-CZ" sz="2200" dirty="0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factors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(subjective view, insufficient experience)?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Strategies should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be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buil</a:t>
            </a:r>
            <a:r>
              <a:rPr lang="cs-CZ" altLang="cs-CZ" sz="2200" dirty="0" smtClean="0">
                <a:latin typeface="Arial" panose="020B0604020202020204" pitchFamily="34" charset="0"/>
              </a:rPr>
              <a:t>t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on the strengths and respond to opportunities. But must take into account the weaknesses and threats!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In practice it is used for each category of classification according to the criteria (</a:t>
            </a:r>
            <a:r>
              <a:rPr lang="en-US" altLang="cs-CZ" sz="2200" dirty="0" smtClean="0">
                <a:latin typeface="Arial" panose="020B0604020202020204" pitchFamily="34" charset="0"/>
              </a:rPr>
              <a:t>e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  <a:r>
              <a:rPr lang="en-US" altLang="cs-CZ" sz="2200" dirty="0" smtClean="0">
                <a:latin typeface="Arial" panose="020B0604020202020204" pitchFamily="34" charset="0"/>
              </a:rPr>
              <a:t>g</a:t>
            </a:r>
            <a:r>
              <a:rPr lang="en-US" altLang="cs-CZ" sz="2200" dirty="0">
                <a:latin typeface="Arial" panose="020B0604020202020204" pitchFamily="34" charset="0"/>
              </a:rPr>
              <a:t>. </a:t>
            </a:r>
            <a:r>
              <a:rPr lang="cs-CZ" altLang="cs-CZ" sz="2200" dirty="0" smtClean="0">
                <a:latin typeface="Arial" panose="020B0604020202020204" pitchFamily="34" charset="0"/>
              </a:rPr>
              <a:t>m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arketing</a:t>
            </a:r>
            <a:r>
              <a:rPr lang="en-US" altLang="cs-CZ" sz="2200" dirty="0">
                <a:latin typeface="Arial" panose="020B0604020202020204" pitchFamily="34" charset="0"/>
              </a:rPr>
              <a:t>, manufacturing, finance).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Increasingly, it is being replaced by a </a:t>
            </a:r>
            <a:r>
              <a:rPr lang="en-US" altLang="cs-CZ" sz="2200" dirty="0" smtClean="0">
                <a:latin typeface="Arial" panose="020B0604020202020204" pitchFamily="34" charset="0"/>
              </a:rPr>
              <a:t>methodological 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varia</a:t>
            </a:r>
            <a:r>
              <a:rPr lang="cs-CZ" altLang="cs-CZ" sz="2200" dirty="0" smtClean="0">
                <a:latin typeface="Arial" panose="020B0604020202020204" pitchFamily="34" charset="0"/>
              </a:rPr>
              <a:t>n</a:t>
            </a:r>
            <a:r>
              <a:rPr lang="en-US" altLang="cs-CZ" sz="2200" dirty="0" smtClean="0">
                <a:latin typeface="Arial" panose="020B0604020202020204" pitchFamily="34" charset="0"/>
              </a:rPr>
              <a:t>t, </a:t>
            </a:r>
            <a:r>
              <a:rPr lang="en-US" altLang="cs-CZ" sz="2200" dirty="0">
                <a:latin typeface="Arial" panose="020B0604020202020204" pitchFamily="34" charset="0"/>
              </a:rPr>
              <a:t>quantitative analysis of O-T, 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i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  <a:r>
              <a:rPr lang="en-US" altLang="cs-CZ" sz="2200" dirty="0" smtClean="0">
                <a:latin typeface="Arial" panose="020B0604020202020204" pitchFamily="34" charset="0"/>
              </a:rPr>
              <a:t>e</a:t>
            </a:r>
            <a:r>
              <a:rPr lang="en-US" altLang="cs-CZ" sz="2200" dirty="0">
                <a:latin typeface="Arial" panose="020B0604020202020204" pitchFamily="34" charset="0"/>
              </a:rPr>
              <a:t>. </a:t>
            </a:r>
            <a:r>
              <a:rPr lang="cs-CZ" altLang="cs-CZ" sz="2200" dirty="0" smtClean="0">
                <a:latin typeface="Arial" panose="020B0604020202020204" pitchFamily="34" charset="0"/>
              </a:rPr>
              <a:t>t</a:t>
            </a:r>
            <a:r>
              <a:rPr lang="en-US" altLang="cs-CZ" sz="2200" dirty="0" smtClean="0">
                <a:latin typeface="Arial" panose="020B0604020202020204" pitchFamily="34" charset="0"/>
              </a:rPr>
              <a:t>he </a:t>
            </a:r>
            <a:r>
              <a:rPr lang="en-US" altLang="cs-CZ" sz="2200" dirty="0">
                <a:latin typeface="Arial" panose="020B0604020202020204" pitchFamily="34" charset="0"/>
              </a:rPr>
              <a:t>analysis of strategic scenarios.</a:t>
            </a:r>
            <a:endParaRPr lang="en-US" altLang="cs-CZ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32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Internal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Micro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Analysis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SWOT PLUS MINUS MATRIX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503238" y="1512044"/>
            <a:ext cx="8477250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Uses interdependencies among the different elements: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1800" dirty="0">
                <a:latin typeface="Arial" panose="020B0604020202020204" pitchFamily="34" charset="0"/>
              </a:rPr>
              <a:t>Strong mutually positive bond ++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1800" dirty="0">
                <a:latin typeface="Arial" panose="020B0604020202020204" pitchFamily="34" charset="0"/>
              </a:rPr>
              <a:t>Strong double-sided negative relationship </a:t>
            </a:r>
            <a:r>
              <a:rPr lang="en-US" altLang="cs-CZ" sz="1800" dirty="0" smtClean="0">
                <a:latin typeface="Arial" panose="020B0604020202020204" pitchFamily="34" charset="0"/>
              </a:rPr>
              <a:t>-</a:t>
            </a:r>
            <a:r>
              <a:rPr lang="cs-CZ" altLang="cs-CZ" sz="1800" dirty="0" smtClean="0">
                <a:latin typeface="Arial" panose="020B0604020202020204" pitchFamily="34" charset="0"/>
              </a:rPr>
              <a:t>-</a:t>
            </a:r>
            <a:endParaRPr lang="en-US" altLang="cs-CZ" sz="18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1800" dirty="0">
                <a:latin typeface="Arial" panose="020B0604020202020204" pitchFamily="34" charset="0"/>
              </a:rPr>
              <a:t>Weaker positive bond +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1800" dirty="0">
                <a:latin typeface="Arial" panose="020B0604020202020204" pitchFamily="34" charset="0"/>
              </a:rPr>
              <a:t>Weaker negative relationship -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1800" dirty="0">
                <a:latin typeface="Arial" panose="020B0604020202020204" pitchFamily="34" charset="0"/>
              </a:rPr>
              <a:t>No correlation 0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Sums </a:t>
            </a:r>
            <a:r>
              <a:rPr lang="en-US" altLang="cs-CZ" sz="2200" dirty="0">
                <a:latin typeface="Arial" panose="020B0604020202020204" pitchFamily="34" charset="0"/>
              </a:rPr>
              <a:t>of rows and columns of a matrix gives us the order of the key factors, which should rely upon the proposed strategy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Problem</a:t>
            </a:r>
            <a:r>
              <a:rPr lang="cs-CZ" altLang="cs-CZ" sz="2200" dirty="0" smtClean="0">
                <a:latin typeface="Arial" panose="020B0604020202020204" pitchFamily="34" charset="0"/>
              </a:rPr>
              <a:t>s</a:t>
            </a:r>
            <a:r>
              <a:rPr lang="en-US" altLang="cs-CZ" sz="2200" dirty="0" smtClean="0">
                <a:latin typeface="Arial" panose="020B0604020202020204" pitchFamily="34" charset="0"/>
              </a:rPr>
              <a:t>: 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1800" dirty="0" smtClean="0">
                <a:latin typeface="Arial" panose="020B0604020202020204" pitchFamily="34" charset="0"/>
              </a:rPr>
              <a:t>subjective evaluation</a:t>
            </a:r>
            <a:r>
              <a:rPr lang="cs-CZ" altLang="cs-CZ" sz="1800" dirty="0" smtClean="0">
                <a:latin typeface="Arial" panose="020B0604020202020204" pitchFamily="34" charset="0"/>
              </a:rPr>
              <a:t>,</a:t>
            </a:r>
            <a:r>
              <a:rPr lang="en-US" altLang="cs-CZ" sz="1800" dirty="0" smtClean="0">
                <a:latin typeface="Arial" panose="020B0604020202020204" pitchFamily="34" charset="0"/>
              </a:rPr>
              <a:t> </a:t>
            </a:r>
            <a:endParaRPr lang="cs-CZ" altLang="cs-CZ" sz="1800" dirty="0" smtClean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1800" dirty="0" smtClean="0">
                <a:latin typeface="Arial" panose="020B0604020202020204" pitchFamily="34" charset="0"/>
              </a:rPr>
              <a:t>experience</a:t>
            </a:r>
            <a:r>
              <a:rPr lang="en-US" altLang="cs-CZ" sz="1800" dirty="0">
                <a:latin typeface="Arial" panose="020B0604020202020204" pitchFamily="34" charset="0"/>
              </a:rPr>
              <a:t>.</a:t>
            </a:r>
            <a:endParaRPr lang="en-GB" altLang="cs-CZ" sz="1800" dirty="0" smtClean="0">
              <a:latin typeface="Arial" panose="020B0604020202020204" pitchFamily="34" charset="0"/>
            </a:endParaRPr>
          </a:p>
        </p:txBody>
      </p:sp>
      <p:pic>
        <p:nvPicPr>
          <p:cNvPr id="5" name="Zástupný symbol pro obsah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81613" y="3955204"/>
            <a:ext cx="3316312" cy="2796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448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982</TotalTime>
  <Words>1979</Words>
  <Application>Microsoft Office PowerPoint</Application>
  <PresentationFormat>Předvádění na obrazovce (4:3)</PresentationFormat>
  <Paragraphs>212</Paragraphs>
  <Slides>26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Wingdings</vt:lpstr>
      <vt:lpstr>Motiv sady Office</vt:lpstr>
      <vt:lpstr>Vlastní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Michal Stoklasa</cp:lastModifiedBy>
  <cp:revision>92</cp:revision>
  <dcterms:created xsi:type="dcterms:W3CDTF">2016-03-17T12:08:01Z</dcterms:created>
  <dcterms:modified xsi:type="dcterms:W3CDTF">2020-10-29T06:55:18Z</dcterms:modified>
</cp:coreProperties>
</file>