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8" r:id="rId2"/>
    <p:sldId id="263" r:id="rId3"/>
    <p:sldId id="321" r:id="rId4"/>
    <p:sldId id="320" r:id="rId5"/>
    <p:sldId id="326" r:id="rId6"/>
    <p:sldId id="325" r:id="rId7"/>
    <p:sldId id="324" r:id="rId8"/>
    <p:sldId id="323" r:id="rId9"/>
    <p:sldId id="322" r:id="rId10"/>
    <p:sldId id="319" r:id="rId11"/>
    <p:sldId id="318" r:id="rId12"/>
    <p:sldId id="317" r:id="rId13"/>
    <p:sldId id="332" r:id="rId14"/>
    <p:sldId id="331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287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8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Kalkulace </a:t>
            </a:r>
            <a:r>
              <a:rPr lang="cs-CZ" sz="2600" b="1" cap="all" dirty="0" smtClean="0"/>
              <a:t>II</a:t>
            </a:r>
            <a:endParaRPr lang="cs-CZ" sz="26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Kalkulace dělením s poměrovými čísly, kalkulace ve sdružené výrobě, přirážková kalkulace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2260" y="628601"/>
            <a:ext cx="748836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307871"/>
                </a:solidFill>
              </a:rPr>
              <a:t>Kalkulace nákladů ve sdružené výrobě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Z výchozí suroviny se vyrábí v jednom výrobním procesu 2 a více výrobků, které jsou na sebe vázané způsobem zpracování výchozího materiálu – poměr výrobků většinou není možno během výroby ovlivnit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Dle vztahu dělíme výrobky na :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/>
              <a:t>Hlavní výrobky </a:t>
            </a:r>
            <a:r>
              <a:rPr lang="cs-CZ" sz="1600" dirty="0"/>
              <a:t>– cílový výrobek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/>
              <a:t>Vedlejší výrobky </a:t>
            </a:r>
            <a:r>
              <a:rPr lang="cs-CZ" sz="1600" dirty="0"/>
              <a:t>– vzniká s hlavním, ale kvůli němu se nevyrábí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/>
              <a:t>Použitelný odpad </a:t>
            </a:r>
            <a:r>
              <a:rPr lang="cs-CZ" sz="1600" dirty="0"/>
              <a:t>– zbytky materiálu a výrobků, které vznikají při výrobě a úplně nebo částečně ztratily užitnou hodnotu výchozího materiálu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Členění výrobků závisí na účelu výroby a na posouzení užitných vlastností výrobků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2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2260" y="628601"/>
            <a:ext cx="74883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Způsoby kalkulace: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Zůstatkový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Rozpočítací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ekvivalentních čísel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1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Kombinace předchozích dvou způsobů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výpočtu nákladů:</a:t>
            </a:r>
          </a:p>
          <a:p>
            <a:pPr lvl="1" algn="just">
              <a:spcBef>
                <a:spcPts val="600"/>
              </a:spcBef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produkce sdružených výkonů </a:t>
            </a:r>
          </a:p>
          <a:p>
            <a:pPr lvl="1" algn="just">
              <a:spcBef>
                <a:spcPts val="600"/>
              </a:spcBef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 Dodatečné náklady vedlejších výrobků (likvidace apod.)</a:t>
            </a:r>
          </a:p>
          <a:p>
            <a:pPr lvl="1" algn="just">
              <a:spcBef>
                <a:spcPts val="600"/>
              </a:spcBef>
            </a:pPr>
            <a:r>
              <a:rPr lang="cs-CZ" sz="16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Výnosy z prodeje vedlejších výrobků</a:t>
            </a:r>
          </a:p>
          <a:p>
            <a:pPr lvl="1" algn="just">
              <a:spcBef>
                <a:spcPts val="600"/>
              </a:spcBef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náklady hlavních výrobků: počet hlavních výrobků</a:t>
            </a:r>
          </a:p>
        </p:txBody>
      </p:sp>
    </p:spTree>
    <p:extLst>
      <p:ext uri="{BB962C8B-B14F-4D97-AF65-F5344CB8AC3E}">
        <p14:creationId xmlns:p14="http://schemas.microsoft.com/office/powerpoint/2010/main" val="392797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10665" y="628601"/>
            <a:ext cx="70238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>
                <a:solidFill>
                  <a:srgbClr val="307871"/>
                </a:solidFill>
              </a:rPr>
              <a:t>Zůstatkový způsob kalkulace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H hlavní výrobek, výrobky V1 a V2  použitelný odpad, který se dále nezpracovává, ale prodává jinému podniku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endParaRPr lang="cs-CZ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01294"/>
              </p:ext>
            </p:extLst>
          </p:nvPr>
        </p:nvGraphicFramePr>
        <p:xfrm>
          <a:off x="1092018" y="2156973"/>
          <a:ext cx="6652552" cy="211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03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4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726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818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Prodejní cena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Tržby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Sdružené </a:t>
                      </a:r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57 000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87597" y="4275671"/>
            <a:ext cx="7269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Řešení:	</a:t>
            </a:r>
            <a:r>
              <a:rPr lang="cs-CZ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(H) = 57 000-(1 500 + 100) = 55 400</a:t>
            </a:r>
          </a:p>
          <a:p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	vlastní náklady výroby hlavního výrobku = 55 400/400 = 138,50 Kč/t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33781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2260" y="550155"/>
            <a:ext cx="748836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 err="1">
                <a:solidFill>
                  <a:srgbClr val="307871"/>
                </a:solidFill>
              </a:rPr>
              <a:t>Rozpočítací</a:t>
            </a:r>
            <a:r>
              <a:rPr lang="cs-CZ" sz="2200" i="1" dirty="0">
                <a:solidFill>
                  <a:srgbClr val="307871"/>
                </a:solidFill>
              </a:rPr>
              <a:t> způsob kalkulace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Výrobky H, V1 a V2 jsou rovnocenné, sdružené náklady 57 000 Kč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96365"/>
              </p:ext>
            </p:extLst>
          </p:nvPr>
        </p:nvGraphicFramePr>
        <p:xfrm>
          <a:off x="1108664" y="1735095"/>
          <a:ext cx="7769111" cy="221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2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0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20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8184">
                <a:tc rowSpan="2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Prodejní cena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Tržby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Sdružené náklady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84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na 1 tunu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139,71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55 882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20,96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1 048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3,49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81 600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57 000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6886" y="4049800"/>
            <a:ext cx="8892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cs typeface="Times New Roman" panose="02020603050405020304" pitchFamily="18" charset="0"/>
              </a:rPr>
              <a:t>Řešení: 	náklady na 1 Kč tržeb průměrného výrobku = sdružené náklady celkem : tržby celkem</a:t>
            </a:r>
          </a:p>
          <a:p>
            <a:r>
              <a:rPr lang="cs-CZ" sz="1600" dirty="0">
                <a:cs typeface="Times New Roman" panose="02020603050405020304" pitchFamily="18" charset="0"/>
              </a:rPr>
              <a:t>	= 57 000 : 81 600 = 0,699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58746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40" y="318784"/>
            <a:ext cx="7488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>
                <a:solidFill>
                  <a:srgbClr val="307871"/>
                </a:solidFill>
              </a:rPr>
              <a:t>Kombinovaná metoda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Výrobky H a V2 považujeme za hlavní, výrobek V1 za vedlejší, společné náklady sdružených výkonů přepočítáme v poměru prodejních cen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endParaRPr lang="cs-CZ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14058"/>
              </p:ext>
            </p:extLst>
          </p:nvPr>
        </p:nvGraphicFramePr>
        <p:xfrm>
          <a:off x="1110086" y="1810630"/>
          <a:ext cx="7769111" cy="221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31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26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0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20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8184">
                <a:tc rowSpan="2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Prodejní cena </a:t>
                      </a:r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Tržby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Sdružené náklady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84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na 1 tunu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135,37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54 146,34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67,68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1 353,66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81 600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57 000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51640" y="3967299"/>
            <a:ext cx="8532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cs typeface="Times New Roman" panose="02020603050405020304" pitchFamily="18" charset="0"/>
              </a:rPr>
              <a:t>Řešení: </a:t>
            </a:r>
            <a:r>
              <a:rPr lang="cs-CZ" sz="1600" i="1" dirty="0">
                <a:cs typeface="Times New Roman" panose="02020603050405020304" pitchFamily="18" charset="0"/>
              </a:rPr>
              <a:t>p</a:t>
            </a:r>
            <a:r>
              <a:rPr lang="cs-CZ" sz="1600" dirty="0">
                <a:cs typeface="Times New Roman" panose="02020603050405020304" pitchFamily="18" charset="0"/>
              </a:rPr>
              <a:t>(</a:t>
            </a:r>
            <a:r>
              <a:rPr lang="cs-CZ" sz="1600" i="1" dirty="0">
                <a:cs typeface="Times New Roman" panose="02020603050405020304" pitchFamily="18" charset="0"/>
              </a:rPr>
              <a:t>H</a:t>
            </a:r>
            <a:r>
              <a:rPr lang="cs-CZ" sz="1600" dirty="0">
                <a:cs typeface="Times New Roman" panose="02020603050405020304" pitchFamily="18" charset="0"/>
              </a:rPr>
              <a:t>) : </a:t>
            </a:r>
            <a:r>
              <a:rPr lang="cs-CZ" sz="1600" i="1" dirty="0">
                <a:cs typeface="Times New Roman" panose="02020603050405020304" pitchFamily="18" charset="0"/>
              </a:rPr>
              <a:t>p</a:t>
            </a:r>
            <a:r>
              <a:rPr lang="cs-CZ" sz="1600" dirty="0">
                <a:cs typeface="Times New Roman" panose="02020603050405020304" pitchFamily="18" charset="0"/>
              </a:rPr>
              <a:t>(</a:t>
            </a:r>
            <a:r>
              <a:rPr lang="cs-CZ" sz="1600" i="1" dirty="0">
                <a:cs typeface="Times New Roman" panose="02020603050405020304" pitchFamily="18" charset="0"/>
              </a:rPr>
              <a:t>V</a:t>
            </a:r>
            <a:r>
              <a:rPr lang="cs-CZ" sz="1600" dirty="0">
                <a:cs typeface="Times New Roman" panose="02020603050405020304" pitchFamily="18" charset="0"/>
              </a:rPr>
              <a:t>2) = 200 : 5</a:t>
            </a:r>
          </a:p>
          <a:p>
            <a:r>
              <a:rPr lang="cs-CZ" sz="1600" dirty="0">
                <a:cs typeface="Times New Roman" panose="02020603050405020304" pitchFamily="18" charset="0"/>
              </a:rPr>
              <a:t>Náklady sdruženého výkonu celkem : cena </a:t>
            </a:r>
            <a:r>
              <a:rPr lang="cs-CZ" sz="1600" dirty="0" err="1">
                <a:cs typeface="Times New Roman" panose="02020603050405020304" pitchFamily="18" charset="0"/>
              </a:rPr>
              <a:t>rovnoc</a:t>
            </a:r>
            <a:r>
              <a:rPr lang="cs-CZ" sz="1600" dirty="0">
                <a:cs typeface="Times New Roman" panose="02020603050405020304" pitchFamily="18" charset="0"/>
              </a:rPr>
              <a:t>. výkonů = 55 500 : (200 + 5) = 270,7371</a:t>
            </a:r>
          </a:p>
          <a:p>
            <a:r>
              <a:rPr lang="cs-CZ" sz="1600" dirty="0">
                <a:cs typeface="Times New Roman" panose="02020603050405020304" pitchFamily="18" charset="0"/>
              </a:rPr>
              <a:t>H: (270,7371*200) : 400 = 135,37 Kč/t</a:t>
            </a:r>
          </a:p>
          <a:p>
            <a:r>
              <a:rPr lang="cs-CZ" sz="1600" dirty="0">
                <a:cs typeface="Times New Roman" panose="02020603050405020304" pitchFamily="18" charset="0"/>
              </a:rPr>
              <a:t>V2: (270,7371 * 5) : 20 = 67,68 Kč/t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50511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DDE40036-5953-476A-98B5-9F294EBD28B9}"/>
              </a:ext>
            </a:extLst>
          </p:cNvPr>
          <p:cNvSpPr/>
          <p:nvPr/>
        </p:nvSpPr>
        <p:spPr>
          <a:xfrm>
            <a:off x="412112" y="527392"/>
            <a:ext cx="74122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přirážková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rozvrhování režijních nákladů při produkci různorodých výrobků s různou technologií a různým množstvím nepřímých nákladů v jednotlivých položkách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režijní sazba	</a:t>
            </a:r>
          </a:p>
          <a:p>
            <a:pPr indent="450215" algn="just">
              <a:spcAft>
                <a:spcPts val="0"/>
              </a:spcAf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celkové nepřímé společné náklady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KZ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celkový objem rozvrhové základny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="" xmlns:a16="http://schemas.microsoft.com/office/drawing/2014/main" id="{DB3947B2-4C33-4CDC-8F75-16F8146C63A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801322" y="2334150"/>
          <a:ext cx="1579392" cy="81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5" imgW="710891" imgH="444307" progId="Equation.3">
                  <p:embed/>
                </p:oleObj>
              </mc:Choice>
              <mc:Fallback>
                <p:oleObj name="Rovnice" r:id="rId5" imgW="71089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322" y="2334150"/>
                        <a:ext cx="1579392" cy="812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05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2AB95A9-727F-4D09-BE7E-BBFF7B6F8267}"/>
              </a:ext>
            </a:extLst>
          </p:cNvPr>
          <p:cNvSpPr/>
          <p:nvPr/>
        </p:nvSpPr>
        <p:spPr>
          <a:xfrm>
            <a:off x="396000" y="527392"/>
            <a:ext cx="722281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rozvrhovou základnu si stanoví organizace sama, tak, aby byla k rozvrhovaným režijním nákladům přímo úměrná – často přímá mzda nebo součet přímých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vybraná rozvrhová základna musí splňovat tyto požadavky: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příčinný vztah ke vzniku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stálost vztahu k vývoji nákladů, tzn. změní-li se rozvrhová základna, změní se výše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musí být dostatečně veliká, aby změny v ní nezpůsobovaly chyby ve výpočtech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1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8E9FF21-A5D8-44EB-8835-D04FA69BBBB7}"/>
              </a:ext>
            </a:extLst>
          </p:cNvPr>
          <p:cNvSpPr/>
          <p:nvPr/>
        </p:nvSpPr>
        <p:spPr>
          <a:xfrm>
            <a:off x="302040" y="527392"/>
            <a:ext cx="7412216" cy="2057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může existovat ve dvou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peněžních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přímé mzdy, přímý materiál, celkové přímé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naturálních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pracovní hodiny, strojové hodiny, hmotnosti, koeficient pracnosti, doba poskytování služby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1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4793BBBE-3CCD-449C-B763-ACD51163B154}"/>
              </a:ext>
            </a:extLst>
          </p:cNvPr>
          <p:cNvSpPr/>
          <p:nvPr/>
        </p:nvSpPr>
        <p:spPr>
          <a:xfrm>
            <a:off x="305034" y="628601"/>
            <a:ext cx="7392481" cy="304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přirážková existuje ve dvou základních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jednou přirážkou: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všechny nepřímé náklady se rozpočítají dle jedné přirážky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rychlejší, méně náročné, ale také méně přesné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více přirážkami: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používaná v praxi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rozvrhových základen dle místa vzniku režijního nákladu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78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1D4DD0B-17AC-4043-B4A2-8C4CD022BEC2}"/>
              </a:ext>
            </a:extLst>
          </p:cNvPr>
          <p:cNvSpPr/>
          <p:nvPr/>
        </p:nvSpPr>
        <p:spPr>
          <a:xfrm>
            <a:off x="432000" y="691786"/>
            <a:ext cx="7221600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přirážkové kalkulace: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rozvrhovou základnu.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výši režijní sazby.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Rozpočítáme režijní náklady na jednotlivé typy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výrobků (služeb).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9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Kalkulace </a:t>
            </a:r>
            <a:r>
              <a:rPr lang="cs-CZ" sz="3100" b="1" dirty="0" smtClean="0"/>
              <a:t>II</a:t>
            </a:r>
            <a:endParaRPr lang="cs-CZ" sz="3100" b="1" dirty="0"/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Vícestupňová kalkulace dělením s poměrovými čísly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Multiplikační kalkulace děleném s poměrovými čísly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Kalkulace ve sdružené výrobě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Přirážková kalkulace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6267B72-9CD7-4087-A66A-581E56C9FEDF}"/>
              </a:ext>
            </a:extLst>
          </p:cNvPr>
          <p:cNvSpPr/>
          <p:nvPr/>
        </p:nvSpPr>
        <p:spPr>
          <a:xfrm>
            <a:off x="475200" y="628601"/>
            <a:ext cx="71280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„Spektrum“ vyrábí 3 různé výrobky, na které byly vynaloženy celkové přímé mzdy ve výši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60 000 Kč. Podnik eviduje 168 000 Kč výrobní režie. Přerozdělte výrobní režijní náklady s využitím přirážkové kalkulace, kdy rozvrhovou základnou jsou přímé mzdy.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="" xmlns:a16="http://schemas.microsoft.com/office/drawing/2014/main" id="{73B49B1B-F4BD-4A32-8ACC-8A1EF430B0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2800" y="3499417"/>
          <a:ext cx="7365600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2070">
                  <a:extLst>
                    <a:ext uri="{9D8B030D-6E8A-4147-A177-3AD203B41FA5}">
                      <a16:colId xmlns="" xmlns:a16="http://schemas.microsoft.com/office/drawing/2014/main" val="3302832731"/>
                    </a:ext>
                  </a:extLst>
                </a:gridCol>
                <a:gridCol w="861872">
                  <a:extLst>
                    <a:ext uri="{9D8B030D-6E8A-4147-A177-3AD203B41FA5}">
                      <a16:colId xmlns="" xmlns:a16="http://schemas.microsoft.com/office/drawing/2014/main" val="2290885194"/>
                    </a:ext>
                  </a:extLst>
                </a:gridCol>
                <a:gridCol w="1491045">
                  <a:extLst>
                    <a:ext uri="{9D8B030D-6E8A-4147-A177-3AD203B41FA5}">
                      <a16:colId xmlns="" xmlns:a16="http://schemas.microsoft.com/office/drawing/2014/main" val="2611336745"/>
                    </a:ext>
                  </a:extLst>
                </a:gridCol>
                <a:gridCol w="1582375">
                  <a:extLst>
                    <a:ext uri="{9D8B030D-6E8A-4147-A177-3AD203B41FA5}">
                      <a16:colId xmlns="" xmlns:a16="http://schemas.microsoft.com/office/drawing/2014/main" val="776364705"/>
                    </a:ext>
                  </a:extLst>
                </a:gridCol>
                <a:gridCol w="1318238">
                  <a:extLst>
                    <a:ext uri="{9D8B030D-6E8A-4147-A177-3AD203B41FA5}">
                      <a16:colId xmlns="" xmlns:a16="http://schemas.microsoft.com/office/drawing/2014/main" val="4405194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výrobek X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Z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9085920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Kč/ks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9890" algn="dec"/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	120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82416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Výrobní 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168 000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86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477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1D799EB2-7493-4980-9EC3-A4E83D624306}"/>
                  </a:ext>
                </a:extLst>
              </p:cNvPr>
              <p:cNvSpPr/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Nejdříve vypočítáme režijní sazbu:</a:t>
                </a: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168 000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60 000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Pomocí sazby přepočítáme výrobní režii na kalkulační jednici, tj. na 1 ks výrobku X, Y a Z: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=2,8∙120=336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X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=2,8∙100=280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Y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𝑍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=2,8∙110=308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</a:rPr>
                  <a:t>Kč VR na 1 ks výrobku Z</a:t>
                </a:r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D799EB2-7493-4980-9EC3-A4E83D624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  <a:blipFill>
                <a:blip r:embed="rId3"/>
                <a:stretch>
                  <a:fillRect l="-1048" t="-709" r="-1129" b="-17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5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="" xmlns:a16="http://schemas.microsoft.com/office/drawing/2014/main" id="{452B39D7-A627-40D1-98FA-B7E4B7B052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89829" y="4060650"/>
          <a:ext cx="6799079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651">
                  <a:extLst>
                    <a:ext uri="{9D8B030D-6E8A-4147-A177-3AD203B41FA5}">
                      <a16:colId xmlns="" xmlns:a16="http://schemas.microsoft.com/office/drawing/2014/main" val="3538478189"/>
                    </a:ext>
                  </a:extLst>
                </a:gridCol>
                <a:gridCol w="845780">
                  <a:extLst>
                    <a:ext uri="{9D8B030D-6E8A-4147-A177-3AD203B41FA5}">
                      <a16:colId xmlns="" xmlns:a16="http://schemas.microsoft.com/office/drawing/2014/main" val="337316045"/>
                    </a:ext>
                  </a:extLst>
                </a:gridCol>
                <a:gridCol w="846776">
                  <a:extLst>
                    <a:ext uri="{9D8B030D-6E8A-4147-A177-3AD203B41FA5}">
                      <a16:colId xmlns="" xmlns:a16="http://schemas.microsoft.com/office/drawing/2014/main" val="253748607"/>
                    </a:ext>
                  </a:extLst>
                </a:gridCol>
                <a:gridCol w="845780">
                  <a:extLst>
                    <a:ext uri="{9D8B030D-6E8A-4147-A177-3AD203B41FA5}">
                      <a16:colId xmlns="" xmlns:a16="http://schemas.microsoft.com/office/drawing/2014/main" val="2573625095"/>
                    </a:ext>
                  </a:extLst>
                </a:gridCol>
                <a:gridCol w="846776">
                  <a:extLst>
                    <a:ext uri="{9D8B030D-6E8A-4147-A177-3AD203B41FA5}">
                      <a16:colId xmlns="" xmlns:a16="http://schemas.microsoft.com/office/drawing/2014/main" val="1830485433"/>
                    </a:ext>
                  </a:extLst>
                </a:gridCol>
                <a:gridCol w="738316">
                  <a:extLst>
                    <a:ext uri="{9D8B030D-6E8A-4147-A177-3AD203B41FA5}">
                      <a16:colId xmlns="" xmlns:a16="http://schemas.microsoft.com/office/drawing/2014/main" val="989692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Položky/provozovny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140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Režijní náklady [tis. Kč]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3 080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10 640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3 150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6 000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2 450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06062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Výrobní kapacita [tis. </a:t>
                      </a:r>
                      <a:r>
                        <a:rPr lang="cs-CZ" sz="1600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085126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="" xmlns:a16="http://schemas.microsoft.com/office/drawing/2014/main" id="{7EDD4626-F90A-417A-A6E3-8F7A4AAD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13497"/>
              </p:ext>
            </p:extLst>
          </p:nvPr>
        </p:nvGraphicFramePr>
        <p:xfrm>
          <a:off x="1042422" y="2683003"/>
          <a:ext cx="6593800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4473">
                  <a:extLst>
                    <a:ext uri="{9D8B030D-6E8A-4147-A177-3AD203B41FA5}">
                      <a16:colId xmlns="" xmlns:a16="http://schemas.microsoft.com/office/drawing/2014/main" val="1313689691"/>
                    </a:ext>
                  </a:extLst>
                </a:gridCol>
                <a:gridCol w="857155">
                  <a:extLst>
                    <a:ext uri="{9D8B030D-6E8A-4147-A177-3AD203B41FA5}">
                      <a16:colId xmlns="" xmlns:a16="http://schemas.microsoft.com/office/drawing/2014/main" val="70163832"/>
                    </a:ext>
                  </a:extLst>
                </a:gridCol>
                <a:gridCol w="975112">
                  <a:extLst>
                    <a:ext uri="{9D8B030D-6E8A-4147-A177-3AD203B41FA5}">
                      <a16:colId xmlns="" xmlns:a16="http://schemas.microsoft.com/office/drawing/2014/main" val="3091289034"/>
                    </a:ext>
                  </a:extLst>
                </a:gridCol>
                <a:gridCol w="976095">
                  <a:extLst>
                    <a:ext uri="{9D8B030D-6E8A-4147-A177-3AD203B41FA5}">
                      <a16:colId xmlns="" xmlns:a16="http://schemas.microsoft.com/office/drawing/2014/main" val="3310938074"/>
                    </a:ext>
                  </a:extLst>
                </a:gridCol>
                <a:gridCol w="835529">
                  <a:extLst>
                    <a:ext uri="{9D8B030D-6E8A-4147-A177-3AD203B41FA5}">
                      <a16:colId xmlns="" xmlns:a16="http://schemas.microsoft.com/office/drawing/2014/main" val="2026013267"/>
                    </a:ext>
                  </a:extLst>
                </a:gridCol>
                <a:gridCol w="725436">
                  <a:extLst>
                    <a:ext uri="{9D8B030D-6E8A-4147-A177-3AD203B41FA5}">
                      <a16:colId xmlns="" xmlns:a16="http://schemas.microsoft.com/office/drawing/2014/main" val="230922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Výrobek </a:t>
                      </a:r>
                      <a:r>
                        <a:rPr lang="cs-CZ" sz="1600" b="1" spc="-30" dirty="0" smtClean="0">
                          <a:solidFill>
                            <a:schemeClr val="tx1"/>
                          </a:solidFill>
                          <a:effectLst/>
                        </a:rPr>
                        <a:t>/provozovny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4062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X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545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Y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1437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Z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80384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34F8D177-09F5-4ACF-912D-2C3F39165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22" y="527392"/>
            <a:ext cx="75012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výrobky X, Y, Z vyráběné v 5 provozovnách spotřebováváme časy v normohodinách [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/výrobek]. Rozdělte výrobní režii na jednotlivé výrobky X, Y, Z, je-li rozvrhovou základnou výrobní kapacita. Časová náročnost výroby jednotlivých výrobků je uvedena v tabulce</a:t>
            </a: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1092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3A87823E-D9B8-4B13-BC55-DEF8853999D0}"/>
              </a:ext>
            </a:extLst>
          </p:cNvPr>
          <p:cNvSpPr txBox="1"/>
          <p:nvPr/>
        </p:nvSpPr>
        <p:spPr>
          <a:xfrm>
            <a:off x="457029" y="768011"/>
            <a:ext cx="143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Řešení: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="" xmlns:a16="http://schemas.microsoft.com/office/drawing/2014/main" id="{3AD7D8CD-67D7-4AB0-9F1F-12C15243FFD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8640" y="1491488"/>
          <a:ext cx="7178400" cy="2518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680">
                  <a:extLst>
                    <a:ext uri="{9D8B030D-6E8A-4147-A177-3AD203B41FA5}">
                      <a16:colId xmlns="" xmlns:a16="http://schemas.microsoft.com/office/drawing/2014/main" val="664502191"/>
                    </a:ext>
                  </a:extLst>
                </a:gridCol>
                <a:gridCol w="1435680">
                  <a:extLst>
                    <a:ext uri="{9D8B030D-6E8A-4147-A177-3AD203B41FA5}">
                      <a16:colId xmlns="" xmlns:a16="http://schemas.microsoft.com/office/drawing/2014/main" val="182724862"/>
                    </a:ext>
                  </a:extLst>
                </a:gridCol>
                <a:gridCol w="1435680">
                  <a:extLst>
                    <a:ext uri="{9D8B030D-6E8A-4147-A177-3AD203B41FA5}">
                      <a16:colId xmlns="" xmlns:a16="http://schemas.microsoft.com/office/drawing/2014/main" val="3106642162"/>
                    </a:ext>
                  </a:extLst>
                </a:gridCol>
                <a:gridCol w="1435680">
                  <a:extLst>
                    <a:ext uri="{9D8B030D-6E8A-4147-A177-3AD203B41FA5}">
                      <a16:colId xmlns="" xmlns:a16="http://schemas.microsoft.com/office/drawing/2014/main" val="1576801770"/>
                    </a:ext>
                  </a:extLst>
                </a:gridCol>
                <a:gridCol w="1435680">
                  <a:extLst>
                    <a:ext uri="{9D8B030D-6E8A-4147-A177-3AD203B41FA5}">
                      <a16:colId xmlns="" xmlns:a16="http://schemas.microsoft.com/office/drawing/2014/main" val="2307978394"/>
                    </a:ext>
                  </a:extLst>
                </a:gridCol>
              </a:tblGrid>
              <a:tr h="1086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Středisko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Sazba RS [Kč/</a:t>
                      </a:r>
                      <a:r>
                        <a:rPr lang="cs-CZ" sz="1600" b="1" kern="1200" spc="-3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X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Y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Z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428240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3 080/14 = 220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220*3 = 0,66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220*4 = 0,88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220*5 = 1,1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8818360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10 640/28 = 380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380*40 = 15,2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7,6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17,1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922007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450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13,5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11,3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30876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600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4, 80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2,4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443686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350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2,8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3,5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5,25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86371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707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="" xmlns:a16="http://schemas.microsoft.com/office/drawing/2014/main" id="{DAA5CAD3-8D03-4308-B893-BD4C87B048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3600" y="3480426"/>
          <a:ext cx="7336800" cy="11216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370">
                  <a:extLst>
                    <a:ext uri="{9D8B030D-6E8A-4147-A177-3AD203B41FA5}">
                      <a16:colId xmlns="" xmlns:a16="http://schemas.microsoft.com/office/drawing/2014/main" val="93118522"/>
                    </a:ext>
                  </a:extLst>
                </a:gridCol>
                <a:gridCol w="1835370">
                  <a:extLst>
                    <a:ext uri="{9D8B030D-6E8A-4147-A177-3AD203B41FA5}">
                      <a16:colId xmlns="" xmlns:a16="http://schemas.microsoft.com/office/drawing/2014/main" val="5285580"/>
                    </a:ext>
                  </a:extLst>
                </a:gridCol>
                <a:gridCol w="1833030">
                  <a:extLst>
                    <a:ext uri="{9D8B030D-6E8A-4147-A177-3AD203B41FA5}">
                      <a16:colId xmlns="" xmlns:a16="http://schemas.microsoft.com/office/drawing/2014/main" val="1705747005"/>
                    </a:ext>
                  </a:extLst>
                </a:gridCol>
                <a:gridCol w="1833030">
                  <a:extLst>
                    <a:ext uri="{9D8B030D-6E8A-4147-A177-3AD203B41FA5}">
                      <a16:colId xmlns="" xmlns:a16="http://schemas.microsoft.com/office/drawing/2014/main" val="2374128185"/>
                    </a:ext>
                  </a:extLst>
                </a:gridCol>
              </a:tblGrid>
              <a:tr h="1771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Výrobek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Objem produkce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7375264"/>
                  </a:ext>
                </a:extLst>
              </a:tr>
              <a:tr h="153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358688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659393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480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570462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4421994A-C40F-4F54-AF72-A6902A1DD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00" y="546949"/>
            <a:ext cx="7207200" cy="27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 vyrábí dva odlišné výrobky „A“ a „B“, na které byly vynaloženy náklady, viz tabulka.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Sestavte výslednou kalkulaci na úrovni vlastních nákladů výkonu, jestliže rozvrhovou základnou pro výrobní režii (VR) jsou přímé mzdy a pro správní režii (SR) přímý materiál.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elková výše výrobní režie činí 3 000 Kč a správní režie je ve výši 1 000 Kč.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13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13ECDB42-8974-47AD-B863-D62FD7778BD9}"/>
                  </a:ext>
                </a:extLst>
              </p:cNvPr>
              <p:cNvSpPr/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Vypočítáme režijní sazby: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150+180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15 000+38 400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SR/1 Kč přímého materiálu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  <a:blipFill>
                <a:blip r:embed="rId3"/>
                <a:stretch>
                  <a:fillRect l="-950" t="-1216" b="-1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654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392755AD-B34C-4235-8B12-797CDF5A9939}"/>
                  </a:ext>
                </a:extLst>
              </p:cNvPr>
              <p:cNvSpPr/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Přepočítáme jednotlivé režie na kalkulační</a:t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jednice. </a:t>
                </a: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VR podle přímých mezd: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=9,0909∙3=27,27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=9,0909∙2,25=20,45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  <a:blipFill>
                <a:blip r:embed="rId3"/>
                <a:stretch>
                  <a:fillRect l="-917" t="-737" b="-29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73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839627A8-4F7B-4E4D-A250-DF787393ECF2}"/>
                  </a:ext>
                </a:extLst>
              </p:cNvPr>
              <p:cNvSpPr/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SR podle přímého materiálu: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=0,0187∙300=5,62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=0,0187∙480=8,99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  <a:blipFill>
                <a:blip r:embed="rId3"/>
                <a:stretch>
                  <a:fillRect l="-963" t="-1860" r="-741" b="-60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512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="" xmlns:a16="http://schemas.microsoft.com/office/drawing/2014/main" id="{0613B937-B569-4748-B375-65963FACF1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0400" y="1159282"/>
          <a:ext cx="7236000" cy="2251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200">
                  <a:extLst>
                    <a:ext uri="{9D8B030D-6E8A-4147-A177-3AD203B41FA5}">
                      <a16:colId xmlns="" xmlns:a16="http://schemas.microsoft.com/office/drawing/2014/main" val="3138978881"/>
                    </a:ext>
                  </a:extLst>
                </a:gridCol>
                <a:gridCol w="1166400">
                  <a:extLst>
                    <a:ext uri="{9D8B030D-6E8A-4147-A177-3AD203B41FA5}">
                      <a16:colId xmlns="" xmlns:a16="http://schemas.microsoft.com/office/drawing/2014/main" val="4011158681"/>
                    </a:ext>
                  </a:extLst>
                </a:gridCol>
                <a:gridCol w="1216800">
                  <a:extLst>
                    <a:ext uri="{9D8B030D-6E8A-4147-A177-3AD203B41FA5}">
                      <a16:colId xmlns="" xmlns:a16="http://schemas.microsoft.com/office/drawing/2014/main" val="2970974277"/>
                    </a:ext>
                  </a:extLst>
                </a:gridCol>
                <a:gridCol w="1166400">
                  <a:extLst>
                    <a:ext uri="{9D8B030D-6E8A-4147-A177-3AD203B41FA5}">
                      <a16:colId xmlns="" xmlns:a16="http://schemas.microsoft.com/office/drawing/2014/main" val="1516875673"/>
                    </a:ext>
                  </a:extLst>
                </a:gridCol>
                <a:gridCol w="1123200">
                  <a:extLst>
                    <a:ext uri="{9D8B030D-6E8A-4147-A177-3AD203B41FA5}">
                      <a16:colId xmlns="" xmlns:a16="http://schemas.microsoft.com/office/drawing/2014/main" val="3210173547"/>
                    </a:ext>
                  </a:extLst>
                </a:gridCol>
              </a:tblGrid>
              <a:tr h="2882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Položka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7306472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40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6733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38 400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480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29362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2,25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0933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Výrobní režie VR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27,27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20,45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0896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výroby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330,27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502,70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1006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Správní režie SR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5,62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8,99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5685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výkonu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335,89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511,69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793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83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Aplikovat vícestupňovou kalkulaci dělením s poměrovými čísly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Aplikovat multiplikační kalkulaci dělením s poměrovými čísly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Aplikovat různé druhy kalkulací ve sdružené výrobě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Aplikovat přirážkovou kalkulaci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20607" y="628601"/>
            <a:ext cx="644515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>
                <a:solidFill>
                  <a:srgbClr val="307871"/>
                </a:solidFill>
              </a:rPr>
              <a:t>Vícestupňová kalkulace dělením s PČ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Odlišnost výrobků vyvolává různá spotřeba více nákladových druhů – výrobky se liší různou spotřebou nákladů v jednotlivých nákladových položkách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 každé odlišnosti použijeme příslušné ekvivalenty na porovnání a takto vypočtené jednicové nákladové položky sčítáme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6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95914"/>
              </p:ext>
            </p:extLst>
          </p:nvPr>
        </p:nvGraphicFramePr>
        <p:xfrm>
          <a:off x="1037996" y="1339239"/>
          <a:ext cx="6515946" cy="211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7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818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Spotřeba materiálu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kg/ks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Pracnost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min/ks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sz="1600" dirty="0"/>
                        <a:t>Náklady na materiál</a:t>
                      </a:r>
                      <a:r>
                        <a:rPr lang="cs-CZ" sz="1600" baseline="0" dirty="0"/>
                        <a:t> 216 000 Kč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Výrobní režie 162 000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64601" y="628601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</a:p>
        </p:txBody>
      </p:sp>
    </p:spTree>
    <p:extLst>
      <p:ext uri="{BB962C8B-B14F-4D97-AF65-F5344CB8AC3E}">
        <p14:creationId xmlns:p14="http://schemas.microsoft.com/office/powerpoint/2010/main" val="65635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5993" y="459091"/>
            <a:ext cx="54756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Rozpočítání nákladů na materiál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21274"/>
              </p:ext>
            </p:extLst>
          </p:nvPr>
        </p:nvGraphicFramePr>
        <p:xfrm>
          <a:off x="608960" y="1535956"/>
          <a:ext cx="7754129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4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02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9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17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688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3818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Hmotnost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´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kalk. j.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sortiment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18 000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63 000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24 000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216 000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07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46406"/>
              </p:ext>
            </p:extLst>
          </p:nvPr>
        </p:nvGraphicFramePr>
        <p:xfrm>
          <a:off x="348656" y="1656096"/>
          <a:ext cx="8486158" cy="211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4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6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80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37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43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642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3818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Pracnost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´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kalk. j.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sortiment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24 000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7 500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90 000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48 000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13 500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162 000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58665" y="572268"/>
            <a:ext cx="748836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Rozpočítání nákladů na VR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48656" y="3956622"/>
            <a:ext cx="4197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162 000/13 500 = 12 Kč</a:t>
            </a:r>
          </a:p>
        </p:txBody>
      </p:sp>
    </p:spTree>
    <p:extLst>
      <p:ext uri="{BB962C8B-B14F-4D97-AF65-F5344CB8AC3E}">
        <p14:creationId xmlns:p14="http://schemas.microsoft.com/office/powerpoint/2010/main" val="296448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78572" y="805873"/>
            <a:ext cx="748836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Dopočítání vlastních nákladů výroby  - součet nákladů na materiál a na výrobní režii: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A: 9 + 12 = 21 Kč/ks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B: 27 + 18 = 45 Kč/ks</a:t>
            </a:r>
          </a:p>
          <a:p>
            <a:pPr marL="7429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C: 63 + 48 = 111 Kč/ks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2260" y="628601"/>
            <a:ext cx="748836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>
                <a:solidFill>
                  <a:srgbClr val="307871"/>
                </a:solidFill>
              </a:rPr>
              <a:t>Multiplikační kalkulace dělením s PČ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druhy výrobků s větším počtem odlišností – nutno použít soubor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PČ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1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369057"/>
              </p:ext>
            </p:extLst>
          </p:nvPr>
        </p:nvGraphicFramePr>
        <p:xfrm>
          <a:off x="355232" y="1967781"/>
          <a:ext cx="8380908" cy="211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0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88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38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6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288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7761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3818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PČ1*PČ2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´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kalk. j.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sortiment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425 000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1 020 000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1,96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833 990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750 000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8 775 000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9,59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7 174 764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145 000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1 885 000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10,63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1 541 246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11 680 000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290222" y="628601"/>
            <a:ext cx="70885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 typy piva lišící se poměrem základních přísad (1:1,5:2,6) a podílem chmelu (24:78:50), celkové náklady na výrobu 9 550 000Kč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5232" y="4464857"/>
            <a:ext cx="5519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9 550 000/11 680 000 = 0,82Kč na přepočítaný ks</a:t>
            </a:r>
          </a:p>
        </p:txBody>
      </p:sp>
    </p:spTree>
    <p:extLst>
      <p:ext uri="{BB962C8B-B14F-4D97-AF65-F5344CB8AC3E}">
        <p14:creationId xmlns:p14="http://schemas.microsoft.com/office/powerpoint/2010/main" val="229133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1309</Words>
  <Application>Microsoft Office PowerPoint</Application>
  <PresentationFormat>Předvádění na obrazovce (16:9)</PresentationFormat>
  <Paragraphs>472</Paragraphs>
  <Slides>29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Courier New</vt:lpstr>
      <vt:lpstr>DejaVu Sans</vt:lpstr>
      <vt:lpstr>StarSymbol</vt:lpstr>
      <vt:lpstr>Times New Roman</vt:lpstr>
      <vt:lpstr>Wingdings</vt:lpstr>
      <vt:lpstr>Office Theme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396</cp:revision>
  <dcterms:created xsi:type="dcterms:W3CDTF">2016-07-06T15:42:34Z</dcterms:created>
  <dcterms:modified xsi:type="dcterms:W3CDTF">2021-11-10T07:48:40Z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