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2"/>
  </p:notesMasterIdLst>
  <p:sldIdLst>
    <p:sldId id="256" r:id="rId2"/>
    <p:sldId id="346" r:id="rId3"/>
    <p:sldId id="345"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275" r:id="rId28"/>
    <p:sldId id="276" r:id="rId29"/>
    <p:sldId id="265" r:id="rId30"/>
    <p:sldId id="277" r:id="rId31"/>
    <p:sldId id="278" r:id="rId32"/>
    <p:sldId id="279" r:id="rId33"/>
    <p:sldId id="266" r:id="rId34"/>
    <p:sldId id="267" r:id="rId35"/>
    <p:sldId id="280" r:id="rId36"/>
    <p:sldId id="281" r:id="rId37"/>
    <p:sldId id="283" r:id="rId38"/>
    <p:sldId id="284" r:id="rId39"/>
    <p:sldId id="285" r:id="rId40"/>
    <p:sldId id="287" r:id="rId41"/>
    <p:sldId id="286" r:id="rId42"/>
    <p:sldId id="290" r:id="rId43"/>
    <p:sldId id="289" r:id="rId44"/>
    <p:sldId id="292" r:id="rId45"/>
    <p:sldId id="293" r:id="rId46"/>
    <p:sldId id="291" r:id="rId47"/>
    <p:sldId id="296" r:id="rId48"/>
    <p:sldId id="295" r:id="rId49"/>
    <p:sldId id="297" r:id="rId50"/>
    <p:sldId id="294" r:id="rId51"/>
    <p:sldId id="298" r:id="rId52"/>
    <p:sldId id="288" r:id="rId53"/>
    <p:sldId id="347" r:id="rId54"/>
    <p:sldId id="348" r:id="rId55"/>
    <p:sldId id="349" r:id="rId56"/>
    <p:sldId id="350" r:id="rId57"/>
    <p:sldId id="351" r:id="rId58"/>
    <p:sldId id="352" r:id="rId59"/>
    <p:sldId id="353" r:id="rId60"/>
    <p:sldId id="354" r:id="rId61"/>
    <p:sldId id="355" r:id="rId62"/>
    <p:sldId id="356" r:id="rId63"/>
    <p:sldId id="357" r:id="rId64"/>
    <p:sldId id="358" r:id="rId65"/>
    <p:sldId id="359" r:id="rId66"/>
    <p:sldId id="360" r:id="rId67"/>
    <p:sldId id="361" r:id="rId68"/>
    <p:sldId id="362" r:id="rId69"/>
    <p:sldId id="363" r:id="rId70"/>
    <p:sldId id="364" r:id="rId71"/>
    <p:sldId id="365" r:id="rId72"/>
    <p:sldId id="366" r:id="rId73"/>
    <p:sldId id="367" r:id="rId74"/>
    <p:sldId id="368" r:id="rId75"/>
    <p:sldId id="369" r:id="rId76"/>
    <p:sldId id="370" r:id="rId77"/>
    <p:sldId id="371" r:id="rId78"/>
    <p:sldId id="372" r:id="rId79"/>
    <p:sldId id="373" r:id="rId80"/>
    <p:sldId id="374" r:id="rId81"/>
    <p:sldId id="375" r:id="rId82"/>
    <p:sldId id="376" r:id="rId83"/>
    <p:sldId id="377" r:id="rId84"/>
    <p:sldId id="378" r:id="rId85"/>
    <p:sldId id="379" r:id="rId86"/>
    <p:sldId id="380" r:id="rId87"/>
    <p:sldId id="381" r:id="rId88"/>
    <p:sldId id="382" r:id="rId89"/>
    <p:sldId id="383" r:id="rId90"/>
    <p:sldId id="384" r:id="rId91"/>
    <p:sldId id="385" r:id="rId92"/>
    <p:sldId id="386" r:id="rId93"/>
    <p:sldId id="387" r:id="rId94"/>
    <p:sldId id="388" r:id="rId95"/>
    <p:sldId id="389" r:id="rId96"/>
    <p:sldId id="390" r:id="rId97"/>
    <p:sldId id="391" r:id="rId98"/>
    <p:sldId id="392" r:id="rId99"/>
    <p:sldId id="393" r:id="rId100"/>
    <p:sldId id="394" r:id="rId101"/>
    <p:sldId id="395" r:id="rId102"/>
    <p:sldId id="396" r:id="rId103"/>
    <p:sldId id="397" r:id="rId104"/>
    <p:sldId id="398" r:id="rId105"/>
    <p:sldId id="399" r:id="rId106"/>
    <p:sldId id="400" r:id="rId107"/>
    <p:sldId id="401" r:id="rId108"/>
    <p:sldId id="402" r:id="rId109"/>
    <p:sldId id="403" r:id="rId110"/>
    <p:sldId id="404" r:id="rId111"/>
    <p:sldId id="405" r:id="rId112"/>
    <p:sldId id="406" r:id="rId113"/>
    <p:sldId id="407" r:id="rId114"/>
    <p:sldId id="408" r:id="rId115"/>
    <p:sldId id="409" r:id="rId116"/>
    <p:sldId id="410" r:id="rId117"/>
    <p:sldId id="411" r:id="rId118"/>
    <p:sldId id="412" r:id="rId119"/>
    <p:sldId id="413" r:id="rId120"/>
    <p:sldId id="414" r:id="rId1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02.09.2021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92</a:t>
            </a:fld>
            <a:endParaRPr lang="cs-CZ"/>
          </a:p>
        </p:txBody>
      </p:sp>
    </p:spTree>
    <p:extLst>
      <p:ext uri="{BB962C8B-B14F-4D97-AF65-F5344CB8AC3E}">
        <p14:creationId xmlns:p14="http://schemas.microsoft.com/office/powerpoint/2010/main" val="1185197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104</a:t>
            </a:fld>
            <a:endParaRPr lang="cs-CZ"/>
          </a:p>
        </p:txBody>
      </p:sp>
    </p:spTree>
    <p:extLst>
      <p:ext uri="{BB962C8B-B14F-4D97-AF65-F5344CB8AC3E}">
        <p14:creationId xmlns:p14="http://schemas.microsoft.com/office/powerpoint/2010/main" val="4237026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105</a:t>
            </a:fld>
            <a:endParaRPr lang="cs-CZ"/>
          </a:p>
        </p:txBody>
      </p:sp>
    </p:spTree>
    <p:extLst>
      <p:ext uri="{BB962C8B-B14F-4D97-AF65-F5344CB8AC3E}">
        <p14:creationId xmlns:p14="http://schemas.microsoft.com/office/powerpoint/2010/main" val="2716031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106</a:t>
            </a:fld>
            <a:endParaRPr lang="cs-CZ"/>
          </a:p>
        </p:txBody>
      </p:sp>
    </p:spTree>
    <p:extLst>
      <p:ext uri="{BB962C8B-B14F-4D97-AF65-F5344CB8AC3E}">
        <p14:creationId xmlns:p14="http://schemas.microsoft.com/office/powerpoint/2010/main" val="316851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107</a:t>
            </a:fld>
            <a:endParaRPr lang="cs-CZ"/>
          </a:p>
        </p:txBody>
      </p:sp>
    </p:spTree>
    <p:extLst>
      <p:ext uri="{BB962C8B-B14F-4D97-AF65-F5344CB8AC3E}">
        <p14:creationId xmlns:p14="http://schemas.microsoft.com/office/powerpoint/2010/main" val="3681237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108</a:t>
            </a:fld>
            <a:endParaRPr lang="cs-CZ"/>
          </a:p>
        </p:txBody>
      </p:sp>
    </p:spTree>
    <p:extLst>
      <p:ext uri="{BB962C8B-B14F-4D97-AF65-F5344CB8AC3E}">
        <p14:creationId xmlns:p14="http://schemas.microsoft.com/office/powerpoint/2010/main" val="3026130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109</a:t>
            </a:fld>
            <a:endParaRPr lang="cs-CZ"/>
          </a:p>
        </p:txBody>
      </p:sp>
    </p:spTree>
    <p:extLst>
      <p:ext uri="{BB962C8B-B14F-4D97-AF65-F5344CB8AC3E}">
        <p14:creationId xmlns:p14="http://schemas.microsoft.com/office/powerpoint/2010/main" val="267767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110</a:t>
            </a:fld>
            <a:endParaRPr lang="cs-CZ"/>
          </a:p>
        </p:txBody>
      </p:sp>
    </p:spTree>
    <p:extLst>
      <p:ext uri="{BB962C8B-B14F-4D97-AF65-F5344CB8AC3E}">
        <p14:creationId xmlns:p14="http://schemas.microsoft.com/office/powerpoint/2010/main" val="1249196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111</a:t>
            </a:fld>
            <a:endParaRPr lang="cs-CZ"/>
          </a:p>
        </p:txBody>
      </p:sp>
    </p:spTree>
    <p:extLst>
      <p:ext uri="{BB962C8B-B14F-4D97-AF65-F5344CB8AC3E}">
        <p14:creationId xmlns:p14="http://schemas.microsoft.com/office/powerpoint/2010/main" val="2319231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112</a:t>
            </a:fld>
            <a:endParaRPr lang="cs-CZ"/>
          </a:p>
        </p:txBody>
      </p:sp>
    </p:spTree>
    <p:extLst>
      <p:ext uri="{BB962C8B-B14F-4D97-AF65-F5344CB8AC3E}">
        <p14:creationId xmlns:p14="http://schemas.microsoft.com/office/powerpoint/2010/main" val="3138828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113</a:t>
            </a:fld>
            <a:endParaRPr lang="cs-CZ"/>
          </a:p>
        </p:txBody>
      </p:sp>
    </p:spTree>
    <p:extLst>
      <p:ext uri="{BB962C8B-B14F-4D97-AF65-F5344CB8AC3E}">
        <p14:creationId xmlns:p14="http://schemas.microsoft.com/office/powerpoint/2010/main" val="206028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93</a:t>
            </a:fld>
            <a:endParaRPr lang="cs-CZ"/>
          </a:p>
        </p:txBody>
      </p:sp>
    </p:spTree>
    <p:extLst>
      <p:ext uri="{BB962C8B-B14F-4D97-AF65-F5344CB8AC3E}">
        <p14:creationId xmlns:p14="http://schemas.microsoft.com/office/powerpoint/2010/main" val="2906107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114</a:t>
            </a:fld>
            <a:endParaRPr lang="cs-CZ"/>
          </a:p>
        </p:txBody>
      </p:sp>
    </p:spTree>
    <p:extLst>
      <p:ext uri="{BB962C8B-B14F-4D97-AF65-F5344CB8AC3E}">
        <p14:creationId xmlns:p14="http://schemas.microsoft.com/office/powerpoint/2010/main" val="844057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115</a:t>
            </a:fld>
            <a:endParaRPr lang="cs-CZ"/>
          </a:p>
        </p:txBody>
      </p:sp>
    </p:spTree>
    <p:extLst>
      <p:ext uri="{BB962C8B-B14F-4D97-AF65-F5344CB8AC3E}">
        <p14:creationId xmlns:p14="http://schemas.microsoft.com/office/powerpoint/2010/main" val="2780353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116</a:t>
            </a:fld>
            <a:endParaRPr lang="cs-CZ"/>
          </a:p>
        </p:txBody>
      </p:sp>
    </p:spTree>
    <p:extLst>
      <p:ext uri="{BB962C8B-B14F-4D97-AF65-F5344CB8AC3E}">
        <p14:creationId xmlns:p14="http://schemas.microsoft.com/office/powerpoint/2010/main" val="640420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117</a:t>
            </a:fld>
            <a:endParaRPr lang="cs-CZ"/>
          </a:p>
        </p:txBody>
      </p:sp>
    </p:spTree>
    <p:extLst>
      <p:ext uri="{BB962C8B-B14F-4D97-AF65-F5344CB8AC3E}">
        <p14:creationId xmlns:p14="http://schemas.microsoft.com/office/powerpoint/2010/main" val="363544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118</a:t>
            </a:fld>
            <a:endParaRPr lang="cs-CZ"/>
          </a:p>
        </p:txBody>
      </p:sp>
    </p:spTree>
    <p:extLst>
      <p:ext uri="{BB962C8B-B14F-4D97-AF65-F5344CB8AC3E}">
        <p14:creationId xmlns:p14="http://schemas.microsoft.com/office/powerpoint/2010/main" val="138000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119</a:t>
            </a:fld>
            <a:endParaRPr lang="cs-CZ"/>
          </a:p>
        </p:txBody>
      </p:sp>
    </p:spTree>
    <p:extLst>
      <p:ext uri="{BB962C8B-B14F-4D97-AF65-F5344CB8AC3E}">
        <p14:creationId xmlns:p14="http://schemas.microsoft.com/office/powerpoint/2010/main" val="557724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120</a:t>
            </a:fld>
            <a:endParaRPr lang="cs-CZ"/>
          </a:p>
        </p:txBody>
      </p:sp>
    </p:spTree>
    <p:extLst>
      <p:ext uri="{BB962C8B-B14F-4D97-AF65-F5344CB8AC3E}">
        <p14:creationId xmlns:p14="http://schemas.microsoft.com/office/powerpoint/2010/main" val="78293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94</a:t>
            </a:fld>
            <a:endParaRPr lang="cs-CZ"/>
          </a:p>
        </p:txBody>
      </p:sp>
    </p:spTree>
    <p:extLst>
      <p:ext uri="{BB962C8B-B14F-4D97-AF65-F5344CB8AC3E}">
        <p14:creationId xmlns:p14="http://schemas.microsoft.com/office/powerpoint/2010/main" val="1610812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95</a:t>
            </a:fld>
            <a:endParaRPr lang="cs-CZ"/>
          </a:p>
        </p:txBody>
      </p:sp>
    </p:spTree>
    <p:extLst>
      <p:ext uri="{BB962C8B-B14F-4D97-AF65-F5344CB8AC3E}">
        <p14:creationId xmlns:p14="http://schemas.microsoft.com/office/powerpoint/2010/main" val="101649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99</a:t>
            </a:fld>
            <a:endParaRPr lang="cs-CZ"/>
          </a:p>
        </p:txBody>
      </p:sp>
    </p:spTree>
    <p:extLst>
      <p:ext uri="{BB962C8B-B14F-4D97-AF65-F5344CB8AC3E}">
        <p14:creationId xmlns:p14="http://schemas.microsoft.com/office/powerpoint/2010/main" val="372910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100</a:t>
            </a:fld>
            <a:endParaRPr lang="cs-CZ"/>
          </a:p>
        </p:txBody>
      </p:sp>
    </p:spTree>
    <p:extLst>
      <p:ext uri="{BB962C8B-B14F-4D97-AF65-F5344CB8AC3E}">
        <p14:creationId xmlns:p14="http://schemas.microsoft.com/office/powerpoint/2010/main" val="384187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101</a:t>
            </a:fld>
            <a:endParaRPr lang="cs-CZ"/>
          </a:p>
        </p:txBody>
      </p:sp>
    </p:spTree>
    <p:extLst>
      <p:ext uri="{BB962C8B-B14F-4D97-AF65-F5344CB8AC3E}">
        <p14:creationId xmlns:p14="http://schemas.microsoft.com/office/powerpoint/2010/main" val="227009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102</a:t>
            </a:fld>
            <a:endParaRPr lang="cs-CZ"/>
          </a:p>
        </p:txBody>
      </p:sp>
    </p:spTree>
    <p:extLst>
      <p:ext uri="{BB962C8B-B14F-4D97-AF65-F5344CB8AC3E}">
        <p14:creationId xmlns:p14="http://schemas.microsoft.com/office/powerpoint/2010/main" val="152236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103</a:t>
            </a:fld>
            <a:endParaRPr lang="cs-CZ"/>
          </a:p>
        </p:txBody>
      </p:sp>
    </p:spTree>
    <p:extLst>
      <p:ext uri="{BB962C8B-B14F-4D97-AF65-F5344CB8AC3E}">
        <p14:creationId xmlns:p14="http://schemas.microsoft.com/office/powerpoint/2010/main" val="116054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ověřených technických přístupů </a:t>
            </a:r>
            <a:r>
              <a:rPr lang="cs-CZ" sz="1600" dirty="0" smtClean="0"/>
              <a:t>– podniky</a:t>
            </a:r>
            <a:r>
              <a:rPr lang="cs-CZ" sz="1600" dirty="0"/>
              <a:t>,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a:t>
            </a:r>
            <a:r>
              <a:rPr lang="cs-CZ" sz="1600" dirty="0" smtClean="0"/>
              <a:t>výhodu.</a:t>
            </a:r>
          </a:p>
          <a:p>
            <a:pPr algn="just"/>
            <a:r>
              <a:rPr lang="cs-CZ" sz="1600" b="1" dirty="0" smtClean="0"/>
              <a:t>Konzervativní strategie nízkého rozpočtu </a:t>
            </a:r>
            <a:r>
              <a:rPr lang="cs-CZ" sz="1600" dirty="0" smtClean="0"/>
              <a:t>– podniky </a:t>
            </a:r>
            <a:r>
              <a:rPr lang="cs-CZ" sz="1600" dirty="0"/>
              <a:t>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endParaRPr lang="cs-CZ" sz="1600" dirty="0" smtClean="0"/>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a:t>
            </a:r>
            <a:endParaRPr lang="cs-CZ" dirty="0"/>
          </a:p>
        </p:txBody>
      </p:sp>
    </p:spTree>
    <p:extLst>
      <p:ext uri="{BB962C8B-B14F-4D97-AF65-F5344CB8AC3E}">
        <p14:creationId xmlns:p14="http://schemas.microsoft.com/office/powerpoint/2010/main" val="163483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diverzifikovaných vysokých rozpočtů </a:t>
            </a:r>
            <a:r>
              <a:rPr lang="cs-CZ" sz="1600" dirty="0"/>
              <a:t>– tento přístup můžeme označit za chaotický. </a:t>
            </a:r>
            <a:endParaRPr lang="cs-CZ" sz="1600" dirty="0" smtClean="0"/>
          </a:p>
          <a:p>
            <a:pPr lvl="1" algn="just"/>
            <a:r>
              <a:rPr lang="cs-CZ" sz="1600" dirty="0" smtClean="0"/>
              <a:t>Výzkumné </a:t>
            </a:r>
            <a:r>
              <a:rPr lang="cs-CZ" sz="1600" dirty="0"/>
              <a:t>a vývojové aktivity v daném podniku probíhají neorganizovaně, chaoticky a nahodile. </a:t>
            </a:r>
            <a:endParaRPr lang="cs-CZ" sz="1600" dirty="0" smtClean="0"/>
          </a:p>
          <a:p>
            <a:pPr lvl="1" algn="just"/>
            <a:r>
              <a:rPr lang="cs-CZ" sz="1600" dirty="0" smtClean="0"/>
              <a:t>Vývoj </a:t>
            </a:r>
            <a:r>
              <a:rPr lang="cs-CZ" sz="1600" dirty="0"/>
              <a:t>nových produktů je izolovaný, bez vzájemné koordinace jednotlivých částí podniku. </a:t>
            </a:r>
            <a:endParaRPr lang="cs-CZ" sz="1600" dirty="0" smtClean="0"/>
          </a:p>
          <a:p>
            <a:pPr lvl="1" algn="just"/>
            <a:r>
              <a:rPr lang="cs-CZ" sz="1600" dirty="0" smtClean="0"/>
              <a:t>Chaotičnost </a:t>
            </a:r>
            <a:r>
              <a:rPr lang="cs-CZ" sz="1600" dirty="0"/>
              <a:t>těchto aktivit vede k vysokým nákladům, které jsou spojeny s vývojem nových produktů. </a:t>
            </a:r>
            <a:endParaRPr lang="cs-CZ" sz="1600" dirty="0" smtClean="0"/>
          </a:p>
          <a:p>
            <a:pPr lvl="1" algn="just"/>
            <a:r>
              <a:rPr lang="cs-CZ" sz="1600" dirty="0" smtClean="0"/>
              <a:t>Absence </a:t>
            </a:r>
            <a:r>
              <a:rPr lang="cs-CZ" sz="1600" dirty="0"/>
              <a:t>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III</a:t>
            </a:r>
            <a:endParaRPr lang="cs-CZ" dirty="0"/>
          </a:p>
        </p:txBody>
      </p:sp>
    </p:spTree>
    <p:extLst>
      <p:ext uri="{BB962C8B-B14F-4D97-AF65-F5344CB8AC3E}">
        <p14:creationId xmlns:p14="http://schemas.microsoft.com/office/powerpoint/2010/main" val="376133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
            </a:r>
            <a:r>
              <a:rPr lang="cs-CZ" sz="1600" dirty="0" smtClean="0"/>
              <a:t>ategorizace </a:t>
            </a:r>
            <a:r>
              <a:rPr lang="cs-CZ" sz="1600" dirty="0"/>
              <a:t>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a:t>
            </a:r>
            <a:r>
              <a:rPr lang="cs-CZ" sz="2000" dirty="0" smtClean="0"/>
              <a:t>stupně novosti 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smtClean="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smtClean="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smtClean="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smtClean="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smtClean="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smtClean="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smtClean="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smtClean="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smtClean="0">
                <a:ln>
                  <a:noFill/>
                </a:ln>
                <a:solidFill>
                  <a:schemeClr val="tx1"/>
                </a:solidFill>
                <a:effectLst/>
              </a:endParaRPr>
            </a:p>
          </p:txBody>
        </p:sp>
      </p:grpSp>
    </p:spTree>
    <p:extLst>
      <p:ext uri="{BB962C8B-B14F-4D97-AF65-F5344CB8AC3E}">
        <p14:creationId xmlns:p14="http://schemas.microsoft.com/office/powerpoint/2010/main" val="135543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a:t>
            </a:r>
            <a:r>
              <a:rPr lang="cs-CZ" sz="1600" b="1" dirty="0" smtClean="0"/>
              <a:t>inkrementálních/přírůstkových </a:t>
            </a:r>
            <a:r>
              <a:rPr lang="cs-CZ" sz="1600" b="1" dirty="0"/>
              <a:t>inovací </a:t>
            </a:r>
            <a:r>
              <a:rPr lang="cs-CZ" sz="1600" dirty="0"/>
              <a:t>– jedná se o strategii, která od výrobce vyžaduje jen velmi malé nároky na novou technologii a zároveň z pohledu zákazníka přináší jen malé změny. </a:t>
            </a:r>
            <a:endParaRPr lang="cs-CZ" sz="1600" dirty="0" smtClean="0"/>
          </a:p>
          <a:p>
            <a:pPr algn="just"/>
            <a:r>
              <a:rPr lang="cs-CZ" sz="1600" dirty="0" smtClean="0"/>
              <a:t>Z</a:t>
            </a:r>
            <a:r>
              <a:rPr lang="cs-CZ" sz="1600" dirty="0"/>
              <a:t> výrobního hlediska jsou přírůstkové inovace málo riskantní, ale na druhé straně z obchodního hlediska představují poměrně vysoké riziko. </a:t>
            </a:r>
            <a:endParaRPr lang="cs-CZ" sz="1600" dirty="0" smtClean="0"/>
          </a:p>
          <a:p>
            <a:pPr algn="just"/>
            <a:r>
              <a:rPr lang="cs-CZ" sz="1600" dirty="0" smtClean="0"/>
              <a:t>Strategie </a:t>
            </a:r>
            <a:r>
              <a:rPr lang="cs-CZ" sz="1600" dirty="0"/>
              <a:t>přírůstkových inovací je poměrně vysoce efektivní v krátkém období. </a:t>
            </a:r>
            <a:endParaRPr lang="cs-CZ" sz="1600" dirty="0" smtClean="0"/>
          </a:p>
          <a:p>
            <a:pPr algn="just"/>
            <a:r>
              <a:rPr lang="cs-CZ" sz="1600" dirty="0" smtClean="0"/>
              <a:t>Z</a:t>
            </a:r>
            <a:r>
              <a:rPr lang="cs-CZ" sz="1600" dirty="0"/>
              <a:t> dlouhodobého pohledu strategie výrazně nepřispívá ke zlepšení konkurenční pozice podniku a vede k pohledu na podnik jako na imitátora bez vlastního potenciálu a </a:t>
            </a:r>
            <a:r>
              <a:rPr lang="cs-CZ" sz="1600" dirty="0" smtClean="0"/>
              <a:t>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6247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Strategie </a:t>
            </a:r>
            <a:r>
              <a:rPr lang="cs-CZ" sz="1600" b="1" dirty="0"/>
              <a:t>technických inovací </a:t>
            </a:r>
            <a:r>
              <a:rPr lang="cs-CZ" sz="1600" dirty="0"/>
              <a:t>– pro tuto strategii jsou typické významné technologické změny, které se především dotýkají technického zlepšení výrobků, ale zákazníkům nepřináší výrazné zvýšení užitku. </a:t>
            </a:r>
            <a:endParaRPr lang="cs-CZ" sz="1600" dirty="0" smtClean="0"/>
          </a:p>
          <a:p>
            <a:pPr algn="just"/>
            <a:r>
              <a:rPr lang="cs-CZ" sz="1600" dirty="0" smtClean="0"/>
              <a:t>Tento </a:t>
            </a:r>
            <a:r>
              <a:rPr lang="cs-CZ" sz="1600" dirty="0"/>
              <a:t>typ inovací je poměrně efektivní a vede ke zřetelné úspoře nákladů. </a:t>
            </a:r>
            <a:endParaRPr lang="cs-CZ" sz="1600" dirty="0" smtClean="0"/>
          </a:p>
          <a:p>
            <a:pPr algn="just"/>
            <a:r>
              <a:rPr lang="cs-CZ" sz="1600" dirty="0" smtClean="0"/>
              <a:t>Výzkum </a:t>
            </a:r>
            <a:r>
              <a:rPr lang="cs-CZ" sz="1600" dirty="0"/>
              <a:t>a vývoj je spojen s vysokými náklady a investicemi, které ale nepřinášejí odpovídající, očekávaných tržní úspěch. </a:t>
            </a:r>
            <a:endParaRPr lang="cs-CZ" sz="1600" dirty="0" smtClean="0"/>
          </a:p>
          <a:p>
            <a:pPr algn="just"/>
            <a:r>
              <a:rPr lang="cs-CZ" sz="1600" dirty="0" smtClean="0"/>
              <a:t>Vzhledem </a:t>
            </a:r>
            <a:r>
              <a:rPr lang="cs-CZ" sz="1600" dirty="0"/>
              <a:t>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70312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smtClean="0"/>
              <a:t>– podstatou </a:t>
            </a:r>
            <a:r>
              <a:rPr lang="cs-CZ" sz="1600" dirty="0"/>
              <a:t>aplikačních inovací je využívání již existujících technologií pro vznik nových výrobků. </a:t>
            </a:r>
            <a:endParaRPr lang="cs-CZ" sz="1600" dirty="0" smtClean="0"/>
          </a:p>
          <a:p>
            <a:pPr lvl="0" algn="just"/>
            <a:r>
              <a:rPr lang="cs-CZ" sz="1600" dirty="0" smtClean="0"/>
              <a:t>Podnik </a:t>
            </a:r>
            <a:r>
              <a:rPr lang="cs-CZ" sz="1600" dirty="0"/>
              <a:t>nevyvíjí nové technologie, ale využívá již to co má a co je osvědčené. Tím minimalizuje výrobní rizika. </a:t>
            </a:r>
            <a:endParaRPr lang="cs-CZ" sz="1600" dirty="0" smtClean="0"/>
          </a:p>
          <a:p>
            <a:pPr lvl="0" algn="just"/>
            <a:r>
              <a:rPr lang="cs-CZ" sz="1600" dirty="0" smtClean="0"/>
              <a:t>Jedná </a:t>
            </a:r>
            <a:r>
              <a:rPr lang="cs-CZ" sz="1600" dirty="0"/>
              <a:t>se o inovace s nízkými náklady na vývoj a krátkou dobou návratnosti jednorázových nákladů. </a:t>
            </a:r>
            <a:endParaRPr lang="cs-CZ" sz="1600" dirty="0" smtClean="0"/>
          </a:p>
          <a:p>
            <a:pPr lvl="0" algn="just"/>
            <a:r>
              <a:rPr lang="cs-CZ" sz="1600" dirty="0" smtClean="0"/>
              <a:t>Ziskovost </a:t>
            </a:r>
            <a:r>
              <a:rPr lang="cs-CZ" sz="1600" dirty="0"/>
              <a:t>těchto inovací je poměrně vysoká, jelikož je primárně tato strategie zaměřená na rozvoj primárního trhu. </a:t>
            </a:r>
            <a:endParaRPr lang="cs-CZ" sz="1600" dirty="0" smtClean="0"/>
          </a:p>
          <a:p>
            <a:pPr lvl="0" algn="just"/>
            <a:r>
              <a:rPr lang="cs-CZ" sz="1600" dirty="0" smtClean="0"/>
              <a:t>Podnik </a:t>
            </a:r>
            <a:r>
              <a:rPr lang="cs-CZ" sz="1600" dirty="0"/>
              <a:t>klade větší důraz na kvalitní marketingové aktivity než na výzkumné a vývojové aktivity. </a:t>
            </a:r>
            <a:endParaRPr lang="cs-CZ" sz="1600" dirty="0" smtClean="0"/>
          </a:p>
          <a:p>
            <a:pPr lvl="0" algn="just"/>
            <a:r>
              <a:rPr lang="cs-CZ" sz="1600" dirty="0" smtClean="0"/>
              <a:t>Tato </a:t>
            </a:r>
            <a:r>
              <a:rPr lang="cs-CZ" sz="1600" dirty="0"/>
              <a:t>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72561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Strategie </a:t>
            </a:r>
            <a:r>
              <a:rPr lang="cs-CZ" sz="1600" b="1" dirty="0"/>
              <a:t>radikálních inovací </a:t>
            </a:r>
            <a:r>
              <a:rPr lang="cs-CZ" sz="1600" dirty="0"/>
              <a:t>– radikální </a:t>
            </a:r>
            <a:r>
              <a:rPr lang="cs-CZ" sz="1600" dirty="0" smtClean="0"/>
              <a:t>inovace vedou </a:t>
            </a:r>
            <a:r>
              <a:rPr lang="cs-CZ" sz="1600" dirty="0"/>
              <a:t>k největšímu růstu podílu na trhu a podílu na prodeji. </a:t>
            </a:r>
            <a:endParaRPr lang="cs-CZ" sz="1600" dirty="0" smtClean="0"/>
          </a:p>
          <a:p>
            <a:pPr lvl="0" algn="just"/>
            <a:r>
              <a:rPr lang="cs-CZ" sz="1600" dirty="0" smtClean="0"/>
              <a:t>Radikální </a:t>
            </a:r>
            <a:r>
              <a:rPr lang="cs-CZ" sz="1600" dirty="0"/>
              <a:t>inovace zahajují nové životní cykly produktů a jejich úspěšná implementace může zajistit vysokou návratnost investic. </a:t>
            </a:r>
            <a:endParaRPr lang="cs-CZ" sz="1600" dirty="0" smtClean="0"/>
          </a:p>
          <a:p>
            <a:pPr lvl="0" algn="just"/>
            <a:r>
              <a:rPr lang="cs-CZ" sz="1600" dirty="0" smtClean="0"/>
              <a:t>K</a:t>
            </a:r>
            <a:r>
              <a:rPr lang="cs-CZ" sz="1600" dirty="0"/>
              <a:t> jejich úspěchu je potřeba zajistit soulad mezi vnímáním inovace ze strany výrobce a vnímání inovace ze strany zákazníka. </a:t>
            </a:r>
            <a:endParaRPr lang="cs-CZ" sz="1600" dirty="0" smtClean="0"/>
          </a:p>
          <a:p>
            <a:pPr lvl="0" algn="just"/>
            <a:r>
              <a:rPr lang="cs-CZ" sz="1600" dirty="0" smtClean="0"/>
              <a:t>Radikální </a:t>
            </a:r>
            <a:r>
              <a:rPr lang="cs-CZ" sz="1600" dirty="0"/>
              <a:t>inovace vyžaduje nejen technické zabezpečení vývoje nového výrobku, ale také zajištění vhodných marketingových aktivit. </a:t>
            </a:r>
            <a:endParaRPr lang="cs-CZ" sz="1600" dirty="0" smtClean="0"/>
          </a:p>
          <a:p>
            <a:pPr lvl="0" algn="just"/>
            <a:r>
              <a:rPr lang="cs-CZ" sz="1600" dirty="0" smtClean="0"/>
              <a:t>Úspěšné </a:t>
            </a:r>
            <a:r>
              <a:rPr lang="cs-CZ" sz="1600" dirty="0"/>
              <a:t>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12302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a:t>
            </a:r>
            <a:r>
              <a:rPr lang="cs-CZ" sz="1600" dirty="0" smtClean="0"/>
              <a:t>směry:</a:t>
            </a:r>
          </a:p>
          <a:p>
            <a:pPr algn="just"/>
            <a:r>
              <a:rPr lang="cs-CZ" sz="1600" b="1" dirty="0"/>
              <a:t>R</a:t>
            </a:r>
            <a:r>
              <a:rPr lang="cs-CZ" sz="1600" b="1" dirty="0" smtClean="0"/>
              <a:t>acionalistická </a:t>
            </a:r>
            <a:r>
              <a:rPr lang="cs-CZ" sz="1600" b="1" dirty="0"/>
              <a:t>inovační strategie </a:t>
            </a:r>
            <a:r>
              <a:rPr lang="cs-CZ" sz="1600" dirty="0"/>
              <a:t>je založena na racionálním rozhodnutí, které vychází a je postaveno na poznání současné </a:t>
            </a:r>
            <a:r>
              <a:rPr lang="cs-CZ" sz="1600" dirty="0" smtClean="0"/>
              <a:t>situace. </a:t>
            </a:r>
          </a:p>
          <a:p>
            <a:pPr algn="just"/>
            <a:r>
              <a:rPr lang="cs-CZ" sz="1600" dirty="0" smtClean="0"/>
              <a:t>Jedná </a:t>
            </a:r>
            <a:r>
              <a:rPr lang="cs-CZ" sz="1600" dirty="0"/>
              <a:t>se v podstatě o lineární model racionálního postup: zhodnoť – rozhodni – </a:t>
            </a:r>
            <a:r>
              <a:rPr lang="cs-CZ" sz="1600" dirty="0" smtClean="0"/>
              <a:t>proveď.</a:t>
            </a:r>
          </a:p>
          <a:p>
            <a:pPr algn="just"/>
            <a:r>
              <a:rPr lang="cs-CZ" sz="1600" dirty="0" smtClean="0"/>
              <a:t>Je z</a:t>
            </a:r>
            <a:r>
              <a:rPr lang="cs-CZ" sz="1600" dirty="0"/>
              <a:t> velké míry ovlivněna armádní praxí, ostatně jako celý strategický management, kde se strategie sestávala ze tří kroků: popis a analýza prostředí; stanovení postupu; realizace stanoveného postupu. </a:t>
            </a:r>
            <a:endParaRPr lang="cs-CZ" sz="1600" dirty="0" smtClean="0"/>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r>
              <a:rPr lang="cs-CZ" sz="1600" dirty="0" smtClean="0"/>
              <a:t>.</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a:t>
            </a:r>
            <a:endParaRPr lang="cs-CZ" sz="2000" dirty="0"/>
          </a:p>
        </p:txBody>
      </p:sp>
    </p:spTree>
    <p:extLst>
      <p:ext uri="{BB962C8B-B14F-4D97-AF65-F5344CB8AC3E}">
        <p14:creationId xmlns:p14="http://schemas.microsoft.com/office/powerpoint/2010/main" val="137049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Inkrementální </a:t>
            </a:r>
            <a:r>
              <a:rPr lang="cs-CZ" sz="1600" b="1" dirty="0"/>
              <a:t>strategie</a:t>
            </a:r>
            <a:r>
              <a:rPr lang="cs-CZ" sz="1600" dirty="0"/>
              <a:t>, bývá označována také jako přírůstková, je založena na poznání, že nemůžeme dokonale poznat a pochopit změny, které probíhají v podnikatelském </a:t>
            </a:r>
            <a:r>
              <a:rPr lang="cs-CZ" sz="1600" dirty="0" smtClean="0"/>
              <a:t>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smtClean="0"/>
              <a:t>Z</a:t>
            </a:r>
            <a:r>
              <a:rPr lang="cs-CZ" sz="1600" dirty="0"/>
              <a:t> těchto důvodů musí být podnik připraven svoji strategii přizpůsobovat v návaznosti na nové informace a poznatky, které se snaží získávat. </a:t>
            </a:r>
            <a:endParaRPr lang="cs-CZ" sz="1600" dirty="0" smtClean="0"/>
          </a:p>
          <a:p>
            <a:pPr algn="just"/>
            <a:r>
              <a:rPr lang="cs-CZ" sz="1600" dirty="0"/>
              <a:t>A proto </a:t>
            </a:r>
            <a:r>
              <a:rPr lang="cs-CZ" sz="1600" dirty="0" smtClean="0"/>
              <a:t>se navrhuje </a:t>
            </a:r>
            <a:r>
              <a:rPr lang="cs-CZ" sz="1600" dirty="0"/>
              <a:t>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II</a:t>
            </a:r>
            <a:endParaRPr lang="cs-CZ" sz="2000" dirty="0"/>
          </a:p>
        </p:txBody>
      </p:sp>
    </p:spTree>
    <p:extLst>
      <p:ext uri="{BB962C8B-B14F-4D97-AF65-F5344CB8AC3E}">
        <p14:creationId xmlns:p14="http://schemas.microsoft.com/office/powerpoint/2010/main" val="225167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Michal </a:t>
            </a:r>
            <a:r>
              <a:rPr lang="cs-CZ" sz="1600" dirty="0"/>
              <a:t>Porter propojuje ve svém pojetí inovační strategii s celkovou strategií podniku. Propojuje tedy technologické strategie podniku s její tržní a konkurenční </a:t>
            </a:r>
            <a:r>
              <a:rPr lang="cs-CZ" sz="1600" dirty="0" smtClean="0"/>
              <a:t>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a:t>
            </a:r>
            <a:r>
              <a:rPr lang="cs-CZ" sz="1600" dirty="0" smtClean="0"/>
              <a:t>rizika a existencí </a:t>
            </a:r>
            <a:r>
              <a:rPr lang="cs-CZ" sz="1600" dirty="0"/>
              <a:t>úzké vazby mezi zdroji relevantních znalostí a potřebami zákazníků</a:t>
            </a:r>
            <a:r>
              <a:rPr lang="cs-CZ" sz="1600" dirty="0" smtClean="0"/>
              <a:t>.</a:t>
            </a:r>
          </a:p>
          <a:p>
            <a:pPr algn="just"/>
            <a:r>
              <a:rPr lang="cs-CZ" sz="1600" dirty="0"/>
              <a:t>V pozici </a:t>
            </a:r>
            <a:r>
              <a:rPr lang="cs-CZ" sz="1600" b="1" dirty="0"/>
              <a:t>inovačního následovnictví</a:t>
            </a:r>
            <a:r>
              <a:rPr lang="cs-CZ" sz="1600" dirty="0"/>
              <a:t> se podnik rozhodne vstoupit na trh později, často na základě napodobení </a:t>
            </a:r>
            <a:r>
              <a:rPr lang="cs-CZ" sz="1600" dirty="0" smtClean="0"/>
              <a:t>inovačního </a:t>
            </a:r>
            <a:r>
              <a:rPr lang="cs-CZ" sz="1600" dirty="0"/>
              <a:t>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smtClean="0"/>
              <a:t>Portera</a:t>
            </a:r>
            <a:endParaRPr lang="cs-CZ" sz="2200" dirty="0"/>
          </a:p>
        </p:txBody>
      </p:sp>
    </p:spTree>
    <p:extLst>
      <p:ext uri="{BB962C8B-B14F-4D97-AF65-F5344CB8AC3E}">
        <p14:creationId xmlns:p14="http://schemas.microsoft.com/office/powerpoint/2010/main" val="38070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8325"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a:t>
            </a:r>
            <a:r>
              <a:rPr lang="cs-CZ" sz="1600" dirty="0" smtClean="0"/>
              <a:t>yužívat </a:t>
            </a:r>
            <a:r>
              <a:rPr lang="cs-CZ" sz="1600" dirty="0"/>
              <a:t>flexibilitu, která představuje schopnost přijímat a zavádět </a:t>
            </a:r>
            <a:r>
              <a:rPr lang="cs-CZ" sz="1600" dirty="0" smtClean="0"/>
              <a:t>změny</a:t>
            </a:r>
          </a:p>
          <a:p>
            <a:pPr lvl="0" algn="just"/>
            <a:r>
              <a:rPr lang="cs-CZ" sz="1600" dirty="0"/>
              <a:t>k</a:t>
            </a:r>
            <a:r>
              <a:rPr lang="cs-CZ" sz="1600" dirty="0" smtClean="0"/>
              <a:t>ontinuálně </a:t>
            </a:r>
            <a:r>
              <a:rPr lang="cs-CZ" sz="1600" dirty="0"/>
              <a:t>provádět </a:t>
            </a:r>
            <a:r>
              <a:rPr lang="cs-CZ" sz="1600" dirty="0" smtClean="0"/>
              <a:t>inovace</a:t>
            </a:r>
          </a:p>
          <a:p>
            <a:pPr lvl="0" algn="just"/>
            <a:r>
              <a:rPr lang="cs-CZ" sz="1600" dirty="0"/>
              <a:t>z</a:t>
            </a:r>
            <a:r>
              <a:rPr lang="cs-CZ" sz="1600" dirty="0" smtClean="0"/>
              <a:t>ajistit </a:t>
            </a:r>
            <a:r>
              <a:rPr lang="cs-CZ" sz="1600" dirty="0"/>
              <a:t>odolnost vůči aktivitám </a:t>
            </a:r>
            <a:r>
              <a:rPr lang="cs-CZ" sz="1600" dirty="0" smtClean="0"/>
              <a:t>konkurence</a:t>
            </a:r>
          </a:p>
          <a:p>
            <a:pPr lvl="0" algn="just"/>
            <a:r>
              <a:rPr lang="cs-CZ" sz="1600" dirty="0"/>
              <a:t>p</a:t>
            </a:r>
            <a:r>
              <a:rPr lang="cs-CZ" sz="1600" dirty="0" smtClean="0"/>
              <a:t>ravidelná </a:t>
            </a:r>
            <a:r>
              <a:rPr lang="cs-CZ" sz="1600" dirty="0"/>
              <a:t>a nepřetržitá kontrola výkonnosti </a:t>
            </a:r>
            <a:r>
              <a:rPr lang="cs-CZ" sz="1600" dirty="0" smtClean="0"/>
              <a:t>podniku</a:t>
            </a:r>
          </a:p>
          <a:p>
            <a:pPr algn="just"/>
            <a:r>
              <a:rPr lang="cs-CZ" sz="1600" dirty="0" smtClean="0"/>
              <a:t>plynulé </a:t>
            </a:r>
            <a:r>
              <a:rPr lang="cs-CZ" sz="1600" dirty="0"/>
              <a:t>a nepřetržité řízení růstu znalosti pracovníků </a:t>
            </a:r>
            <a:r>
              <a:rPr lang="cs-CZ" sz="1600" dirty="0" smtClean="0"/>
              <a:t>podniku</a:t>
            </a:r>
            <a:endParaRPr lang="cs-CZ" sz="1600" dirty="0"/>
          </a:p>
          <a:p>
            <a:pPr lvl="0" algn="just"/>
            <a:r>
              <a:rPr lang="cs-CZ" sz="1600" dirty="0"/>
              <a:t>absolutní orientace na zákazníka</a:t>
            </a:r>
          </a:p>
          <a:p>
            <a:pPr lvl="0" algn="just"/>
            <a:r>
              <a:rPr lang="cs-CZ" sz="1600" dirty="0"/>
              <a:t>silný top management</a:t>
            </a:r>
          </a:p>
          <a:p>
            <a:pPr lvl="0" algn="just"/>
            <a:r>
              <a:rPr lang="cs-CZ" sz="1600" dirty="0"/>
              <a:t>řízení podniku jako celku</a:t>
            </a:r>
          </a:p>
          <a:p>
            <a:pPr lvl="0" algn="just"/>
            <a:r>
              <a:rPr lang="cs-CZ" sz="1600" dirty="0"/>
              <a:t>aktivní vytváření poptávky a hledání nových trhů</a:t>
            </a:r>
          </a:p>
          <a:p>
            <a:pPr lvl="0" algn="just"/>
            <a:r>
              <a:rPr lang="cs-CZ" sz="1600" dirty="0"/>
              <a:t>specifické přednosti a vnímané hodnoty</a:t>
            </a:r>
          </a:p>
          <a:p>
            <a:pPr lvl="0" algn="just"/>
            <a:r>
              <a:rPr lang="cs-CZ" sz="1600" dirty="0"/>
              <a:t>orientace na špičkové </a:t>
            </a:r>
            <a:r>
              <a:rPr lang="cs-CZ" sz="1600" dirty="0" smtClean="0"/>
              <a:t>výsledky</a:t>
            </a:r>
          </a:p>
          <a:p>
            <a:pPr lvl="0"/>
            <a:r>
              <a:rPr lang="cs-CZ" sz="1600" dirty="0"/>
              <a:t>vysoká výkonnost</a:t>
            </a:r>
          </a:p>
          <a:p>
            <a:pPr lvl="0"/>
            <a:r>
              <a:rPr lang="cs-CZ" sz="1600" dirty="0"/>
              <a:t>správné produkty a jejich značka</a:t>
            </a:r>
          </a:p>
          <a:p>
            <a:pPr algn="just"/>
            <a:r>
              <a:rPr lang="cs-CZ" sz="1600" dirty="0"/>
              <a:t>znalosti základem úspěchu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a:t>
            </a:r>
            <a:endParaRPr lang="cs-CZ" dirty="0"/>
          </a:p>
        </p:txBody>
      </p:sp>
    </p:spTree>
    <p:extLst>
      <p:ext uri="{BB962C8B-B14F-4D97-AF65-F5344CB8AC3E}">
        <p14:creationId xmlns:p14="http://schemas.microsoft.com/office/powerpoint/2010/main" val="31667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228299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8997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115143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likvidace ohnisek podnikové krize</a:t>
            </a:r>
            <a:r>
              <a:rPr lang="cs-CZ" sz="1600" dirty="0"/>
              <a:t> vede k zamezení krize dostatečnými investicemi nebo opuštěním konkrétní podnikatelské oblasti, kde je nebezpečí výskytu krizových situací</a:t>
            </a:r>
            <a:r>
              <a:rPr lang="cs-CZ" sz="1600" dirty="0" smtClean="0"/>
              <a:t>.</a:t>
            </a:r>
          </a:p>
          <a:p>
            <a:pPr marL="357188" lvl="1" indent="-357188" algn="just">
              <a:buFont typeface="Arial" panose="020B0604020202020204" pitchFamily="34" charset="0"/>
              <a:buChar char="•"/>
            </a:pPr>
            <a:r>
              <a:rPr lang="cs-CZ" sz="1600" dirty="0" smtClean="0"/>
              <a:t>Zdroj </a:t>
            </a:r>
            <a:r>
              <a:rPr lang="cs-CZ" sz="1600" dirty="0"/>
              <a:t>možné krize je eliminovaný nebo přemístěný do jiného prostoru, kde může způsobit podstatně menší škody. </a:t>
            </a:r>
            <a:endParaRPr lang="cs-CZ" sz="1600" dirty="0" smtClean="0"/>
          </a:p>
          <a:p>
            <a:pPr marL="357188" lvl="1" indent="-357188" algn="just">
              <a:buFont typeface="Arial" panose="020B0604020202020204" pitchFamily="34" charset="0"/>
              <a:buChar char="•"/>
            </a:pPr>
            <a:r>
              <a:rPr lang="cs-CZ" sz="1600" dirty="0" smtClean="0"/>
              <a:t>Takové </a:t>
            </a:r>
            <a:r>
              <a:rPr lang="cs-CZ" sz="1600" dirty="0"/>
              <a:t>řešení si většinou vyžaduje </a:t>
            </a:r>
            <a:endParaRPr lang="cs-CZ" sz="1600" dirty="0" smtClean="0"/>
          </a:p>
          <a:p>
            <a:pPr marL="642937" lvl="2" indent="-285750" algn="just">
              <a:buFontTx/>
              <a:buChar char="-"/>
            </a:pPr>
            <a:r>
              <a:rPr lang="cs-CZ" sz="1600" dirty="0"/>
              <a:t>d</a:t>
            </a:r>
            <a:r>
              <a:rPr lang="cs-CZ" sz="1600" dirty="0" smtClean="0"/>
              <a:t>odatečné </a:t>
            </a:r>
            <a:r>
              <a:rPr lang="cs-CZ" sz="1600" dirty="0"/>
              <a:t>investiční náklady (např. přemístění provozu do méně obývaných oblastí</a:t>
            </a:r>
            <a:r>
              <a:rPr lang="cs-CZ" sz="1600" dirty="0" smtClean="0"/>
              <a:t>);</a:t>
            </a:r>
          </a:p>
          <a:p>
            <a:pPr marL="642937" lvl="2" indent="-285750" algn="just">
              <a:buFontTx/>
              <a:buChar char="-"/>
            </a:pPr>
            <a:r>
              <a:rPr lang="cs-CZ" sz="1600" dirty="0" smtClean="0"/>
              <a:t>přijetí </a:t>
            </a:r>
            <a:r>
              <a:rPr lang="cs-CZ" sz="1600" dirty="0"/>
              <a:t>bezpečnostních opatření (např. vybudování ochranných staveb</a:t>
            </a:r>
            <a:r>
              <a:rPr lang="cs-CZ" sz="1600" dirty="0" smtClean="0"/>
              <a:t>);</a:t>
            </a:r>
          </a:p>
          <a:p>
            <a:pPr marL="642937" lvl="2" indent="-285750" algn="just">
              <a:buFontTx/>
              <a:buChar char="-"/>
            </a:pPr>
            <a:r>
              <a:rPr lang="cs-CZ" sz="1600" dirty="0"/>
              <a:t>změny technologie, její modernizace a </a:t>
            </a:r>
            <a:r>
              <a:rPr lang="cs-CZ" sz="1600" dirty="0" smtClean="0"/>
              <a:t>zkvalitnění;</a:t>
            </a:r>
          </a:p>
          <a:p>
            <a:pPr marL="642937" lvl="2" indent="-285750" algn="just">
              <a:buFontTx/>
              <a:buChar char="-"/>
            </a:pPr>
            <a:r>
              <a:rPr lang="cs-CZ" sz="1600" dirty="0"/>
              <a:t>vhodná racionální </a:t>
            </a:r>
            <a:r>
              <a:rPr lang="cs-CZ" sz="1600" dirty="0" smtClean="0"/>
              <a:t>politika;</a:t>
            </a:r>
          </a:p>
          <a:p>
            <a:pPr marL="642937" lvl="2" indent="-285750" algn="just">
              <a:buFontTx/>
              <a:buChar char="-"/>
            </a:pPr>
            <a:r>
              <a:rPr lang="cs-CZ" sz="1600" dirty="0"/>
              <a:t>informování lidí o politické situaci, vysvětlování problémů </a:t>
            </a:r>
            <a:r>
              <a:rPr lang="cs-CZ" sz="1600" dirty="0" smtClean="0"/>
              <a:t>apod.</a:t>
            </a:r>
          </a:p>
          <a:p>
            <a:pPr marL="357187" lvl="2" indent="0" algn="just">
              <a:buNone/>
            </a:pPr>
            <a:endParaRPr lang="cs-CZ" sz="1600" dirty="0" smtClean="0"/>
          </a:p>
          <a:p>
            <a:pPr marL="714375" lvl="2" indent="-357188" algn="just"/>
            <a:endParaRPr lang="cs-CZ" sz="1600" dirty="0" smtClean="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a:t>
            </a:r>
            <a:endParaRPr lang="cs-CZ" dirty="0"/>
          </a:p>
        </p:txBody>
      </p:sp>
    </p:spTree>
    <p:extLst>
      <p:ext uri="{BB962C8B-B14F-4D97-AF65-F5344CB8AC3E}">
        <p14:creationId xmlns:p14="http://schemas.microsoft.com/office/powerpoint/2010/main" val="63834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endParaRPr lang="cs-CZ" sz="1600" dirty="0" smtClean="0"/>
          </a:p>
          <a:p>
            <a:pPr marL="0" lvl="1" indent="0" algn="just">
              <a:buNone/>
            </a:pPr>
            <a:r>
              <a:rPr lang="cs-CZ" sz="1600" dirty="0" smtClean="0"/>
              <a:t>Tato </a:t>
            </a:r>
            <a:r>
              <a:rPr lang="cs-CZ" sz="1600" dirty="0"/>
              <a:t>strategie bývá úspěšná zejména při pomalu se vyvíjejících krizích, které včas oznamuje výskyt </a:t>
            </a:r>
            <a:r>
              <a:rPr lang="cs-CZ" sz="1600" dirty="0" smtClean="0"/>
              <a:t>symptomů. </a:t>
            </a:r>
          </a:p>
          <a:p>
            <a:pPr marL="0" lvl="1" indent="0" algn="just">
              <a:buNone/>
            </a:pPr>
            <a:r>
              <a:rPr lang="cs-CZ" sz="1600" dirty="0" smtClean="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účinné snižování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uplatnění ochranných opatření (např. speciální technologie</a:t>
            </a:r>
            <a:r>
              <a:rPr lang="cs-CZ" sz="1600" dirty="0" smtClean="0"/>
              <a:t>);</a:t>
            </a:r>
            <a:endParaRPr lang="cs-CZ" sz="1600" dirty="0"/>
          </a:p>
          <a:p>
            <a:pPr marL="357188" lvl="1" indent="-357188" algn="just">
              <a:buFont typeface="Arial" panose="020B0604020202020204" pitchFamily="34" charset="0"/>
              <a:buChar char="•"/>
            </a:pPr>
            <a:r>
              <a:rPr lang="cs-CZ" sz="1600" dirty="0"/>
              <a:t>demonstrace </a:t>
            </a:r>
            <a:r>
              <a:rPr lang="cs-CZ" sz="1600" dirty="0" smtClean="0"/>
              <a:t>síly;</a:t>
            </a:r>
            <a:endParaRPr lang="cs-CZ" sz="1600" dirty="0"/>
          </a:p>
          <a:p>
            <a:pPr marL="357188" lvl="1" indent="-357188" algn="just">
              <a:buFont typeface="Arial" panose="020B0604020202020204" pitchFamily="34" charset="0"/>
              <a:buChar char="•"/>
            </a:pPr>
            <a:r>
              <a:rPr lang="cs-CZ" sz="1600" dirty="0"/>
              <a:t>okamžitá změna sociální </a:t>
            </a:r>
            <a:r>
              <a:rPr lang="cs-CZ" sz="1600" dirty="0" smtClean="0"/>
              <a:t>politiky.</a:t>
            </a:r>
            <a:endParaRPr lang="cs-CZ" sz="1600" dirty="0"/>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a:t>
            </a:r>
            <a:endParaRPr lang="cs-CZ" dirty="0"/>
          </a:p>
        </p:txBody>
      </p:sp>
    </p:spTree>
    <p:extLst>
      <p:ext uri="{BB962C8B-B14F-4D97-AF65-F5344CB8AC3E}">
        <p14:creationId xmlns:p14="http://schemas.microsoft.com/office/powerpoint/2010/main" val="38699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endParaRPr lang="cs-CZ" sz="1600" dirty="0" smtClean="0"/>
          </a:p>
          <a:p>
            <a:pPr marL="357188" lvl="1" indent="-357188" algn="just">
              <a:buFont typeface="Arial" panose="020B0604020202020204" pitchFamily="34" charset="0"/>
              <a:buChar char="•"/>
            </a:pPr>
            <a:r>
              <a:rPr lang="cs-CZ" sz="1600" dirty="0" smtClean="0"/>
              <a:t>Je </a:t>
            </a:r>
            <a:r>
              <a:rPr lang="cs-CZ" sz="1600" dirty="0"/>
              <a:t>výhodná při řešení rychle se vyvíjejících krizí a při jejich nečekaném výskytu</a:t>
            </a:r>
            <a:r>
              <a:rPr lang="cs-CZ" sz="1600" dirty="0" smtClean="0"/>
              <a:t>.</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III</a:t>
            </a:r>
            <a:endParaRPr lang="cs-CZ" dirty="0"/>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r>
              <a:rPr lang="cs-CZ" sz="1600" dirty="0" smtClean="0"/>
              <a:t>.</a:t>
            </a:r>
          </a:p>
          <a:p>
            <a:pPr lvl="0" algn="just"/>
            <a:r>
              <a:rPr lang="cs-CZ" sz="1600" dirty="0"/>
              <a:t>vyhodnocení průběhu a přípravy závěrů a poučení do budoucnosti</a:t>
            </a:r>
          </a:p>
          <a:p>
            <a:pPr algn="just"/>
            <a:r>
              <a:rPr lang="cs-CZ" sz="1600" dirty="0"/>
              <a:t> </a:t>
            </a:r>
            <a:r>
              <a:rPr lang="cs-CZ" sz="1600" dirty="0" smtClean="0"/>
              <a:t>korekce </a:t>
            </a:r>
            <a:r>
              <a:rPr lang="cs-CZ" sz="1600" dirty="0"/>
              <a:t>systému zabezpečení</a:t>
            </a:r>
          </a:p>
          <a:p>
            <a:pPr algn="just"/>
            <a:r>
              <a:rPr lang="cs-CZ" sz="1600" dirty="0"/>
              <a:t> </a:t>
            </a:r>
            <a:r>
              <a:rPr lang="cs-CZ" sz="1600" dirty="0" smtClean="0"/>
              <a:t>zkvalitnění </a:t>
            </a:r>
            <a:r>
              <a:rPr lang="cs-CZ" sz="1600" dirty="0"/>
              <a:t>technologie, generační posun</a:t>
            </a:r>
          </a:p>
          <a:p>
            <a:pPr algn="just"/>
            <a:r>
              <a:rPr lang="cs-CZ" sz="1600" dirty="0"/>
              <a:t> </a:t>
            </a:r>
            <a:r>
              <a:rPr lang="cs-CZ" sz="1600" dirty="0" smtClean="0"/>
              <a:t>poukázání </a:t>
            </a:r>
            <a:r>
              <a:rPr lang="cs-CZ" sz="1600" dirty="0"/>
              <a:t>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317239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smtClean="0"/>
              <a:t>Krizová matice pro určení krizové strategie</a:t>
            </a:r>
            <a:endParaRPr lang="cs-CZ" dirty="0"/>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a:t>
                      </a:r>
                      <a:r>
                        <a:rPr lang="cs-CZ" sz="1600" dirty="0" smtClean="0">
                          <a:solidFill>
                            <a:srgbClr val="002060"/>
                          </a:solidFill>
                          <a:effectLst/>
                        </a:rPr>
                        <a:t>Pravděpodobnost </a:t>
                      </a:r>
                      <a:r>
                        <a:rPr lang="cs-CZ" sz="1600" dirty="0">
                          <a:solidFill>
                            <a:srgbClr val="002060"/>
                          </a:solidFill>
                          <a:effectLst/>
                        </a:rPr>
                        <a:t>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49225003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Krizové strategie z krizové matice</a:t>
            </a:r>
            <a:endParaRPr lang="cs-CZ" dirty="0"/>
          </a:p>
        </p:txBody>
      </p:sp>
    </p:spTree>
    <p:extLst>
      <p:ext uri="{BB962C8B-B14F-4D97-AF65-F5344CB8AC3E}">
        <p14:creationId xmlns:p14="http://schemas.microsoft.com/office/powerpoint/2010/main" val="290685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a:t>
            </a:r>
            <a:r>
              <a:rPr lang="cs-CZ" sz="1600" dirty="0" smtClean="0"/>
              <a:t>K</a:t>
            </a:r>
            <a:r>
              <a:rPr lang="cs-CZ" sz="1600" dirty="0"/>
              <a:t>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Revitalizační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259013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a:t>
            </a:r>
            <a:r>
              <a:rPr lang="cs-CZ" sz="1600" dirty="0" smtClean="0"/>
              <a:t>Cílem </a:t>
            </a:r>
            <a:r>
              <a:rPr lang="cs-CZ" sz="1600" dirty="0" err="1" smtClean="0"/>
              <a:t>deinvestiční</a:t>
            </a:r>
            <a:r>
              <a:rPr lang="cs-CZ" sz="1600" dirty="0" smtClean="0"/>
              <a:t> strategie je postupné snižování investic až jejich úplná eliminace v souvislosti s ukončením podnikání nebo změnou podnikatelského záměru.</a:t>
            </a:r>
            <a:endParaRPr lang="cs-CZ" sz="1600" dirty="0"/>
          </a:p>
          <a:p>
            <a:pPr lvl="1" algn="just"/>
            <a:r>
              <a:rPr lang="cs-CZ" sz="1600" b="1" dirty="0"/>
              <a:t>Likvidační strategie</a:t>
            </a:r>
            <a:r>
              <a:rPr lang="cs-CZ" sz="1600" dirty="0"/>
              <a:t>, v jejichž důsledku dochází ke zrušení podniku</a:t>
            </a:r>
            <a:r>
              <a:rPr lang="cs-CZ" sz="1600" dirty="0" smtClean="0"/>
              <a:t>. Cílem likvidační strategie je ukončení podnikatelské činnosti s co nejnižšími náklady a největšími výhodami pro podnik.</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Útlumové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191955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efektivní </a:t>
            </a:r>
            <a:r>
              <a:rPr lang="cs-CZ" sz="1600" dirty="0"/>
              <a:t>portfolio a </a:t>
            </a:r>
            <a:r>
              <a:rPr lang="cs-CZ" sz="1600" dirty="0" err="1"/>
              <a:t>core</a:t>
            </a:r>
            <a:r>
              <a:rPr lang="cs-CZ" sz="1600" dirty="0"/>
              <a:t> business</a:t>
            </a:r>
          </a:p>
          <a:p>
            <a:pPr lvl="0" algn="just"/>
            <a:r>
              <a:rPr lang="cs-CZ" sz="1600" dirty="0"/>
              <a:t>rychlost a pružnost</a:t>
            </a:r>
          </a:p>
          <a:p>
            <a:pPr lvl="0" algn="just"/>
            <a:r>
              <a:rPr lang="cs-CZ" sz="1600" dirty="0"/>
              <a:t>výkonnostní motivační systém</a:t>
            </a:r>
          </a:p>
          <a:p>
            <a:pPr lvl="0" algn="just"/>
            <a:r>
              <a:rPr lang="cs-CZ" sz="1600" dirty="0"/>
              <a:t>centralizace</a:t>
            </a:r>
          </a:p>
          <a:p>
            <a:pPr lvl="0" algn="just"/>
            <a:r>
              <a:rPr lang="cs-CZ" sz="1600" dirty="0"/>
              <a:t>procesní řízení</a:t>
            </a:r>
          </a:p>
          <a:p>
            <a:pPr lvl="0" algn="just"/>
            <a:r>
              <a:rPr lang="cs-CZ" sz="1600" dirty="0"/>
              <a:t>inovativnost</a:t>
            </a:r>
          </a:p>
          <a:p>
            <a:pPr lvl="0" algn="just"/>
            <a:r>
              <a:rPr lang="cs-CZ" sz="1600" dirty="0"/>
              <a:t>vytváření síly podniku fúzemi, akvizicemi, aliancemi, sítěmi, formováním virtuálních podniků</a:t>
            </a:r>
          </a:p>
          <a:p>
            <a:pPr algn="just"/>
            <a:r>
              <a:rPr lang="cs-CZ" sz="1600" dirty="0"/>
              <a:t>používání nejmodernějších metod </a:t>
            </a:r>
            <a:r>
              <a:rPr lang="cs-CZ" sz="1600" dirty="0" smtClean="0"/>
              <a:t>managementu</a:t>
            </a:r>
          </a:p>
          <a:p>
            <a:pPr lvl="0" algn="just"/>
            <a:r>
              <a:rPr lang="cs-CZ" sz="1600" dirty="0"/>
              <a:t>ucelený systém řízení a plánování</a:t>
            </a:r>
          </a:p>
          <a:p>
            <a:pPr lvl="0" algn="just"/>
            <a:r>
              <a:rPr lang="cs-CZ" sz="1600" dirty="0"/>
              <a:t>využívání moderních informačních technologií</a:t>
            </a:r>
          </a:p>
          <a:p>
            <a:pPr lvl="0" algn="just"/>
            <a:r>
              <a:rPr lang="cs-CZ" sz="1600" dirty="0"/>
              <a:t>respektování zásad </a:t>
            </a:r>
            <a:r>
              <a:rPr lang="cs-CZ" sz="1600" dirty="0" err="1"/>
              <a:t>Corporate</a:t>
            </a:r>
            <a:r>
              <a:rPr lang="cs-CZ" sz="1600" dirty="0"/>
              <a:t> </a:t>
            </a:r>
            <a:r>
              <a:rPr lang="cs-CZ" sz="1600" dirty="0" err="1"/>
              <a:t>Governance</a:t>
            </a:r>
            <a:r>
              <a:rPr lang="cs-CZ" sz="1600" dirty="0"/>
              <a:t>, principů etiky, společenské odpovědnosti a ekologičnosti</a:t>
            </a:r>
          </a:p>
          <a:p>
            <a:pPr lvl="0" algn="just"/>
            <a:r>
              <a:rPr lang="cs-CZ" sz="1600" dirty="0"/>
              <a:t>kvalifikované strategické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II</a:t>
            </a:r>
            <a:endParaRPr lang="cs-CZ" dirty="0"/>
          </a:p>
        </p:txBody>
      </p:sp>
    </p:spTree>
    <p:extLst>
      <p:ext uri="{BB962C8B-B14F-4D97-AF65-F5344CB8AC3E}">
        <p14:creationId xmlns:p14="http://schemas.microsoft.com/office/powerpoint/2010/main" val="299963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275585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Konkurenční výhoda (anglicky </a:t>
            </a:r>
            <a:r>
              <a:rPr lang="cs-CZ" sz="1600" dirty="0" err="1"/>
              <a:t>Competitive</a:t>
            </a:r>
            <a:r>
              <a:rPr lang="cs-CZ" sz="1600" dirty="0"/>
              <a:t> </a:t>
            </a:r>
            <a:r>
              <a:rPr lang="cs-CZ" sz="1600" dirty="0" err="1"/>
              <a:t>advantage</a:t>
            </a:r>
            <a:r>
              <a:rPr lang="cs-CZ" sz="1600" dirty="0"/>
              <a:t>) je vše, co dává </a:t>
            </a:r>
            <a:r>
              <a:rPr lang="cs-CZ" sz="1600" dirty="0" smtClean="0"/>
              <a:t>podniku </a:t>
            </a:r>
            <a:r>
              <a:rPr lang="cs-CZ" sz="1600" dirty="0"/>
              <a:t>dočasně náskok před konkurencí. </a:t>
            </a:r>
            <a:endParaRPr lang="cs-CZ" sz="1600" dirty="0" smtClean="0"/>
          </a:p>
          <a:p>
            <a:pPr algn="just"/>
            <a:r>
              <a:rPr lang="cs-CZ" sz="1600" dirty="0" smtClean="0"/>
              <a:t>Je </a:t>
            </a:r>
            <a:r>
              <a:rPr lang="cs-CZ" sz="1600" dirty="0"/>
              <a:t>to to, co </a:t>
            </a:r>
            <a:r>
              <a:rPr lang="cs-CZ" sz="1600" dirty="0" smtClean="0"/>
              <a:t>má podnik </a:t>
            </a:r>
            <a:r>
              <a:rPr lang="cs-CZ" sz="1600" dirty="0"/>
              <a:t>oproti </a:t>
            </a:r>
            <a:r>
              <a:rPr lang="cs-CZ" sz="1600" dirty="0" smtClean="0"/>
              <a:t>svoji </a:t>
            </a:r>
            <a:r>
              <a:rPr lang="cs-CZ" sz="1600" dirty="0"/>
              <a:t>konkurenci </a:t>
            </a:r>
            <a:r>
              <a:rPr lang="cs-CZ" sz="1600" dirty="0" smtClean="0"/>
              <a:t>lepší. Konkurenční </a:t>
            </a:r>
            <a:r>
              <a:rPr lang="cs-CZ" sz="1600" dirty="0"/>
              <a:t>výhoda nakonec může rozhodnout o tom, jestli zákazník nakoupí u </a:t>
            </a:r>
            <a:r>
              <a:rPr lang="cs-CZ" sz="1600" dirty="0" smtClean="0"/>
              <a:t>konkrétního podniku. </a:t>
            </a:r>
          </a:p>
          <a:p>
            <a:pPr algn="just"/>
            <a:r>
              <a:rPr lang="cs-CZ" sz="1600" dirty="0" smtClean="0"/>
              <a:t>Konkurenční výhoda může pomoci získat </a:t>
            </a:r>
            <a:r>
              <a:rPr lang="cs-CZ" sz="1600" dirty="0"/>
              <a:t>rychleji nebo větší podíl na trhu. </a:t>
            </a:r>
          </a:p>
          <a:p>
            <a:pPr algn="just"/>
            <a:r>
              <a:rPr lang="cs-CZ" sz="1600" dirty="0"/>
              <a:t>Konkurenční výhoda ale není trvalá. Je to dočasná věc, kterou </a:t>
            </a:r>
            <a:r>
              <a:rPr lang="cs-CZ" sz="1600" dirty="0" smtClean="0"/>
              <a:t>může podnik </a:t>
            </a:r>
            <a:r>
              <a:rPr lang="cs-CZ" sz="1600" dirty="0"/>
              <a:t>rychle ztratit buď vlastní chybou, úsilím konkurence nebo prostě situací na </a:t>
            </a:r>
            <a:r>
              <a:rPr lang="cs-CZ" sz="1600" dirty="0" smtClean="0"/>
              <a:t>trhu.</a:t>
            </a:r>
          </a:p>
          <a:p>
            <a:pPr algn="just"/>
            <a:r>
              <a:rPr lang="cs-CZ" sz="1600" dirty="0" smtClean="0"/>
              <a:t>V souvislosti se ztrátou nebo snižováním konkurenční výhody hovoříme o tzv. erozi konkurenční výhody, ke které dochází v důsledku vlivu ostatních konkurentů. </a:t>
            </a:r>
          </a:p>
          <a:p>
            <a:pPr algn="just"/>
            <a:r>
              <a:rPr lang="cs-CZ" sz="1600" dirty="0" smtClean="0"/>
              <a:t>Konkurenční výhoda musí být dlouhodobě udržitelná. Nejedná se tedy o nějakou dočasnou akci, ale o trvale udržitelnou  výhodu, která je systematicky budována prostřednictvím konkrétní strategie.</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a:t>
            </a:r>
            <a:endParaRPr lang="cs-CZ" dirty="0"/>
          </a:p>
        </p:txBody>
      </p:sp>
    </p:spTree>
    <p:extLst>
      <p:ext uri="{BB962C8B-B14F-4D97-AF65-F5344CB8AC3E}">
        <p14:creationId xmlns:p14="http://schemas.microsoft.com/office/powerpoint/2010/main" val="32982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Získání a udržení trvalé konkurenční výhody a s ní úzce spojené finanční výhody, doplněné přiměřeným rozvojem klíčových schopností a dovedností </a:t>
            </a:r>
            <a:r>
              <a:rPr lang="cs-CZ" sz="1600" dirty="0" smtClean="0"/>
              <a:t>podniků </a:t>
            </a:r>
            <a:r>
              <a:rPr lang="cs-CZ" sz="1600" dirty="0"/>
              <a:t>by mělo být základem pro formulaci jejich </a:t>
            </a:r>
            <a:r>
              <a:rPr lang="cs-CZ" sz="1600" dirty="0" smtClean="0"/>
              <a:t>strategie</a:t>
            </a:r>
            <a:r>
              <a:rPr lang="cs-CZ" sz="1600" dirty="0"/>
              <a:t>. </a:t>
            </a:r>
          </a:p>
          <a:p>
            <a:pPr algn="just"/>
            <a:r>
              <a:rPr lang="cs-CZ" sz="1600" dirty="0"/>
              <a:t>Podstata konkurenční výhody spočívá ve schopnosti podnikatelského subjektu vytvořit větší reálnou, nebo takto vnímanou užitnou hodnotu pro jeho cílové zákazníky ve srovnání s konkurencí, nebo srovnatelnou užitnou hodnotu při nižších nákladech, </a:t>
            </a:r>
            <a:r>
              <a:rPr lang="cs-CZ" sz="1600" dirty="0" smtClean="0"/>
              <a:t>evidentně </a:t>
            </a:r>
            <a:r>
              <a:rPr lang="cs-CZ" sz="1600" dirty="0"/>
              <a:t>v kratším </a:t>
            </a:r>
            <a:r>
              <a:rPr lang="cs-CZ" sz="1600" dirty="0" smtClean="0"/>
              <a:t>čase.</a:t>
            </a:r>
          </a:p>
          <a:p>
            <a:pPr algn="just"/>
            <a:r>
              <a:rPr lang="cs-CZ" sz="1600" dirty="0"/>
              <a:t>Finanční </a:t>
            </a:r>
            <a:r>
              <a:rPr lang="cs-CZ" sz="1600" dirty="0" smtClean="0"/>
              <a:t>výhoda konkurenční výhody </a:t>
            </a:r>
            <a:r>
              <a:rPr lang="cs-CZ" sz="1600" dirty="0"/>
              <a:t>spočívá v umění podnikatelského subjektu zaměřit obchodní činnosti na maximalizaci ekonomické hodnoty hotovostního toku </a:t>
            </a:r>
            <a:r>
              <a:rPr lang="cs-CZ" sz="1600" dirty="0" smtClean="0"/>
              <a:t>v </a:t>
            </a:r>
            <a:r>
              <a:rPr lang="cs-CZ" sz="1600" dirty="0"/>
              <a:t>relacím k investicím do podnikání. </a:t>
            </a:r>
            <a:endParaRPr lang="cs-CZ" sz="1600" dirty="0" smtClean="0"/>
          </a:p>
          <a:p>
            <a:pPr algn="just"/>
            <a:r>
              <a:rPr lang="cs-CZ" sz="1600" dirty="0"/>
              <a:t>Identifikace </a:t>
            </a:r>
            <a:r>
              <a:rPr lang="cs-CZ" sz="1600" dirty="0" smtClean="0"/>
              <a:t>konkurenční </a:t>
            </a:r>
            <a:r>
              <a:rPr lang="cs-CZ" sz="1600" dirty="0"/>
              <a:t>výhody vychází z porovnání skupiny </a:t>
            </a:r>
            <a:r>
              <a:rPr lang="cs-CZ" sz="1600" dirty="0" smtClean="0"/>
              <a:t>podniků, přičemž </a:t>
            </a:r>
            <a:r>
              <a:rPr lang="cs-CZ" sz="1600" dirty="0"/>
              <a:t>toto </a:t>
            </a:r>
            <a:r>
              <a:rPr lang="cs-CZ" sz="1600" dirty="0" smtClean="0"/>
              <a:t>porovnání </a:t>
            </a:r>
            <a:r>
              <a:rPr lang="cs-CZ" sz="1600" dirty="0"/>
              <a:t>je závislé na charakteru tržního </a:t>
            </a:r>
            <a:r>
              <a:rPr lang="cs-CZ" sz="1600" dirty="0" smtClean="0"/>
              <a:t>prostředí</a:t>
            </a:r>
            <a:r>
              <a:rPr lang="cs-CZ" sz="1600" dirty="0"/>
              <a:t>, ve </a:t>
            </a:r>
            <a:r>
              <a:rPr lang="cs-CZ" sz="1600"/>
              <a:t>kterém </a:t>
            </a:r>
            <a:r>
              <a:rPr lang="cs-CZ" sz="1600" smtClean="0"/>
              <a:t>podniky operují</a:t>
            </a:r>
            <a:r>
              <a:rPr lang="cs-CZ" sz="1600" dirty="0"/>
              <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II</a:t>
            </a:r>
            <a:endParaRPr lang="cs-CZ" dirty="0"/>
          </a:p>
        </p:txBody>
      </p:sp>
    </p:spTree>
    <p:extLst>
      <p:ext uri="{BB962C8B-B14F-4D97-AF65-F5344CB8AC3E}">
        <p14:creationId xmlns:p14="http://schemas.microsoft.com/office/powerpoint/2010/main" val="2431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Internacionalizace ekonomiky projevující se vytvářením nadnárodních společností.</a:t>
            </a:r>
          </a:p>
          <a:p>
            <a:pPr lvl="0" algn="just"/>
            <a:r>
              <a:rPr lang="cs-CZ" sz="1600" dirty="0"/>
              <a:t>Intelektualizace činností vedoucí k potřebnému růstu vzdělání pracovníků i vedení podniku.</a:t>
            </a:r>
          </a:p>
          <a:p>
            <a:pPr lvl="0" algn="just"/>
            <a:r>
              <a:rPr lang="cs-CZ" sz="1600" dirty="0"/>
              <a:t>Informatizace lidské společnosti, kdy počítače se stávají významnou složkou vybavení podniků a jejich ovládání je vyžadováno od většiny pracovníků podniku.</a:t>
            </a:r>
          </a:p>
          <a:p>
            <a:pPr lvl="0" algn="just"/>
            <a:r>
              <a:rPr lang="cs-CZ" sz="1600" dirty="0"/>
              <a:t>Zrychlování vývoje, které je dáno perfektně fungujícími komunikačními systémy, které bez problémů přenáší rychle a spolehlivě nové poznatky.</a:t>
            </a:r>
          </a:p>
          <a:p>
            <a:pPr lvl="0" algn="just"/>
            <a:r>
              <a:rPr lang="cs-CZ" sz="1600" dirty="0"/>
              <a:t>Pružnost producentů, která se stává základem jejich konkurenceschopnost a udržení určité konkurenční výhody vůči ostatním účastníkům na trhu. </a:t>
            </a:r>
          </a:p>
          <a:p>
            <a:pPr lvl="0" algn="just"/>
            <a:r>
              <a:rPr lang="cs-CZ" sz="1600" dirty="0"/>
              <a:t>Ekologické chování lidí i podniku, dané potřebou omezit poškozování životního prostředí lidské společnosti a zajistit uplatnění myšlenek udržitelnosti dobrých podmínek života.</a:t>
            </a:r>
          </a:p>
          <a:p>
            <a:pPr lvl="0" algn="just"/>
            <a:r>
              <a:rPr lang="cs-CZ" sz="1600" dirty="0"/>
              <a:t>Intenzifikace produkce, kdy tento trend je vyvolán omezující se nabídkou zdrojů, růstem jejich ceny a omezenou možností je nahradit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smtClean="0"/>
              <a:t>Externí faktory ovlivňující strategii podniku</a:t>
            </a:r>
            <a:endParaRPr lang="cs-CZ" dirty="0"/>
          </a:p>
        </p:txBody>
      </p:sp>
    </p:spTree>
    <p:extLst>
      <p:ext uri="{BB962C8B-B14F-4D97-AF65-F5344CB8AC3E}">
        <p14:creationId xmlns:p14="http://schemas.microsoft.com/office/powerpoint/2010/main" val="29027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630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Personální změny, které jsou způsobeny nástupem nových požadavků na pracovníky podniků a které vyvolávají vznik nových profesí i podnikových funkcí.</a:t>
            </a:r>
          </a:p>
          <a:p>
            <a:pPr lvl="0" algn="just"/>
            <a:r>
              <a:rPr lang="cs-CZ" sz="1600" dirty="0"/>
              <a:t>Změny ve struktuře organizací, které jsou vytvářeny potřebou nově uspořádat útvary podniku v souladu s požadavky zákazníků, dodavatelů i vlastní potřeb produkce (v technologiích).</a:t>
            </a:r>
          </a:p>
          <a:p>
            <a:pPr lvl="0" algn="just"/>
            <a:r>
              <a:rPr lang="cs-CZ" sz="1600" dirty="0"/>
              <a:t>Změny v podnikové kultuře vyvolané změnami jak organizačními tak personálními a ovlivněné novými vývojovými trendy. Podniková kultura se mění taktéž v důsledku změn hodnot u spotřebitelů.</a:t>
            </a:r>
          </a:p>
          <a:p>
            <a:pPr lvl="0" algn="just"/>
            <a:r>
              <a:rPr lang="cs-CZ" sz="1600" dirty="0"/>
              <a:t>Změny přípravy pracovníků k výkonu nových funkcí i k zvládnutí úkolů, které jsou dány delegováním povinností a odpovědnosti.</a:t>
            </a:r>
          </a:p>
          <a:p>
            <a:pPr algn="just"/>
            <a:r>
              <a:rPr lang="cs-CZ" sz="1600" dirty="0"/>
              <a:t>Změny v úloze managementu, kdy odpovědnost za spokojenost zákazníků i za realizaci změn se postupně přenáší do náplně role managementu první linie. Tím dochází k výrazným změnám v přístupech a v chování jednotlivců.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Interní faktory ovlivňující strategii podniku</a:t>
            </a:r>
            <a:endParaRPr lang="cs-CZ" dirty="0"/>
          </a:p>
        </p:txBody>
      </p:sp>
    </p:spTree>
    <p:extLst>
      <p:ext uri="{BB962C8B-B14F-4D97-AF65-F5344CB8AC3E}">
        <p14:creationId xmlns:p14="http://schemas.microsoft.com/office/powerpoint/2010/main" val="13492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Pro potřeby strategického plánování a tvorby strategie se velké organizace rozdělují na strategické obchodní jednotky SBU (</a:t>
            </a:r>
            <a:r>
              <a:rPr lang="cs-CZ" sz="1600" dirty="0" err="1" smtClean="0"/>
              <a:t>Strategic</a:t>
            </a:r>
            <a:r>
              <a:rPr lang="cs-CZ" sz="1600" dirty="0" smtClean="0"/>
              <a:t> Business </a:t>
            </a:r>
            <a:r>
              <a:rPr lang="cs-CZ" sz="1600" dirty="0" err="1" smtClean="0"/>
              <a:t>Units</a:t>
            </a:r>
            <a:r>
              <a:rPr lang="cs-CZ" sz="1600" dirty="0" smtClean="0"/>
              <a:t>).</a:t>
            </a:r>
          </a:p>
          <a:p>
            <a:pPr algn="just"/>
            <a:r>
              <a:rPr lang="cs-CZ" sz="1600" dirty="0" smtClean="0"/>
              <a:t>Strategická obchodní jednotka je homogenní část podniku, definovaná typicky určitou skupinou zákazníků a jejich potřebami a k tomu používanými technologiemi výroby.</a:t>
            </a:r>
          </a:p>
          <a:p>
            <a:pPr algn="just"/>
            <a:r>
              <a:rPr lang="cs-CZ" sz="1600" dirty="0"/>
              <a:t>Organizační struktura založená na strategických obchodních jednotkách </a:t>
            </a:r>
            <a:r>
              <a:rPr lang="cs-CZ" sz="1600" dirty="0" smtClean="0"/>
              <a:t>je </a:t>
            </a:r>
            <a:r>
              <a:rPr lang="cs-CZ" sz="1600" dirty="0"/>
              <a:t>jedním z typů </a:t>
            </a:r>
            <a:r>
              <a:rPr lang="cs-CZ" sz="1600" dirty="0" smtClean="0"/>
              <a:t>formální organizační struktury. </a:t>
            </a:r>
            <a:r>
              <a:rPr lang="cs-CZ" sz="1600" dirty="0"/>
              <a:t>Používá se obvykle pro rozsáhlé podniky působící v různých oblastech - např. korporace působící na mnoha trzích v mnoha </a:t>
            </a:r>
            <a:r>
              <a:rPr lang="cs-CZ" sz="1600" dirty="0" smtClean="0"/>
              <a:t>zemích.</a:t>
            </a:r>
          </a:p>
          <a:p>
            <a:pPr algn="just"/>
            <a:r>
              <a:rPr lang="cs-CZ" sz="1600" dirty="0"/>
              <a:t>Využití rozdělení korporace do </a:t>
            </a:r>
            <a:r>
              <a:rPr lang="cs-CZ" sz="1600" dirty="0" err="1"/>
              <a:t>SBUs</a:t>
            </a:r>
            <a:r>
              <a:rPr lang="cs-CZ" sz="1600" dirty="0"/>
              <a:t> se využívá v případech, kdy je třeba z důvodů například geografických, technologických, marketingových (zákaznických a kulturních), obchodních či jiných rozdělit korporaci na menší, samostatnější jednotky, které se řídí společnou politikou a strategií.</a:t>
            </a:r>
          </a:p>
          <a:p>
            <a:pPr algn="just"/>
            <a:r>
              <a:rPr lang="cs-CZ" sz="1600" dirty="0" smtClean="0"/>
              <a:t>Ty </a:t>
            </a:r>
            <a:r>
              <a:rPr lang="cs-CZ" sz="1600" dirty="0"/>
              <a:t>mají poměrně značnou volnost řízení a rozhodování, pouze na úrovni globální strategie korporace musí koordinovat své působení s ústředním </a:t>
            </a:r>
            <a:r>
              <a:rPr lang="cs-CZ" sz="1600" dirty="0" smtClean="0"/>
              <a:t>vedením.</a:t>
            </a:r>
          </a:p>
          <a:p>
            <a:pPr algn="just"/>
            <a:endParaRPr lang="cs-CZ" sz="1600" dirty="0" smtClean="0"/>
          </a:p>
          <a:p>
            <a:pPr algn="just"/>
            <a:endParaRPr lang="cs-CZ" sz="1600" dirty="0" smtClean="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680520" cy="507703"/>
          </a:xfrm>
        </p:spPr>
        <p:txBody>
          <a:bodyPr/>
          <a:lstStyle/>
          <a:p>
            <a:r>
              <a:rPr lang="cs-CZ" dirty="0" smtClean="0"/>
              <a:t>Strategická obchodní jednotka SBU</a:t>
            </a:r>
            <a:endParaRPr lang="cs-CZ" dirty="0"/>
          </a:p>
        </p:txBody>
      </p:sp>
    </p:spTree>
    <p:extLst>
      <p:ext uri="{BB962C8B-B14F-4D97-AF65-F5344CB8AC3E}">
        <p14:creationId xmlns:p14="http://schemas.microsoft.com/office/powerpoint/2010/main" val="74627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uskutečnění změn v podniku lze využít řady postupů, které se neustále vyvíjí. </a:t>
            </a:r>
            <a:r>
              <a:rPr lang="cs-CZ" sz="1600" dirty="0" smtClean="0"/>
              <a:t>Původně rozšířený </a:t>
            </a:r>
            <a:r>
              <a:rPr lang="cs-CZ" sz="1600" dirty="0" err="1"/>
              <a:t>Demingův</a:t>
            </a:r>
            <a:r>
              <a:rPr lang="cs-CZ" sz="1600" dirty="0"/>
              <a:t> cyklus nebo jeho modifikovaná podoba nazývaná Stewartův cyklus je nahrazen metodou DMAIC, kde v tomto akronymu jednotlivá písmena znamenají následující činnosti:</a:t>
            </a:r>
          </a:p>
          <a:p>
            <a:pPr lvl="0" algn="just"/>
            <a:r>
              <a:rPr lang="cs-CZ" sz="1600" b="1" dirty="0" err="1"/>
              <a:t>Define</a:t>
            </a:r>
            <a:r>
              <a:rPr lang="cs-CZ" sz="1600" dirty="0"/>
              <a:t> – co nejlépe definovat řešený problém.</a:t>
            </a:r>
          </a:p>
          <a:p>
            <a:pPr lvl="0" algn="just"/>
            <a:r>
              <a:rPr lang="cs-CZ" sz="1600" b="1" dirty="0" err="1"/>
              <a:t>Measure</a:t>
            </a:r>
            <a:r>
              <a:rPr lang="cs-CZ" sz="1600" dirty="0"/>
              <a:t> – zjistit jak původní, nezměněný stav funguje.</a:t>
            </a:r>
          </a:p>
          <a:p>
            <a:pPr lvl="0" algn="just"/>
            <a:r>
              <a:rPr lang="cs-CZ" sz="1600" b="1" dirty="0" err="1"/>
              <a:t>Analyze</a:t>
            </a:r>
            <a:r>
              <a:rPr lang="cs-CZ" sz="1600" dirty="0"/>
              <a:t> – zjištění příležitosti pro změnu k lepšímu, ale také umožňující identifikaci zdroje vad nebo chyb.</a:t>
            </a:r>
          </a:p>
          <a:p>
            <a:pPr lvl="0" algn="just"/>
            <a:r>
              <a:rPr lang="cs-CZ" sz="1600" b="1" dirty="0" err="1"/>
              <a:t>Improve</a:t>
            </a:r>
            <a:r>
              <a:rPr lang="cs-CZ" sz="1600" dirty="0"/>
              <a:t> – označující výběr nejlepšího postupu při změně, jeho odzkoušení a uplatnění.</a:t>
            </a:r>
          </a:p>
          <a:p>
            <a:pPr lvl="0" algn="just"/>
            <a:r>
              <a:rPr lang="cs-CZ" sz="1600" b="1" dirty="0" err="1"/>
              <a:t>Control</a:t>
            </a:r>
            <a:r>
              <a:rPr lang="cs-CZ" sz="1600" dirty="0"/>
              <a:t> – signalizující potřebu kontrolovat realizaci změny, řídit její implementaci, nebo návrat do původního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Metoda DMAIC v souvislosti se strategií</a:t>
            </a:r>
            <a:endParaRPr lang="cs-CZ" dirty="0"/>
          </a:p>
        </p:txBody>
      </p:sp>
    </p:spTree>
    <p:extLst>
      <p:ext uri="{BB962C8B-B14F-4D97-AF65-F5344CB8AC3E}">
        <p14:creationId xmlns:p14="http://schemas.microsoft.com/office/powerpoint/2010/main" val="11408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Významná součást strategického řízení podniku</a:t>
            </a:r>
          </a:p>
          <a:p>
            <a:pPr algn="just"/>
            <a:r>
              <a:rPr lang="cs-CZ" sz="1600" dirty="0" smtClean="0"/>
              <a:t>Úzce </a:t>
            </a:r>
            <a:r>
              <a:rPr lang="cs-CZ" sz="1600" dirty="0"/>
              <a:t>spojena s finančním řízením a finančním účetnictvím podniku</a:t>
            </a:r>
          </a:p>
          <a:p>
            <a:pPr algn="just"/>
            <a:r>
              <a:rPr lang="cs-CZ" sz="1600" dirty="0" smtClean="0"/>
              <a:t>Poskytuje </a:t>
            </a:r>
            <a:r>
              <a:rPr lang="cs-CZ" sz="1600" dirty="0"/>
              <a:t>data pro rozhodování manažerů</a:t>
            </a:r>
          </a:p>
          <a:p>
            <a:pPr algn="just"/>
            <a:r>
              <a:rPr lang="cs-CZ" sz="1600" dirty="0" smtClean="0"/>
              <a:t>Vychází </a:t>
            </a:r>
            <a:r>
              <a:rPr lang="cs-CZ" sz="1600" dirty="0"/>
              <a:t>ze základních finančních výkazů podniku</a:t>
            </a:r>
          </a:p>
          <a:p>
            <a:pPr algn="just"/>
            <a:r>
              <a:rPr lang="cs-CZ" sz="1600" dirty="0"/>
              <a:t>Vede k poznání minulých a současných hospodářských jevů v podniku</a:t>
            </a:r>
          </a:p>
          <a:p>
            <a:pPr algn="just"/>
            <a:r>
              <a:rPr lang="cs-CZ" sz="1600" dirty="0" smtClean="0"/>
              <a:t>Podklady </a:t>
            </a:r>
            <a:r>
              <a:rPr lang="cs-CZ" sz="1600" dirty="0"/>
              <a:t>pro hodnocení reálnosti investičních a inovačních budoucích záměrů</a:t>
            </a:r>
          </a:p>
          <a:p>
            <a:pPr algn="just"/>
            <a:r>
              <a:rPr lang="cs-CZ" sz="1600" dirty="0" smtClean="0"/>
              <a:t>Posouzení </a:t>
            </a:r>
            <a:r>
              <a:rPr lang="cs-CZ" sz="1600" dirty="0"/>
              <a:t>„finančního zdraví“ podniku</a:t>
            </a:r>
          </a:p>
          <a:p>
            <a:pPr algn="just"/>
            <a:r>
              <a:rPr lang="cs-CZ" sz="1600" dirty="0" smtClean="0"/>
              <a:t>Indikátor </a:t>
            </a:r>
            <a:r>
              <a:rPr lang="cs-CZ" sz="1600" dirty="0"/>
              <a:t>finanční výkonnosti podniku – manažer x investor – </a:t>
            </a:r>
            <a:r>
              <a:rPr lang="cs-CZ" sz="1600" dirty="0" err="1"/>
              <a:t>Value</a:t>
            </a:r>
            <a:r>
              <a:rPr lang="cs-CZ" sz="1600" dirty="0"/>
              <a:t> </a:t>
            </a:r>
            <a:r>
              <a:rPr lang="cs-CZ" sz="1600" dirty="0" err="1"/>
              <a:t>Based</a:t>
            </a:r>
            <a:r>
              <a:rPr lang="cs-CZ" sz="1600" dirty="0"/>
              <a:t> Management VBM</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Finanční řízení ve vazbě na podnikovou strategii</a:t>
            </a:r>
            <a:endParaRPr lang="cs-CZ" dirty="0"/>
          </a:p>
        </p:txBody>
      </p:sp>
    </p:spTree>
    <p:extLst>
      <p:ext uri="{BB962C8B-B14F-4D97-AF65-F5344CB8AC3E}">
        <p14:creationId xmlns:p14="http://schemas.microsoft.com/office/powerpoint/2010/main" val="196023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Analýza finanční situace</a:t>
            </a:r>
          </a:p>
          <a:p>
            <a:endParaRPr lang="cs-CZ" sz="1600" dirty="0"/>
          </a:p>
          <a:p>
            <a:r>
              <a:rPr lang="cs-CZ" sz="1600" dirty="0"/>
              <a:t>Plán tržeb</a:t>
            </a:r>
          </a:p>
          <a:p>
            <a:pPr>
              <a:buNone/>
            </a:pPr>
            <a:endParaRPr lang="cs-CZ" sz="1600" dirty="0"/>
          </a:p>
          <a:p>
            <a:r>
              <a:rPr lang="cs-CZ" sz="1600" dirty="0"/>
              <a:t>Plán peněžních toků</a:t>
            </a:r>
          </a:p>
          <a:p>
            <a:pPr>
              <a:buNone/>
            </a:pPr>
            <a:endParaRPr lang="cs-CZ" sz="1600" dirty="0"/>
          </a:p>
          <a:p>
            <a:r>
              <a:rPr lang="cs-CZ" sz="1600" dirty="0"/>
              <a:t>Plánovaná rozvaha</a:t>
            </a:r>
          </a:p>
          <a:p>
            <a:pPr>
              <a:buNone/>
            </a:pPr>
            <a:endParaRPr lang="cs-CZ" sz="1600" dirty="0"/>
          </a:p>
          <a:p>
            <a:r>
              <a:rPr lang="cs-CZ" sz="1600" dirty="0"/>
              <a:t>Investiční rozpočet - rozpočet investičních výdajů členěný na jednotlivé investiční projekty s ekonomickým hodnocením</a:t>
            </a:r>
          </a:p>
          <a:p>
            <a:pPr>
              <a:buNone/>
            </a:pPr>
            <a:endParaRPr lang="cs-CZ" sz="1600" dirty="0"/>
          </a:p>
          <a:p>
            <a:r>
              <a:rPr lang="cs-CZ" sz="1600" dirty="0"/>
              <a:t>Rozpočet externího financování</a:t>
            </a:r>
          </a:p>
          <a:p>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Obsah dlouhodobého finančního plánu</a:t>
            </a:r>
            <a:endParaRPr lang="cs-CZ" dirty="0"/>
          </a:p>
        </p:txBody>
      </p:sp>
    </p:spTree>
    <p:extLst>
      <p:ext uri="{BB962C8B-B14F-4D97-AF65-F5344CB8AC3E}">
        <p14:creationId xmlns:p14="http://schemas.microsoft.com/office/powerpoint/2010/main" val="36931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venture </a:t>
            </a:r>
            <a:r>
              <a:rPr lang="cs-CZ" sz="1600" dirty="0" err="1"/>
              <a:t>capital</a:t>
            </a:r>
            <a:r>
              <a:rPr lang="cs-CZ" sz="1600" dirty="0"/>
              <a:t>  x  venture </a:t>
            </a:r>
            <a:r>
              <a:rPr lang="cs-CZ" sz="1600" dirty="0" err="1"/>
              <a:t>capital</a:t>
            </a:r>
            <a:r>
              <a:rPr lang="cs-CZ" sz="1600" dirty="0"/>
              <a:t> </a:t>
            </a:r>
            <a:r>
              <a:rPr lang="cs-CZ" sz="1600" dirty="0" err="1"/>
              <a:t>industry</a:t>
            </a:r>
            <a:endParaRPr lang="cs-CZ" sz="1600" dirty="0"/>
          </a:p>
          <a:p>
            <a:pPr algn="just">
              <a:buNone/>
            </a:pPr>
            <a:endParaRPr lang="cs-CZ" sz="1600" dirty="0"/>
          </a:p>
          <a:p>
            <a:pPr algn="just"/>
            <a:r>
              <a:rPr lang="cs-CZ" sz="1600" b="1" dirty="0"/>
              <a:t>Venture </a:t>
            </a:r>
            <a:r>
              <a:rPr lang="cs-CZ" sz="1600" b="1" dirty="0" err="1"/>
              <a:t>capital</a:t>
            </a:r>
            <a:r>
              <a:rPr lang="cs-CZ" sz="1600" b="1" dirty="0"/>
              <a:t> </a:t>
            </a:r>
            <a:r>
              <a:rPr lang="cs-CZ" sz="1600" b="1" dirty="0" err="1"/>
              <a:t>industry</a:t>
            </a:r>
            <a:r>
              <a:rPr lang="cs-CZ" sz="1600" b="1" dirty="0"/>
              <a:t> </a:t>
            </a:r>
            <a:r>
              <a:rPr lang="cs-CZ" sz="1600" dirty="0" smtClean="0"/>
              <a:t>– dlouhodobá </a:t>
            </a:r>
            <a:r>
              <a:rPr lang="cs-CZ" sz="1600" dirty="0"/>
              <a:t>investice do rizikových podniků, které nejsou obchodovány na veřejných </a:t>
            </a:r>
            <a:r>
              <a:rPr lang="cs-CZ" sz="1600" dirty="0" smtClean="0"/>
              <a:t>trzích.</a:t>
            </a:r>
            <a:endParaRPr lang="cs-CZ" sz="1600" dirty="0"/>
          </a:p>
          <a:p>
            <a:pPr algn="just">
              <a:buNone/>
            </a:pPr>
            <a:endParaRPr lang="cs-CZ" sz="1600" dirty="0"/>
          </a:p>
          <a:p>
            <a:pPr algn="just"/>
            <a:r>
              <a:rPr lang="cs-CZ" sz="1600" b="1" dirty="0"/>
              <a:t>Rizikový kapitál </a:t>
            </a:r>
            <a:r>
              <a:rPr lang="cs-CZ" sz="1600" dirty="0" smtClean="0"/>
              <a:t>– investice </a:t>
            </a:r>
            <a:r>
              <a:rPr lang="cs-CZ" sz="1600" dirty="0"/>
              <a:t>do základního jmění podniku (většinou nově vzniklé) s cílem rozběhnout a realizovat nový </a:t>
            </a:r>
            <a:r>
              <a:rPr lang="cs-CZ" sz="1600" dirty="0" smtClean="0"/>
              <a:t>program.</a:t>
            </a:r>
            <a:endParaRPr lang="cs-CZ" sz="1600" dirty="0"/>
          </a:p>
          <a:p>
            <a:pPr algn="just"/>
            <a:endParaRPr lang="cs-CZ" sz="1600" dirty="0"/>
          </a:p>
          <a:p>
            <a:pPr algn="just"/>
            <a:r>
              <a:rPr lang="cs-CZ" sz="1600" b="1" dirty="0"/>
              <a:t>Rozvojový kapitál </a:t>
            </a:r>
            <a:r>
              <a:rPr lang="cs-CZ" sz="1600" dirty="0"/>
              <a:t>– investice do fungujících podniků, které mají </a:t>
            </a:r>
            <a:r>
              <a:rPr lang="pl-PL" sz="1600" dirty="0"/>
              <a:t>nedostatek kapitálu pro rychlejší </a:t>
            </a:r>
            <a:r>
              <a:rPr lang="pl-PL" sz="1600" dirty="0" smtClean="0"/>
              <a:t>růst.</a:t>
            </a:r>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Rizikový a rozvojový kapitál ve strategii podniku</a:t>
            </a:r>
            <a:endParaRPr lang="cs-CZ" dirty="0"/>
          </a:p>
        </p:txBody>
      </p:sp>
    </p:spTree>
    <p:extLst>
      <p:ext uri="{BB962C8B-B14F-4D97-AF65-F5344CB8AC3E}">
        <p14:creationId xmlns:p14="http://schemas.microsoft.com/office/powerpoint/2010/main" val="278261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celopodnikové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73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022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Produktem strategického myšlení a strategického rozhodování je strategie podniku. </a:t>
            </a:r>
            <a:endParaRPr lang="cs-CZ" sz="1600" dirty="0" smtClean="0"/>
          </a:p>
          <a:p>
            <a:pPr algn="just"/>
            <a:r>
              <a:rPr lang="cs-CZ" sz="1600" dirty="0" smtClean="0"/>
              <a:t>Strategie </a:t>
            </a:r>
            <a:r>
              <a:rPr lang="cs-CZ" sz="1600" dirty="0"/>
              <a:t>představuje dlouhodobou koncepci podniku, která podstatným způsobem usměrňuje veškeré budoucí aktivity podniku. </a:t>
            </a:r>
            <a:endParaRPr lang="cs-CZ" sz="1600" dirty="0" smtClean="0"/>
          </a:p>
          <a:p>
            <a:pPr algn="just"/>
            <a:r>
              <a:rPr lang="cs-CZ" sz="1600" dirty="0" smtClean="0"/>
              <a:t>Strategii </a:t>
            </a:r>
            <a:r>
              <a:rPr lang="cs-CZ" sz="1600" dirty="0"/>
              <a:t>podniku formulují top manažeři ve spolupráci s dalšími manažery a zaměstnanci podniku. </a:t>
            </a:r>
          </a:p>
          <a:p>
            <a:pPr algn="just"/>
            <a:r>
              <a:rPr lang="cs-CZ" sz="16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a:t>
            </a:r>
            <a:r>
              <a:rPr lang="cs-CZ" sz="1600" dirty="0" smtClean="0"/>
              <a:t>.</a:t>
            </a:r>
          </a:p>
          <a:p>
            <a:pPr algn="just"/>
            <a:r>
              <a:rPr lang="cs-CZ" sz="1600" dirty="0"/>
              <a:t>Strategie podniku se stává základní směrnicí pro další postupné strategické rozhodování a ovlivňuje především investiční rozhodování a inovační aktivity.</a:t>
            </a:r>
          </a:p>
          <a:p>
            <a:pPr algn="just"/>
            <a:r>
              <a:rPr lang="cs-CZ" sz="1600" dirty="0"/>
              <a:t>Strategie se stává prostředkem, který stmeluje podnik v jeden celek směřující k dosažení vytýčených dlouhodobých cílů.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a:t>
            </a:r>
            <a:endParaRPr lang="cs-CZ" dirty="0"/>
          </a:p>
        </p:txBody>
      </p:sp>
    </p:spTree>
    <p:extLst>
      <p:ext uri="{BB962C8B-B14F-4D97-AF65-F5344CB8AC3E}">
        <p14:creationId xmlns:p14="http://schemas.microsoft.com/office/powerpoint/2010/main" val="104829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Strategie </a:t>
            </a:r>
            <a:r>
              <a:rPr lang="cs-CZ" sz="1600" dirty="0"/>
              <a:t>se stává návodem, který vymezuje základní formy konkurenčního boje podniku.</a:t>
            </a:r>
          </a:p>
          <a:p>
            <a:pPr lvl="0" algn="just"/>
            <a:r>
              <a:rPr lang="cs-CZ" sz="1600" dirty="0"/>
              <a:t>Strategie představuje prostředek sloužící k dosažení konkurenční výhody s využitím předností podniku a příležitostí které poskytuje okolní prostředí a chrání podnik před působením ohrožení a hrozeb.</a:t>
            </a:r>
          </a:p>
          <a:p>
            <a:pPr algn="just"/>
            <a:r>
              <a:rPr lang="cs-CZ" sz="1600" dirty="0"/>
              <a:t>Strategie současně musí naplňovat svou ekonomickou funkci spočívající ve vytváření ekonomických přínosů po své vlastníky a poskytovat potřebné sociální jistoty zaměstnancům. V důsledku toho musíme chápat podnikovou strategii nejen jako podnikatelský a ekonomický systém, ale také jako systém sociální čímž se výrazně mění názor na tento podnikový prostředek.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II</a:t>
            </a:r>
            <a:endParaRPr lang="cs-CZ" dirty="0"/>
          </a:p>
        </p:txBody>
      </p:sp>
    </p:spTree>
    <p:extLst>
      <p:ext uri="{BB962C8B-B14F-4D97-AF65-F5344CB8AC3E}">
        <p14:creationId xmlns:p14="http://schemas.microsoft.com/office/powerpoint/2010/main" val="41130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Typologie podnikových strategií - </a:t>
            </a:r>
            <a:r>
              <a:rPr lang="cs-CZ" sz="3200" b="1">
                <a:solidFill>
                  <a:schemeClr val="bg1"/>
                </a:solidFill>
                <a:latin typeface="Times New Roman" panose="02020603050405020304" pitchFamily="18" charset="0"/>
                <a:cs typeface="Times New Roman" panose="02020603050405020304" pitchFamily="18" charset="0"/>
              </a:rPr>
              <a:t>business </a:t>
            </a:r>
            <a:r>
              <a:rPr lang="cs-CZ" sz="3200" b="1" smtClean="0">
                <a:solidFill>
                  <a:schemeClr val="bg1"/>
                </a:solidFill>
                <a:latin typeface="Times New Roman" panose="02020603050405020304" pitchFamily="18" charset="0"/>
                <a:cs typeface="Times New Roman" panose="02020603050405020304" pitchFamily="18" charset="0"/>
              </a:rPr>
              <a:t>strategie</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1974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4504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229673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44063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33400634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18583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302678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 jak zajistit zisk z konkrétní podnikatelské činnosti.</a:t>
            </a:r>
          </a:p>
          <a:p>
            <a:pPr lvl="0" algn="just"/>
            <a:r>
              <a:rPr lang="cs-CZ" sz="1600" dirty="0"/>
              <a:t>Optimální využití zdrojů, které má podnik k dispozici nebo může získat.</a:t>
            </a:r>
          </a:p>
          <a:p>
            <a:pPr lvl="0" algn="just"/>
            <a:r>
              <a:rPr lang="cs-CZ" sz="1600" dirty="0"/>
              <a:t>Tvorbu konkurenční výhody trvalou inovací svých výrobků i služeb a její co nejdelší uplatnění a udržení.</a:t>
            </a:r>
          </a:p>
          <a:p>
            <a:pPr lvl="0" algn="just"/>
            <a:r>
              <a:rPr lang="cs-CZ" sz="1600" dirty="0"/>
              <a:t>Získání a udržení solventních, loajálních zákazníků, kteří jsou předpokladem udržení zisku.</a:t>
            </a:r>
          </a:p>
          <a:p>
            <a:pPr algn="just"/>
            <a:r>
              <a:rPr lang="cs-CZ" sz="1600" dirty="0"/>
              <a:t>Předcházení výskytu krizových situací včasným, rychlým a uspokojivým řešením vyskytujících se </a:t>
            </a:r>
            <a:r>
              <a:rPr lang="cs-CZ" sz="1600" dirty="0" smtClean="0"/>
              <a:t>rizik.</a:t>
            </a:r>
          </a:p>
          <a:p>
            <a:pPr lvl="0" algn="just"/>
            <a:r>
              <a:rPr lang="cs-CZ" sz="1600" dirty="0"/>
              <a:t>Vytváření potřebné soustavy sociálních jistot pro zaměstnance, které zajistí udržení schopných, kreativních a výkonných zaměstnanců. S tím souvisí nejen neustálé jejich zvyšování jejich kvalifikace, ale i správná motivace a podpora.</a:t>
            </a:r>
          </a:p>
          <a:p>
            <a:pPr lvl="0" algn="just"/>
            <a:r>
              <a:rPr lang="cs-CZ" sz="1600" dirty="0"/>
              <a:t>Zajištění vzájemné solidní spolupráce s dodavateli zdrojů, s odběrateli produktů i s veřejností dané lokality, regionu, státu.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strategie</a:t>
            </a:r>
            <a:endParaRPr lang="cs-CZ" dirty="0"/>
          </a:p>
        </p:txBody>
      </p:sp>
    </p:spTree>
    <p:extLst>
      <p:ext uri="{BB962C8B-B14F-4D97-AF65-F5344CB8AC3E}">
        <p14:creationId xmlns:p14="http://schemas.microsoft.com/office/powerpoint/2010/main" val="6551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17243558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367096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26523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strategie</a:t>
            </a:r>
            <a:endParaRPr lang="cs-CZ" sz="2200" dirty="0"/>
          </a:p>
        </p:txBody>
      </p:sp>
      <p:graphicFrame>
        <p:nvGraphicFramePr>
          <p:cNvPr id="5" name="Zástupný symbol pro obsah 3"/>
          <p:cNvGraphicFramePr>
            <a:graphicFrameLocks/>
          </p:cNvGraphicFramePr>
          <p:nvPr>
            <p:extLst/>
          </p:nvPr>
        </p:nvGraphicFramePr>
        <p:xfrm>
          <a:off x="683568" y="1203598"/>
          <a:ext cx="6696744" cy="2683542"/>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94514">
                <a:tc>
                  <a:txBody>
                    <a:bodyPr/>
                    <a:lstStyle/>
                    <a:p>
                      <a:endParaRPr lang="cs-CZ" sz="1800" dirty="0">
                        <a:solidFill>
                          <a:srgbClr val="000000"/>
                        </a:solidFill>
                      </a:endParaRPr>
                    </a:p>
                  </a:txBody>
                  <a:tcPr/>
                </a:tc>
                <a:tc>
                  <a:txBody>
                    <a:bodyPr/>
                    <a:lstStyle/>
                    <a:p>
                      <a:pPr algn="ctr"/>
                      <a:r>
                        <a:rPr lang="cs-CZ" sz="1800" dirty="0" smtClean="0">
                          <a:solidFill>
                            <a:srgbClr val="000000"/>
                          </a:solidFill>
                        </a:rPr>
                        <a:t>Přímá konfrontace</a:t>
                      </a:r>
                      <a:endParaRPr lang="cs-CZ" sz="1800" dirty="0">
                        <a:solidFill>
                          <a:srgbClr val="000000"/>
                        </a:solidFill>
                      </a:endParaRPr>
                    </a:p>
                  </a:txBody>
                  <a:tcPr anchor="ctr"/>
                </a:tc>
                <a:tc>
                  <a:txBody>
                    <a:bodyPr/>
                    <a:lstStyle/>
                    <a:p>
                      <a:pPr algn="ctr"/>
                      <a:r>
                        <a:rPr lang="cs-CZ" sz="1800" dirty="0" smtClean="0">
                          <a:solidFill>
                            <a:srgbClr val="000000"/>
                          </a:solidFill>
                        </a:rPr>
                        <a:t>Nepřímá konfrontace</a:t>
                      </a:r>
                      <a:endParaRPr lang="cs-CZ" sz="1800" dirty="0">
                        <a:solidFill>
                          <a:srgbClr val="000000"/>
                        </a:solidFill>
                      </a:endParaRPr>
                    </a:p>
                  </a:txBody>
                  <a:tcPr anchor="ctr"/>
                </a:tc>
                <a:extLst>
                  <a:ext uri="{0D108BD9-81ED-4DB2-BD59-A6C34878D82A}">
                    <a16:rowId xmlns:a16="http://schemas.microsoft.com/office/drawing/2014/main" val="10000"/>
                  </a:ext>
                </a:extLst>
              </a:tr>
              <a:tr h="894514">
                <a:tc>
                  <a:txBody>
                    <a:bodyPr/>
                    <a:lstStyle/>
                    <a:p>
                      <a:r>
                        <a:rPr lang="cs-CZ" sz="1800" dirty="0" smtClean="0">
                          <a:solidFill>
                            <a:srgbClr val="000000"/>
                          </a:solidFill>
                        </a:rPr>
                        <a:t>Silnější než konkurent</a:t>
                      </a:r>
                      <a:endParaRPr lang="cs-CZ" sz="1800" dirty="0">
                        <a:solidFill>
                          <a:srgbClr val="000000"/>
                        </a:solidFill>
                      </a:endParaRPr>
                    </a:p>
                  </a:txBody>
                  <a:tcPr anchor="ctr"/>
                </a:tc>
                <a:tc>
                  <a:txBody>
                    <a:bodyPr/>
                    <a:lstStyle/>
                    <a:p>
                      <a:pPr algn="ctr"/>
                      <a:r>
                        <a:rPr lang="cs-CZ" sz="1800" dirty="0" smtClean="0">
                          <a:solidFill>
                            <a:srgbClr val="000000"/>
                          </a:solidFill>
                        </a:rPr>
                        <a:t>Frontální útok</a:t>
                      </a:r>
                      <a:endParaRPr lang="cs-CZ" sz="1800" dirty="0">
                        <a:solidFill>
                          <a:srgbClr val="000000"/>
                        </a:solidFill>
                      </a:endParaRPr>
                    </a:p>
                  </a:txBody>
                  <a:tcPr anchor="ctr"/>
                </a:tc>
                <a:tc>
                  <a:txBody>
                    <a:bodyPr/>
                    <a:lstStyle/>
                    <a:p>
                      <a:pPr algn="ctr"/>
                      <a:r>
                        <a:rPr lang="cs-CZ" sz="1800" dirty="0" smtClean="0">
                          <a:solidFill>
                            <a:srgbClr val="000000"/>
                          </a:solidFill>
                        </a:rPr>
                        <a:t>Boční útok</a:t>
                      </a:r>
                      <a:endParaRPr lang="cs-CZ" sz="1800" dirty="0">
                        <a:solidFill>
                          <a:srgbClr val="000000"/>
                        </a:solidFill>
                      </a:endParaRPr>
                    </a:p>
                  </a:txBody>
                  <a:tcPr anchor="ctr"/>
                </a:tc>
                <a:extLst>
                  <a:ext uri="{0D108BD9-81ED-4DB2-BD59-A6C34878D82A}">
                    <a16:rowId xmlns:a16="http://schemas.microsoft.com/office/drawing/2014/main" val="10001"/>
                  </a:ext>
                </a:extLst>
              </a:tr>
              <a:tr h="894514">
                <a:tc>
                  <a:txBody>
                    <a:bodyPr/>
                    <a:lstStyle/>
                    <a:p>
                      <a:r>
                        <a:rPr lang="cs-CZ" sz="1800" dirty="0" smtClean="0">
                          <a:solidFill>
                            <a:srgbClr val="000000"/>
                          </a:solidFill>
                        </a:rPr>
                        <a:t>Slabší než konkurent</a:t>
                      </a:r>
                      <a:endParaRPr lang="cs-CZ" sz="1800" dirty="0">
                        <a:solidFill>
                          <a:srgbClr val="000000"/>
                        </a:solidFill>
                      </a:endParaRPr>
                    </a:p>
                  </a:txBody>
                  <a:tcPr anchor="ctr"/>
                </a:tc>
                <a:tc>
                  <a:txBody>
                    <a:bodyPr/>
                    <a:lstStyle/>
                    <a:p>
                      <a:pPr algn="ctr"/>
                      <a:r>
                        <a:rPr lang="cs-CZ" sz="1800" dirty="0" smtClean="0">
                          <a:solidFill>
                            <a:srgbClr val="000000"/>
                          </a:solidFill>
                        </a:rPr>
                        <a:t>Vplížení se</a:t>
                      </a:r>
                      <a:endParaRPr lang="cs-CZ" sz="1800" dirty="0">
                        <a:solidFill>
                          <a:srgbClr val="000000"/>
                        </a:solidFill>
                      </a:endParaRPr>
                    </a:p>
                  </a:txBody>
                  <a:tcPr anchor="ctr"/>
                </a:tc>
                <a:tc>
                  <a:txBody>
                    <a:bodyPr/>
                    <a:lstStyle/>
                    <a:p>
                      <a:pPr algn="ctr"/>
                      <a:r>
                        <a:rPr lang="cs-CZ" sz="1800" dirty="0" smtClean="0">
                          <a:solidFill>
                            <a:srgbClr val="000000"/>
                          </a:solidFill>
                        </a:rPr>
                        <a:t>Blesková válka</a:t>
                      </a:r>
                      <a:endParaRPr lang="cs-CZ" sz="18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29596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funkční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1576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39250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31056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a:t>
            </a:r>
            <a:r>
              <a:rPr lang="cs-CZ" sz="1600" dirty="0" smtClean="0"/>
              <a:t>záměrů.</a:t>
            </a:r>
            <a:endParaRPr lang="cs-CZ" sz="1600" dirty="0"/>
          </a:p>
          <a:p>
            <a:pPr algn="just"/>
            <a:r>
              <a:rPr lang="cs-CZ" sz="1600" dirty="0"/>
              <a:t>Základním úkolem procesu tvorby marketingové strategie je určení takové realizace a podnikatelského působení podniku na trhu, aby byl zajištěn dlouhodobý růst zisku a hodnoty podniku. </a:t>
            </a:r>
            <a:endParaRPr lang="cs-CZ" sz="1600" dirty="0" smtClean="0"/>
          </a:p>
          <a:p>
            <a:pPr algn="just"/>
            <a:r>
              <a:rPr lang="cs-CZ" sz="1600" dirty="0" smtClean="0"/>
              <a:t>Proces </a:t>
            </a:r>
            <a:r>
              <a:rPr lang="cs-CZ" sz="1600" dirty="0"/>
              <a:t>navrhování marketingové strategie vybírá cílový trh, určuje jednotlivé programy (nástroje marketingového mixu a základní operace s nimi) a vytváří konkurenční </a:t>
            </a:r>
            <a:r>
              <a:rPr lang="cs-CZ" sz="1600" dirty="0" smtClean="0"/>
              <a:t>výhodu.</a:t>
            </a:r>
          </a:p>
          <a:p>
            <a:pPr algn="just"/>
            <a:r>
              <a:rPr lang="cs-CZ" sz="1600" dirty="0"/>
              <a:t>Marketingová strategie představuje cestu k dosažení stanovených cílů a k tvorbě konkurenční </a:t>
            </a:r>
            <a:r>
              <a:rPr lang="cs-CZ" sz="1600" dirty="0" smtClean="0"/>
              <a:t>výhody.</a:t>
            </a:r>
          </a:p>
          <a:p>
            <a:pPr algn="just"/>
            <a:r>
              <a:rPr lang="cs-CZ" sz="1600" dirty="0"/>
              <a:t>Na základě stanovených cílů dochází k projektování, navržení plánu strategických marketingových operací, které vymezují a volí konkrétní optimální způsob dosažení </a:t>
            </a:r>
            <a:r>
              <a:rPr lang="cs-CZ" sz="1600" dirty="0" smtClean="0"/>
              <a:t>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a:t>
            </a:r>
            <a:endParaRPr lang="cs-CZ" dirty="0"/>
          </a:p>
        </p:txBody>
      </p:sp>
    </p:spTree>
    <p:extLst>
      <p:ext uri="{BB962C8B-B14F-4D97-AF65-F5344CB8AC3E}">
        <p14:creationId xmlns:p14="http://schemas.microsoft.com/office/powerpoint/2010/main" val="237025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marketingové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Marketingová strategie</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Distribuční strategie</a:t>
            </a:r>
            <a:endParaRPr lang="cs-CZ" sz="1600" dirty="0">
              <a:solidFill>
                <a:srgbClr val="000000"/>
              </a:solidFill>
            </a:endParaRP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zajištění marketingu</a:t>
            </a:r>
            <a:endParaRPr lang="cs-CZ" sz="1600" dirty="0">
              <a:solidFill>
                <a:srgbClr val="000000"/>
              </a:solidFill>
            </a:endParaRP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Komunikační strategie</a:t>
            </a:r>
            <a:endParaRPr lang="cs-CZ" sz="1600" dirty="0">
              <a:solidFill>
                <a:srgbClr val="000000"/>
              </a:solidFill>
            </a:endParaRP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a materiálové zajištění marketingu</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značky</a:t>
            </a:r>
            <a:endParaRPr lang="cs-CZ" sz="1600" dirty="0">
              <a:solidFill>
                <a:srgbClr val="000000"/>
              </a:solidFill>
            </a:endParaRP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Hlavní cíle pro oblast marketingu</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Produktové strategie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Cenové strategie</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593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zaměřené na prvky marketingového mixu </a:t>
            </a:r>
            <a:r>
              <a:rPr lang="cs-CZ" sz="1600" dirty="0" smtClean="0"/>
              <a:t>neboli marketingové programy představují </a:t>
            </a:r>
            <a:r>
              <a:rPr lang="cs-CZ" sz="1600" dirty="0"/>
              <a:t>strategické operace s nástroji marketingového mixu ve vztahu k volbě a zpracování trhu. </a:t>
            </a:r>
            <a:endParaRPr lang="cs-CZ" sz="1600" dirty="0" smtClean="0"/>
          </a:p>
          <a:p>
            <a:pPr algn="just"/>
            <a:r>
              <a:rPr lang="cs-CZ" sz="1600" dirty="0" smtClean="0"/>
              <a:t>Marketingové </a:t>
            </a:r>
            <a:r>
              <a:rPr lang="cs-CZ" sz="1600" dirty="0"/>
              <a:t>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a:t>
            </a:r>
            <a:r>
              <a:rPr lang="cs-CZ" sz="1600" dirty="0" smtClean="0"/>
              <a:t>Umístění </a:t>
            </a:r>
            <a:r>
              <a:rPr lang="cs-CZ" sz="1600" dirty="0"/>
              <a:t>ukazuje, jak si firma a její produkt přeje být vnímána v očích a myslích cílových zákazníků. Zákazníkovo umístění produktu ovlivňují akce, které jsou tvořeny j nástroji marketingového mixu</a:t>
            </a:r>
            <a:r>
              <a:rPr lang="cs-CZ" sz="1600" dirty="0" smtClean="0"/>
              <a:t>.</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II</a:t>
            </a:r>
            <a:endParaRPr lang="cs-CZ" dirty="0"/>
          </a:p>
        </p:txBody>
      </p:sp>
    </p:spTree>
    <p:extLst>
      <p:ext uri="{BB962C8B-B14F-4D97-AF65-F5344CB8AC3E}">
        <p14:creationId xmlns:p14="http://schemas.microsoft.com/office/powerpoint/2010/main" val="165591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vytváření cílů podniku což je opakem pasivního reagování na vzniklou situaci</a:t>
            </a:r>
            <a:r>
              <a:rPr lang="cs-CZ" sz="1600" dirty="0" smtClean="0"/>
              <a:t>;</a:t>
            </a:r>
          </a:p>
          <a:p>
            <a:pPr lvl="0" algn="just"/>
            <a:endParaRPr lang="cs-CZ" sz="1600" dirty="0"/>
          </a:p>
          <a:p>
            <a:pPr lvl="0" algn="just"/>
            <a:r>
              <a:rPr lang="cs-CZ" sz="1600" dirty="0"/>
              <a:t>ujasněním výchozí situace v podobě poslání a vize podniku</a:t>
            </a:r>
            <a:r>
              <a:rPr lang="cs-CZ" sz="1600" dirty="0" smtClean="0"/>
              <a:t>;</a:t>
            </a:r>
          </a:p>
          <a:p>
            <a:pPr lvl="0" algn="just"/>
            <a:endParaRPr lang="cs-CZ" sz="1600" dirty="0"/>
          </a:p>
          <a:p>
            <a:pPr lvl="0" algn="just"/>
            <a:r>
              <a:rPr lang="cs-CZ" sz="1600" dirty="0"/>
              <a:t>komplexní vyhodnocení jak vnějšího prostředí, tak vnitřních sil a možností podniku</a:t>
            </a:r>
            <a:r>
              <a:rPr lang="cs-CZ" sz="1600" dirty="0" smtClean="0"/>
              <a:t>;</a:t>
            </a:r>
          </a:p>
          <a:p>
            <a:pPr lvl="0" algn="just"/>
            <a:endParaRPr lang="cs-CZ" sz="1600" dirty="0"/>
          </a:p>
          <a:p>
            <a:pPr algn="just"/>
            <a:r>
              <a:rPr lang="cs-CZ" sz="1600" dirty="0"/>
              <a:t>odhad možností podniku dosáhnout stanovených cílů prostřednictvím vhodně zvolené alternativy</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strategie řízení podniku</a:t>
            </a:r>
            <a:endParaRPr lang="cs-CZ" dirty="0"/>
          </a:p>
        </p:txBody>
      </p:sp>
    </p:spTree>
    <p:extLst>
      <p:ext uri="{BB962C8B-B14F-4D97-AF65-F5344CB8AC3E}">
        <p14:creationId xmlns:p14="http://schemas.microsoft.com/office/powerpoint/2010/main" val="176730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Řízení </a:t>
            </a:r>
            <a:r>
              <a:rPr lang="cs-CZ" sz="1600" dirty="0"/>
              <a:t>výroby zahrnuje v </a:t>
            </a:r>
            <a:r>
              <a:rPr lang="cs-CZ" sz="1600" dirty="0" smtClean="0"/>
              <a:t>podniku všechny řídící </a:t>
            </a:r>
            <a:r>
              <a:rPr lang="cs-CZ" sz="1600" dirty="0"/>
              <a:t>procesy a funkce </a:t>
            </a:r>
            <a:r>
              <a:rPr lang="cs-CZ" sz="1600" dirty="0" smtClean="0"/>
              <a:t>související s řízením </a:t>
            </a:r>
            <a:r>
              <a:rPr lang="cs-CZ" sz="1600" dirty="0"/>
              <a:t>výrobních </a:t>
            </a:r>
            <a:r>
              <a:rPr lang="cs-CZ" sz="1600" dirty="0" smtClean="0"/>
              <a:t>systémů a procesů. </a:t>
            </a:r>
          </a:p>
          <a:p>
            <a:pPr algn="just"/>
            <a:r>
              <a:rPr lang="cs-CZ" sz="1600" dirty="0" smtClean="0"/>
              <a:t>Řízení </a:t>
            </a:r>
            <a:r>
              <a:rPr lang="cs-CZ" sz="1600" dirty="0"/>
              <a:t>výroby je </a:t>
            </a:r>
            <a:r>
              <a:rPr lang="cs-CZ" sz="1600" dirty="0" smtClean="0"/>
              <a:t>těsně provázáno </a:t>
            </a:r>
            <a:r>
              <a:rPr lang="cs-CZ" sz="1600" dirty="0"/>
              <a:t>s </a:t>
            </a:r>
            <a:r>
              <a:rPr lang="cs-CZ" sz="1600" dirty="0" smtClean="0"/>
              <a:t>řízením ostatních </a:t>
            </a:r>
            <a:r>
              <a:rPr lang="cs-CZ" sz="1600" dirty="0"/>
              <a:t>oblastí podniku, v </a:t>
            </a:r>
            <a:r>
              <a:rPr lang="cs-CZ" sz="1600" dirty="0" smtClean="0"/>
              <a:t>oblasti </a:t>
            </a:r>
            <a:r>
              <a:rPr lang="cs-CZ" sz="1600" dirty="0"/>
              <a:t>marketingu, technické </a:t>
            </a:r>
            <a:r>
              <a:rPr lang="cs-CZ" sz="1600" dirty="0" smtClean="0"/>
              <a:t>přípravy </a:t>
            </a:r>
            <a:r>
              <a:rPr lang="cs-CZ" sz="1600" dirty="0"/>
              <a:t>výroby, s </a:t>
            </a:r>
            <a:r>
              <a:rPr lang="cs-CZ" sz="1600" dirty="0" smtClean="0"/>
              <a:t>materiálně technickým zabezpečením</a:t>
            </a:r>
            <a:r>
              <a:rPr lang="cs-CZ" sz="1600" dirty="0"/>
              <a:t>, </a:t>
            </a:r>
            <a:r>
              <a:rPr lang="cs-CZ" sz="1600" dirty="0" smtClean="0"/>
              <a:t>řízením </a:t>
            </a:r>
            <a:r>
              <a:rPr lang="cs-CZ" sz="1600" dirty="0"/>
              <a:t>jakosti a </a:t>
            </a:r>
            <a:r>
              <a:rPr lang="cs-CZ" sz="1600" dirty="0" smtClean="0"/>
              <a:t>řízením </a:t>
            </a:r>
            <a:r>
              <a:rPr lang="cs-CZ" sz="1600" dirty="0"/>
              <a:t>lidských </a:t>
            </a:r>
            <a:r>
              <a:rPr lang="cs-CZ" sz="1600" dirty="0" smtClean="0"/>
              <a:t>zdrojů.</a:t>
            </a:r>
            <a:endParaRPr lang="cs-CZ" sz="1600" dirty="0"/>
          </a:p>
          <a:p>
            <a:pPr algn="just"/>
            <a:r>
              <a:rPr lang="cs-CZ" sz="1600" dirty="0"/>
              <a:t>Výrobní </a:t>
            </a:r>
            <a:r>
              <a:rPr lang="cs-CZ" sz="1600" dirty="0" smtClean="0"/>
              <a:t>strategie je </a:t>
            </a:r>
            <a:r>
              <a:rPr lang="cs-CZ" sz="1600" dirty="0"/>
              <a:t>množina </a:t>
            </a:r>
            <a:r>
              <a:rPr lang="cs-CZ" sz="1600" dirty="0" smtClean="0"/>
              <a:t>cílů, plánů a </a:t>
            </a:r>
            <a:r>
              <a:rPr lang="cs-CZ" sz="1600" dirty="0"/>
              <a:t>politik, </a:t>
            </a:r>
            <a:r>
              <a:rPr lang="cs-CZ" sz="1600" dirty="0" smtClean="0"/>
              <a:t>konkretizujících </a:t>
            </a:r>
            <a:r>
              <a:rPr lang="cs-CZ" sz="1600" dirty="0"/>
              <a:t>pro oblast </a:t>
            </a:r>
            <a:r>
              <a:rPr lang="cs-CZ" sz="1600" dirty="0" smtClean="0"/>
              <a:t>výroby způsoby </a:t>
            </a:r>
            <a:r>
              <a:rPr lang="cs-CZ" sz="1600" dirty="0"/>
              <a:t>realizace </a:t>
            </a:r>
            <a:r>
              <a:rPr lang="cs-CZ" sz="1600" dirty="0" smtClean="0"/>
              <a:t>cílů vytyčených </a:t>
            </a:r>
            <a:r>
              <a:rPr lang="cs-CZ" sz="1600" dirty="0"/>
              <a:t>v celkové strategii </a:t>
            </a:r>
            <a:r>
              <a:rPr lang="cs-CZ" sz="1600" dirty="0" smtClean="0"/>
              <a:t>firmy</a:t>
            </a:r>
            <a:r>
              <a:rPr lang="cs-CZ" sz="1600" dirty="0"/>
              <a:t>. Za formulaci a </a:t>
            </a:r>
            <a:r>
              <a:rPr lang="cs-CZ" sz="1600" dirty="0" smtClean="0"/>
              <a:t>realizaci výrobní </a:t>
            </a:r>
            <a:r>
              <a:rPr lang="cs-CZ" sz="1600" dirty="0"/>
              <a:t>strategie zodpovídá výrobní </a:t>
            </a:r>
            <a:r>
              <a:rPr lang="cs-CZ" sz="1600" dirty="0" smtClean="0"/>
              <a:t>ředitel </a:t>
            </a:r>
            <a:r>
              <a:rPr lang="cs-CZ" sz="1600" dirty="0"/>
              <a:t>a jeho nejbližší </a:t>
            </a:r>
            <a:r>
              <a:rPr lang="cs-CZ" sz="1600" dirty="0" smtClean="0"/>
              <a:t>spolupracovníci.</a:t>
            </a:r>
          </a:p>
          <a:p>
            <a:pPr algn="just"/>
            <a:r>
              <a:rPr lang="cs-CZ" sz="1600" dirty="0"/>
              <a:t>Mezi </a:t>
            </a:r>
            <a:r>
              <a:rPr lang="cs-CZ" sz="1600" dirty="0" smtClean="0"/>
              <a:t>důležitá </a:t>
            </a:r>
            <a:r>
              <a:rPr lang="cs-CZ" sz="1600" dirty="0"/>
              <a:t>strategická rozhodnutí z </a:t>
            </a:r>
            <a:r>
              <a:rPr lang="cs-CZ" sz="1600" dirty="0" smtClean="0"/>
              <a:t>oblasti </a:t>
            </a:r>
            <a:r>
              <a:rPr lang="cs-CZ" sz="1600" dirty="0"/>
              <a:t>výrobní strategie </a:t>
            </a:r>
            <a:r>
              <a:rPr lang="cs-CZ" sz="1600" dirty="0" smtClean="0"/>
              <a:t>patří rovněž </a:t>
            </a:r>
            <a:r>
              <a:rPr lang="cs-CZ" sz="1600" dirty="0"/>
              <a:t>stanovení </a:t>
            </a:r>
            <a:r>
              <a:rPr lang="cs-CZ" sz="1600" dirty="0" smtClean="0"/>
              <a:t>rozsahu </a:t>
            </a:r>
            <a:r>
              <a:rPr lang="cs-CZ" sz="1600" dirty="0"/>
              <a:t>a </a:t>
            </a:r>
            <a:r>
              <a:rPr lang="cs-CZ" sz="1600" dirty="0" smtClean="0"/>
              <a:t>způsobu </a:t>
            </a:r>
            <a:r>
              <a:rPr lang="cs-CZ" sz="1600" dirty="0"/>
              <a:t>spolupráce s dodavateli a </a:t>
            </a:r>
            <a:r>
              <a:rPr lang="cs-CZ" sz="1600" dirty="0" smtClean="0"/>
              <a:t>odběrateli</a:t>
            </a:r>
            <a:r>
              <a:rPr lang="cs-CZ" sz="1600" dirty="0"/>
              <a:t>, </a:t>
            </a:r>
            <a:r>
              <a:rPr lang="cs-CZ" sz="1600" dirty="0" smtClean="0"/>
              <a:t>při zajišťování </a:t>
            </a:r>
            <a:r>
              <a:rPr lang="cs-CZ" sz="1600" dirty="0"/>
              <a:t>výrobních funkcí </a:t>
            </a:r>
            <a:r>
              <a:rPr lang="cs-CZ" sz="1600" dirty="0" smtClean="0"/>
              <a:t>formou </a:t>
            </a:r>
            <a:r>
              <a:rPr lang="cs-CZ" sz="1600" dirty="0"/>
              <a:t>využívání </a:t>
            </a:r>
            <a:r>
              <a:rPr lang="cs-CZ" sz="1600" dirty="0" smtClean="0"/>
              <a:t>kooperace a specializace.</a:t>
            </a:r>
          </a:p>
          <a:p>
            <a:pPr algn="just"/>
            <a:r>
              <a:rPr lang="cs-CZ" sz="1600" dirty="0" smtClean="0"/>
              <a:t>Důležitým </a:t>
            </a:r>
            <a:r>
              <a:rPr lang="cs-CZ" sz="1600" dirty="0"/>
              <a:t>hlediskem, které </a:t>
            </a:r>
            <a:r>
              <a:rPr lang="cs-CZ" sz="1600" dirty="0" smtClean="0"/>
              <a:t>musí </a:t>
            </a:r>
            <a:r>
              <a:rPr lang="cs-CZ" sz="1600" dirty="0"/>
              <a:t>výrobní strategie </a:t>
            </a:r>
            <a:r>
              <a:rPr lang="cs-CZ" sz="1600" dirty="0" smtClean="0"/>
              <a:t>zohledňovat</a:t>
            </a:r>
            <a:r>
              <a:rPr lang="cs-CZ" sz="1600" dirty="0"/>
              <a:t>, je aspekt </a:t>
            </a:r>
            <a:r>
              <a:rPr lang="cs-CZ" sz="1600" dirty="0" smtClean="0"/>
              <a:t>stability výroby</a:t>
            </a:r>
            <a:r>
              <a:rPr lang="cs-CZ" sz="1600" dirty="0"/>
              <a:t>. Výrobní systém musí být v </a:t>
            </a:r>
            <a:r>
              <a:rPr lang="cs-CZ" sz="1600" dirty="0" smtClean="0"/>
              <a:t>průběhu </a:t>
            </a:r>
            <a:r>
              <a:rPr lang="cs-CZ" sz="1600" dirty="0"/>
              <a:t>realizace výrobní </a:t>
            </a:r>
            <a:r>
              <a:rPr lang="cs-CZ" sz="1600" dirty="0" smtClean="0"/>
              <a:t>strategie </a:t>
            </a:r>
            <a:r>
              <a:rPr lang="cs-CZ" sz="1600" dirty="0"/>
              <a:t>schopen </a:t>
            </a:r>
            <a:r>
              <a:rPr lang="cs-CZ" sz="1600" dirty="0" smtClean="0"/>
              <a:t>eliminovat působení </a:t>
            </a:r>
            <a:r>
              <a:rPr lang="cs-CZ" sz="1600" dirty="0"/>
              <a:t>náhodných </a:t>
            </a:r>
            <a:r>
              <a:rPr lang="cs-CZ" sz="1600" dirty="0" smtClean="0"/>
              <a:t>vlivů (</a:t>
            </a:r>
            <a:r>
              <a:rPr lang="cs-CZ" sz="1600" dirty="0"/>
              <a:t>výpadky </a:t>
            </a:r>
            <a:r>
              <a:rPr lang="cs-CZ" sz="1600" dirty="0" smtClean="0"/>
              <a:t>strojů a zařízení</a:t>
            </a:r>
            <a:r>
              <a:rPr lang="cs-CZ" sz="1600" dirty="0"/>
              <a:t>, selhání lidí, výpadky </a:t>
            </a:r>
            <a:r>
              <a:rPr lang="cs-CZ" sz="1600" dirty="0" smtClean="0"/>
              <a:t>dodávek</a:t>
            </a:r>
            <a:r>
              <a:rPr lang="cs-CZ" sz="1600" dirty="0"/>
              <a:t>,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Výrobní strategie</a:t>
            </a:r>
            <a:endParaRPr lang="cs-CZ" dirty="0"/>
          </a:p>
        </p:txBody>
      </p:sp>
    </p:spTree>
    <p:extLst>
      <p:ext uri="{BB962C8B-B14F-4D97-AF65-F5344CB8AC3E}">
        <p14:creationId xmlns:p14="http://schemas.microsoft.com/office/powerpoint/2010/main" val="165378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výrobní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řízení výroby</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Stabilizační opatření</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Uspořádání výroby</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výroby</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Zabezpečení výrobních faktorů</a:t>
            </a:r>
            <a:endParaRPr lang="cs-CZ" sz="1600" dirty="0">
              <a:solidFill>
                <a:srgbClr val="000000"/>
              </a:solidFill>
            </a:endParaRP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Uspokojování poptávky</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výroby</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Přístup k řízení 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529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smtClean="0"/>
              <a:t>Zásoby představují </a:t>
            </a:r>
            <a:r>
              <a:rPr lang="cs-CZ" sz="1600" dirty="0"/>
              <a:t>hlavní složku využití provozního </a:t>
            </a:r>
            <a:r>
              <a:rPr lang="cs-CZ" sz="1600" dirty="0" smtClean="0"/>
              <a:t>kapitálu podniku</a:t>
            </a:r>
            <a:r>
              <a:rPr lang="cs-CZ" sz="1600" dirty="0"/>
              <a:t>. </a:t>
            </a:r>
            <a:r>
              <a:rPr lang="cs-CZ" sz="1600" dirty="0" smtClean="0"/>
              <a:t>Cílem řízení </a:t>
            </a:r>
            <a:r>
              <a:rPr lang="cs-CZ" sz="1600" dirty="0"/>
              <a:t>stavu </a:t>
            </a:r>
            <a:r>
              <a:rPr lang="cs-CZ" sz="1600" dirty="0" smtClean="0"/>
              <a:t>zásob </a:t>
            </a:r>
            <a:r>
              <a:rPr lang="cs-CZ" sz="1600" dirty="0"/>
              <a:t>je proto zvyšovat rentabilitu podniku </a:t>
            </a:r>
            <a:r>
              <a:rPr lang="cs-CZ" sz="1600" dirty="0" smtClean="0"/>
              <a:t>prostřednictvím vhodnějšího </a:t>
            </a:r>
            <a:r>
              <a:rPr lang="cs-CZ" sz="1600" dirty="0"/>
              <a:t>modelu zásobování, </a:t>
            </a:r>
            <a:r>
              <a:rPr lang="cs-CZ" sz="1600" dirty="0" smtClean="0"/>
              <a:t>předvídat </a:t>
            </a:r>
            <a:r>
              <a:rPr lang="cs-CZ" sz="1600" dirty="0"/>
              <a:t>dopady podnikových strategií na výši stavu </a:t>
            </a:r>
            <a:r>
              <a:rPr lang="cs-CZ" sz="1600" dirty="0" smtClean="0"/>
              <a:t>zásob </a:t>
            </a:r>
            <a:r>
              <a:rPr lang="cs-CZ" sz="1600" dirty="0"/>
              <a:t>a minimalizovat celkové náklady </a:t>
            </a:r>
            <a:r>
              <a:rPr lang="cs-CZ" sz="1600" dirty="0" smtClean="0"/>
              <a:t>na </a:t>
            </a:r>
            <a:r>
              <a:rPr lang="cs-CZ" sz="1600" dirty="0"/>
              <a:t>logistické </a:t>
            </a:r>
            <a:r>
              <a:rPr lang="cs-CZ" sz="1600" dirty="0" smtClean="0"/>
              <a:t>činnosti</a:t>
            </a:r>
            <a:r>
              <a:rPr lang="cs-CZ" sz="1600" dirty="0"/>
              <a:t>. </a:t>
            </a:r>
            <a:r>
              <a:rPr lang="cs-CZ" sz="1600" dirty="0" smtClean="0"/>
              <a:t>Při </a:t>
            </a:r>
            <a:r>
              <a:rPr lang="cs-CZ" sz="1600" dirty="0"/>
              <a:t>formulaci </a:t>
            </a:r>
            <a:r>
              <a:rPr lang="cs-CZ" sz="1600" dirty="0" smtClean="0"/>
              <a:t>určité </a:t>
            </a:r>
            <a:r>
              <a:rPr lang="cs-CZ" sz="1600" dirty="0"/>
              <a:t>strategie zásobování je nutno </a:t>
            </a:r>
            <a:r>
              <a:rPr lang="cs-CZ" sz="1600" dirty="0" smtClean="0"/>
              <a:t>správně chápat </a:t>
            </a:r>
            <a:r>
              <a:rPr lang="cs-CZ" sz="1600" dirty="0"/>
              <a:t>úlohu </a:t>
            </a:r>
            <a:r>
              <a:rPr lang="cs-CZ" sz="1600" dirty="0" smtClean="0"/>
              <a:t>zásob </a:t>
            </a:r>
            <a:r>
              <a:rPr lang="cs-CZ" sz="1600" dirty="0"/>
              <a:t>ve </a:t>
            </a:r>
            <a:r>
              <a:rPr lang="cs-CZ" sz="1600" dirty="0" smtClean="0"/>
              <a:t>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a:t>
            </a:r>
            <a:r>
              <a:rPr lang="cs-CZ" sz="1600" dirty="0" smtClean="0"/>
              <a:t>zákazníkem</a:t>
            </a:r>
            <a:r>
              <a:rPr lang="cs-CZ" sz="1600" dirty="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a:t>
            </a:r>
            <a:endParaRPr lang="cs-CZ" dirty="0"/>
          </a:p>
        </p:txBody>
      </p:sp>
    </p:spTree>
    <p:extLst>
      <p:ext uri="{BB962C8B-B14F-4D97-AF65-F5344CB8AC3E}">
        <p14:creationId xmlns:p14="http://schemas.microsoft.com/office/powerpoint/2010/main" val="26695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a:t>
            </a:r>
            <a:r>
              <a:rPr lang="cs-CZ" sz="1600" dirty="0" smtClean="0"/>
              <a:t>vyrobené </a:t>
            </a:r>
            <a:r>
              <a:rPr lang="cs-CZ" sz="1600" dirty="0"/>
              <a:t>produkce k zákazníkovi. </a:t>
            </a:r>
            <a:endParaRPr lang="cs-CZ" sz="1600" dirty="0" smtClean="0"/>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endParaRPr lang="cs-CZ" sz="1600" dirty="0" smtClean="0"/>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endParaRPr lang="cs-CZ" sz="1600" dirty="0" smtClean="0"/>
          </a:p>
          <a:p>
            <a:pPr algn="just"/>
            <a:r>
              <a:rPr lang="cs-CZ" sz="1600" dirty="0" smtClean="0"/>
              <a:t>Součástí logistické strategie je i výběr </a:t>
            </a:r>
            <a:r>
              <a:rPr lang="cs-CZ" sz="1600" dirty="0"/>
              <a:t>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II</a:t>
            </a:r>
            <a:endParaRPr lang="cs-CZ" dirty="0"/>
          </a:p>
        </p:txBody>
      </p:sp>
    </p:spTree>
    <p:extLst>
      <p:ext uri="{BB962C8B-B14F-4D97-AF65-F5344CB8AC3E}">
        <p14:creationId xmlns:p14="http://schemas.microsoft.com/office/powerpoint/2010/main" val="342766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zásobovací a logistické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nákupu</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Stabilita dodávek</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dodavateli</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zabezpečení</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nákupu</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nákupních činnosti</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nákupu</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41454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a:t>
            </a:r>
            <a:r>
              <a:rPr lang="cs-CZ" sz="1600" b="1" dirty="0" smtClean="0"/>
              <a:t>strategie </a:t>
            </a:r>
            <a:r>
              <a:rPr lang="cs-CZ" sz="1600" dirty="0" smtClean="0"/>
              <a:t>má </a:t>
            </a:r>
            <a:r>
              <a:rPr lang="cs-CZ" sz="1600" dirty="0"/>
              <a:t>průřezový charakter a tak proniká všemi funkčními strategiemi. Mezi její hlavní úkoly patří:</a:t>
            </a:r>
          </a:p>
          <a:p>
            <a:pPr lvl="1" algn="just"/>
            <a:r>
              <a:rPr lang="cs-CZ" sz="1600" dirty="0" smtClean="0"/>
              <a:t>zabezpečení </a:t>
            </a:r>
            <a:r>
              <a:rPr lang="cs-CZ" sz="1600" dirty="0"/>
              <a:t>finančních zdrojů potřebných pro realizaci strategických procesů,</a:t>
            </a:r>
          </a:p>
          <a:p>
            <a:pPr lvl="1" algn="just"/>
            <a:r>
              <a:rPr lang="cs-CZ" sz="1600" dirty="0" smtClean="0"/>
              <a:t>zajištění </a:t>
            </a:r>
            <a:r>
              <a:rPr lang="cs-CZ" sz="1600" dirty="0"/>
              <a:t>efektivního využívání finančních prostředků,</a:t>
            </a:r>
          </a:p>
          <a:p>
            <a:pPr lvl="1" algn="just"/>
            <a:r>
              <a:rPr lang="cs-CZ" sz="1600" dirty="0" smtClean="0"/>
              <a:t>rozhodnutí </a:t>
            </a:r>
            <a:r>
              <a:rPr lang="cs-CZ" sz="1600" dirty="0"/>
              <a:t>o použití zisku,</a:t>
            </a:r>
          </a:p>
          <a:p>
            <a:pPr lvl="1" algn="just"/>
            <a:r>
              <a:rPr lang="cs-CZ" sz="1600" dirty="0" smtClean="0"/>
              <a:t>hlídání </a:t>
            </a:r>
            <a:r>
              <a:rPr lang="cs-CZ" sz="1600" dirty="0"/>
              <a:t>úrovně zadluženosti</a:t>
            </a:r>
            <a:r>
              <a:rPr lang="cs-CZ" sz="1600" dirty="0" smtClean="0"/>
              <a:t>.</a:t>
            </a:r>
            <a:endParaRPr lang="cs-CZ" sz="1600" dirty="0"/>
          </a:p>
          <a:p>
            <a:pPr algn="just"/>
            <a:r>
              <a:rPr lang="cs-CZ" sz="1600" dirty="0"/>
              <a:t>Finanční strategii podniku je možné charakterizovat jako finanční rozhodování a finanční </a:t>
            </a:r>
            <a:r>
              <a:rPr lang="cs-CZ" sz="1600" dirty="0" smtClean="0"/>
              <a:t>postupy</a:t>
            </a:r>
            <a:r>
              <a:rPr lang="cs-CZ" sz="1600" dirty="0"/>
              <a:t>, kterými má být dosaženo strategických finančních </a:t>
            </a:r>
            <a:r>
              <a:rPr lang="cs-CZ" sz="1600" dirty="0" smtClean="0"/>
              <a:t>cílů.</a:t>
            </a:r>
            <a:endParaRPr lang="cs-CZ" sz="1600" dirty="0"/>
          </a:p>
          <a:p>
            <a:pPr algn="just"/>
            <a:r>
              <a:rPr lang="cs-CZ" sz="1600" dirty="0"/>
              <a:t>Finanční strategie tvoří nedílnou součást </a:t>
            </a:r>
            <a:r>
              <a:rPr lang="cs-CZ" sz="1600" dirty="0" smtClean="0"/>
              <a:t>finančního </a:t>
            </a:r>
            <a:r>
              <a:rPr lang="cs-CZ" sz="1600" dirty="0"/>
              <a:t>řízení </a:t>
            </a:r>
            <a:r>
              <a:rPr lang="cs-CZ" sz="1600" dirty="0" smtClean="0"/>
              <a:t>podniku</a:t>
            </a:r>
            <a:r>
              <a:rPr lang="cs-CZ" sz="1600" dirty="0"/>
              <a:t>, proto by </a:t>
            </a:r>
            <a:r>
              <a:rPr lang="cs-CZ" sz="1600" dirty="0" smtClean="0"/>
              <a:t>z ní </a:t>
            </a:r>
            <a:r>
              <a:rPr lang="cs-CZ" sz="1600" dirty="0"/>
              <a:t>měly vycházet veškeré finanční činnosti </a:t>
            </a:r>
            <a:r>
              <a:rPr lang="cs-CZ" sz="1600" dirty="0" smtClean="0"/>
              <a:t>dlouhodobého </a:t>
            </a:r>
            <a:r>
              <a:rPr lang="cs-CZ" sz="1600" dirty="0"/>
              <a:t>charakteru, zejména pak finanční plánování. Finanční strategii je pak nutné </a:t>
            </a:r>
            <a:r>
              <a:rPr lang="cs-CZ" sz="1600" dirty="0" smtClean="0"/>
              <a:t>upravovat</a:t>
            </a:r>
            <a:r>
              <a:rPr lang="cs-CZ" sz="1600" dirty="0"/>
              <a:t>, aktualizovat a řídit na základě změn ve vnějším finančním prostředí a výrazně </a:t>
            </a:r>
            <a:r>
              <a:rPr lang="cs-CZ" sz="1600" dirty="0" smtClean="0"/>
              <a:t>tak ovlivňovat finanční </a:t>
            </a:r>
            <a:r>
              <a:rPr lang="cs-CZ" sz="1600" dirty="0"/>
              <a:t>stabilitu podniku a přispívat </a:t>
            </a:r>
            <a:r>
              <a:rPr lang="cs-CZ" sz="1600" dirty="0" smtClean="0"/>
              <a:t>k růstu </a:t>
            </a:r>
            <a:r>
              <a:rPr lang="cs-CZ" sz="1600" dirty="0"/>
              <a:t>efektivnosti hospodaření podniku a </a:t>
            </a:r>
            <a:r>
              <a:rPr lang="cs-CZ" sz="1600" dirty="0" smtClean="0"/>
              <a:t>maximalizaci </a:t>
            </a:r>
            <a:r>
              <a:rPr lang="cs-CZ" sz="1600" dirty="0"/>
              <a:t>jeho tržní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a:t>
            </a:r>
            <a:endParaRPr lang="cs-CZ" dirty="0"/>
          </a:p>
        </p:txBody>
      </p:sp>
    </p:spTree>
    <p:extLst>
      <p:ext uri="{BB962C8B-B14F-4D97-AF65-F5344CB8AC3E}">
        <p14:creationId xmlns:p14="http://schemas.microsoft.com/office/powerpoint/2010/main" val="247650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endParaRPr lang="cs-CZ" sz="1600" dirty="0" smtClean="0"/>
          </a:p>
          <a:p>
            <a:pPr algn="just"/>
            <a:endParaRPr lang="cs-CZ" sz="1600" dirty="0"/>
          </a:p>
          <a:p>
            <a:pPr algn="just"/>
            <a:r>
              <a:rPr lang="cs-CZ" sz="1600" dirty="0" smtClean="0"/>
              <a:t>Finanční strategie pro SBU může mít následující strukturu:</a:t>
            </a:r>
          </a:p>
          <a:p>
            <a:pPr lvl="1" algn="just"/>
            <a:r>
              <a:rPr lang="cs-CZ" sz="1600" dirty="0" smtClean="0"/>
              <a:t>Objem a způsob zajištění finančních zdrojů na reprodukci výroby</a:t>
            </a:r>
          </a:p>
          <a:p>
            <a:pPr lvl="1" algn="just"/>
            <a:r>
              <a:rPr lang="cs-CZ" sz="1600" dirty="0" smtClean="0"/>
              <a:t>Vymezení proporcí nákladových položek a jejich vývoj</a:t>
            </a:r>
          </a:p>
          <a:p>
            <a:pPr lvl="1" algn="just"/>
            <a:r>
              <a:rPr lang="cs-CZ" sz="1600" dirty="0" smtClean="0"/>
              <a:t>Tvorba a použití zisku</a:t>
            </a:r>
          </a:p>
          <a:p>
            <a:pPr lvl="1" algn="just"/>
            <a:r>
              <a:rPr lang="cs-CZ" sz="1600" dirty="0" smtClean="0"/>
              <a:t>Dividendová politika</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II</a:t>
            </a:r>
            <a:endParaRPr lang="cs-CZ" dirty="0"/>
          </a:p>
        </p:txBody>
      </p:sp>
    </p:spTree>
    <p:extLst>
      <p:ext uri="{BB962C8B-B14F-4D97-AF65-F5344CB8AC3E}">
        <p14:creationId xmlns:p14="http://schemas.microsoft.com/office/powerpoint/2010/main" val="408589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finanční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strategie</a:t>
            </a:r>
            <a:endParaRPr lang="cs-CZ" sz="1600" dirty="0">
              <a:solidFill>
                <a:srgbClr val="000000"/>
              </a:solidFill>
            </a:endParaRP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Organizační složky</a:t>
            </a:r>
          </a:p>
          <a:p>
            <a:pPr>
              <a:spcAft>
                <a:spcPts val="600"/>
              </a:spcAft>
            </a:pPr>
            <a:r>
              <a:rPr lang="cs-CZ" sz="1600" dirty="0" smtClean="0">
                <a:solidFill>
                  <a:srgbClr val="000000"/>
                </a:solidFill>
              </a:rPr>
              <a:t>Informační systém</a:t>
            </a:r>
          </a:p>
          <a:p>
            <a:pPr>
              <a:spcAft>
                <a:spcPts val="600"/>
              </a:spcAft>
            </a:pPr>
            <a:r>
              <a:rPr lang="cs-CZ" sz="1600" dirty="0" smtClean="0">
                <a:solidFill>
                  <a:srgbClr val="000000"/>
                </a:solidFill>
              </a:rPr>
              <a:t>Kontrolní mechanismy</a:t>
            </a:r>
          </a:p>
          <a:p>
            <a:pPr>
              <a:spcAft>
                <a:spcPts val="600"/>
              </a:spcAft>
            </a:pPr>
            <a:r>
              <a:rPr lang="cs-CZ" sz="1600" dirty="0" smtClean="0">
                <a:solidFill>
                  <a:srgbClr val="000000"/>
                </a:solidFill>
              </a:rPr>
              <a:t>Právní vztahy</a:t>
            </a:r>
          </a:p>
          <a:p>
            <a:pPr>
              <a:spcAft>
                <a:spcPts val="600"/>
              </a:spcAft>
            </a:pPr>
            <a:r>
              <a:rPr lang="cs-CZ" sz="1600" dirty="0" smtClean="0">
                <a:solidFill>
                  <a:srgbClr val="000000"/>
                </a:solidFill>
              </a:rPr>
              <a:t>Daně</a:t>
            </a:r>
          </a:p>
          <a:p>
            <a:pPr>
              <a:spcAft>
                <a:spcPts val="600"/>
              </a:spcAft>
            </a:pPr>
            <a:r>
              <a:rPr lang="cs-CZ" sz="1600" dirty="0" smtClean="0">
                <a:solidFill>
                  <a:srgbClr val="000000"/>
                </a:solidFill>
              </a:rPr>
              <a:t>Informační výstupy pro třetí osoby</a:t>
            </a:r>
          </a:p>
          <a:p>
            <a:pPr>
              <a:spcAft>
                <a:spcPts val="600"/>
              </a:spcAft>
            </a:pPr>
            <a:r>
              <a:rPr lang="cs-CZ" sz="1600" dirty="0" smtClean="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Tržní hodnota SBU</a:t>
            </a:r>
            <a:endParaRPr lang="cs-CZ" sz="1600" dirty="0">
              <a:solidFill>
                <a:srgbClr val="000000"/>
              </a:solidFill>
            </a:endParaRP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Dividendy, hospodářský výsledek</a:t>
            </a:r>
            <a:endParaRPr lang="cs-CZ" sz="1600" dirty="0">
              <a:solidFill>
                <a:srgbClr val="000000"/>
              </a:solidFill>
            </a:endParaRP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Obecné složky</a:t>
            </a:r>
          </a:p>
          <a:p>
            <a:pPr>
              <a:spcAft>
                <a:spcPts val="600"/>
              </a:spcAft>
            </a:pPr>
            <a:r>
              <a:rPr lang="cs-CZ" sz="1600" dirty="0" smtClean="0">
                <a:solidFill>
                  <a:srgbClr val="000000"/>
                </a:solidFill>
              </a:rPr>
              <a:t>Investice</a:t>
            </a:r>
          </a:p>
          <a:p>
            <a:pPr>
              <a:spcAft>
                <a:spcPts val="600"/>
              </a:spcAft>
            </a:pPr>
            <a:r>
              <a:rPr lang="cs-CZ" sz="1600" dirty="0" smtClean="0">
                <a:solidFill>
                  <a:srgbClr val="000000"/>
                </a:solidFill>
              </a:rPr>
              <a:t>Interní zdroje financování</a:t>
            </a:r>
          </a:p>
          <a:p>
            <a:pPr>
              <a:spcAft>
                <a:spcPts val="600"/>
              </a:spcAft>
            </a:pPr>
            <a:r>
              <a:rPr lang="cs-CZ" sz="1600" dirty="0" smtClean="0">
                <a:solidFill>
                  <a:srgbClr val="000000"/>
                </a:solidFill>
              </a:rPr>
              <a:t>Externí zdroje financování</a:t>
            </a:r>
          </a:p>
          <a:p>
            <a:pPr>
              <a:spcAft>
                <a:spcPts val="600"/>
              </a:spcAft>
            </a:pPr>
            <a:r>
              <a:rPr lang="cs-CZ" sz="1600" dirty="0" smtClean="0">
                <a:solidFill>
                  <a:srgbClr val="000000"/>
                </a:solidFill>
              </a:rPr>
              <a:t>Řízení pohledávek a závazků</a:t>
            </a:r>
          </a:p>
          <a:p>
            <a:pPr>
              <a:spcAft>
                <a:spcPts val="600"/>
              </a:spcAft>
            </a:pPr>
            <a:r>
              <a:rPr lang="cs-CZ" sz="1600" dirty="0" smtClean="0">
                <a:solidFill>
                  <a:srgbClr val="000000"/>
                </a:solidFill>
              </a:rPr>
              <a:t>Řízení hotovosti</a:t>
            </a:r>
          </a:p>
          <a:p>
            <a:pPr>
              <a:spcAft>
                <a:spcPts val="600"/>
              </a:spcAft>
            </a:pPr>
            <a:r>
              <a:rPr lang="cs-CZ" sz="1600" dirty="0" smtClean="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Náklady</a:t>
            </a:r>
            <a:endParaRPr lang="cs-CZ" sz="1600" dirty="0">
              <a:solidFill>
                <a:srgbClr val="000000"/>
              </a:solidFill>
            </a:endParaRP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Tržby</a:t>
            </a:r>
            <a:endParaRPr lang="cs-CZ" sz="1600" dirty="0">
              <a:solidFill>
                <a:srgbClr val="000000"/>
              </a:solidFill>
            </a:endParaRP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6813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a:t>
            </a:r>
            <a:r>
              <a:rPr lang="cs-CZ" sz="1600" dirty="0" smtClean="0"/>
              <a:t>prvkem </a:t>
            </a:r>
            <a:r>
              <a:rPr lang="cs-CZ" sz="1600" dirty="0"/>
              <a:t>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endParaRPr lang="cs-CZ" sz="1600" dirty="0" smtClean="0"/>
          </a:p>
          <a:p>
            <a:pPr algn="just"/>
            <a:r>
              <a:rPr lang="cs-CZ" sz="1600" dirty="0" smtClean="0"/>
              <a:t>Formulace </a:t>
            </a:r>
            <a:r>
              <a:rPr lang="cs-CZ" sz="1600" dirty="0"/>
              <a:t>strategie výzkumu a vývoje je svým charakterem expertní činností, vyžadující kombinaci racionálních, empirických a intuitivních přístupů</a:t>
            </a:r>
            <a:r>
              <a:rPr lang="cs-CZ" sz="1600" dirty="0" smtClean="0"/>
              <a:t>.</a:t>
            </a:r>
            <a:endParaRPr lang="cs-CZ" sz="1600" dirty="0"/>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Výzkumně-vývojová strategie</a:t>
            </a:r>
            <a:endParaRPr lang="cs-CZ" dirty="0"/>
          </a:p>
        </p:txBody>
      </p:sp>
    </p:spTree>
    <p:extLst>
      <p:ext uri="{BB962C8B-B14F-4D97-AF65-F5344CB8AC3E}">
        <p14:creationId xmlns:p14="http://schemas.microsoft.com/office/powerpoint/2010/main" val="39384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výzkumně-vývojové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výzkumu a vývoje</a:t>
            </a:r>
            <a:endParaRPr lang="cs-CZ" sz="1600" dirty="0">
              <a:solidFill>
                <a:srgbClr val="000000"/>
              </a:solidFill>
            </a:endParaRP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 výzkumu a vývoje</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Základní cíle pro výzkum a vývoj</a:t>
            </a:r>
            <a:endParaRPr lang="cs-CZ" sz="1600" dirty="0">
              <a:solidFill>
                <a:srgbClr val="000000"/>
              </a:solidFill>
            </a:endParaRP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externími výzkumnými pracovišti a VŠ</a:t>
            </a:r>
            <a:endParaRPr lang="cs-CZ" sz="1600" dirty="0">
              <a:solidFill>
                <a:srgbClr val="000000"/>
              </a:solidFill>
            </a:endParaRP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výzkumných a vývojových pracovníků</a:t>
            </a:r>
            <a:endParaRPr lang="cs-CZ" sz="1600" dirty="0">
              <a:solidFill>
                <a:srgbClr val="000000"/>
              </a:solidFill>
            </a:endParaRP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VTEI a informační podpora výzkumu a vývoje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 výzkumu a vývoje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Licenční politika</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970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tvorba strategických cílů, kterých je třeba prostřednictvím strategie dosáhnout.</a:t>
            </a:r>
          </a:p>
          <a:p>
            <a:pPr lvl="0" algn="just"/>
            <a:r>
              <a:rPr lang="cs-CZ" sz="1600" dirty="0"/>
              <a:t>Vhodný způsob motivace pracovníků, který zajistí odměňování na základě výkonnosti.</a:t>
            </a:r>
          </a:p>
          <a:p>
            <a:pPr lvl="0" algn="just"/>
            <a:r>
              <a:rPr lang="cs-CZ" sz="1600" dirty="0"/>
              <a:t>Účelné uspořádání organizace, které bude mít dobře navazující procesy.</a:t>
            </a:r>
          </a:p>
          <a:p>
            <a:pPr lvl="0" algn="just"/>
            <a:r>
              <a:rPr lang="cs-CZ" sz="1600" dirty="0"/>
              <a:t>Nově vytvořená podniková kultura s nově vymezenými hodnotami a normami.</a:t>
            </a:r>
          </a:p>
          <a:p>
            <a:pPr lvl="0" algn="just"/>
            <a:r>
              <a:rPr lang="cs-CZ" sz="1600" dirty="0"/>
              <a:t>Správný výběr zaměstnanců, jejichž zkušenosti, pracovní aktivita i postoje vytváří hlavní předpoklady úspěšnosti podniku.</a:t>
            </a:r>
          </a:p>
          <a:p>
            <a:pPr algn="just"/>
            <a:r>
              <a:rPr lang="cs-CZ" sz="1600" dirty="0"/>
              <a:t>Potřebné zdroje nutné k dosažení stanovených cílů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Organizační uspořádání pro úspěšnou strategii</a:t>
            </a:r>
            <a:endParaRPr lang="cs-CZ" dirty="0"/>
          </a:p>
        </p:txBody>
      </p:sp>
    </p:spTree>
    <p:extLst>
      <p:ext uri="{BB962C8B-B14F-4D97-AF65-F5344CB8AC3E}">
        <p14:creationId xmlns:p14="http://schemas.microsoft.com/office/powerpoint/2010/main" val="35155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endParaRPr lang="cs-CZ" sz="1600" dirty="0" smtClean="0"/>
          </a:p>
          <a:p>
            <a:pPr algn="just"/>
            <a:r>
              <a:rPr lang="cs-CZ" sz="1600" dirty="0" smtClean="0"/>
              <a:t>Strategický </a:t>
            </a:r>
            <a:r>
              <a:rPr lang="cs-CZ" sz="1600" dirty="0"/>
              <a:t>plán řízení lidských </a:t>
            </a:r>
            <a:r>
              <a:rPr lang="cs-CZ" sz="1600" dirty="0" smtClean="0"/>
              <a:t>zdrojů </a:t>
            </a:r>
            <a:r>
              <a:rPr lang="cs-CZ" sz="1600" dirty="0"/>
              <a:t>odpovídá na otázku kolik pracovníků, v jaké věkové, generové, vzdělanostní a profesní struktuře bude zapotřebí pro splnění strategických cílů organizace. </a:t>
            </a:r>
            <a:endParaRPr lang="cs-CZ" sz="1600" dirty="0" smtClean="0"/>
          </a:p>
          <a:p>
            <a:pPr algn="just"/>
            <a:r>
              <a:rPr lang="cs-CZ" sz="1600" dirty="0" smtClean="0"/>
              <a:t>Výchozím </a:t>
            </a:r>
            <a:r>
              <a:rPr lang="cs-CZ" sz="1600" dirty="0"/>
              <a:t>bodem pro strategických plán lidských </a:t>
            </a:r>
            <a:r>
              <a:rPr lang="cs-CZ" sz="1600" dirty="0" smtClean="0"/>
              <a:t>zdrojů </a:t>
            </a:r>
            <a:r>
              <a:rPr lang="cs-CZ" sz="1600" dirty="0"/>
              <a:t>je analýza pracovních pozic a analýza disponibilních personálních zdrojů v organizaci. </a:t>
            </a:r>
            <a:endParaRPr lang="cs-CZ" sz="1600" dirty="0" smtClean="0"/>
          </a:p>
          <a:p>
            <a:pPr algn="just"/>
            <a:r>
              <a:rPr lang="cs-CZ" sz="1600" dirty="0" smtClean="0"/>
              <a:t>Základním </a:t>
            </a:r>
            <a:r>
              <a:rPr lang="cs-CZ" sz="1600" dirty="0"/>
              <a:t>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a:t>
            </a:r>
            <a:endParaRPr lang="cs-CZ" dirty="0"/>
          </a:p>
        </p:txBody>
      </p:sp>
    </p:spTree>
    <p:extLst>
      <p:ext uri="{BB962C8B-B14F-4D97-AF65-F5344CB8AC3E}">
        <p14:creationId xmlns:p14="http://schemas.microsoft.com/office/powerpoint/2010/main" val="229970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endParaRPr lang="cs-CZ" sz="1600" dirty="0" smtClean="0"/>
          </a:p>
          <a:p>
            <a:pPr algn="just"/>
            <a:r>
              <a:rPr lang="cs-CZ" sz="1600" dirty="0" smtClean="0"/>
              <a:t>Zajistit </a:t>
            </a:r>
            <a:r>
              <a:rPr lang="cs-CZ" sz="1600" dirty="0"/>
              <a:t>soulad těchto činností, resp. celé strategie řízení lidských zdrojů s ostatními procesy v podniku, to je velký úkol každého managementu, protože jen tak je možné v konkurenčním prostředí přežít a fungovat</a:t>
            </a:r>
            <a:r>
              <a:rPr lang="cs-CZ" sz="1600" dirty="0" smtClean="0"/>
              <a:t>.</a:t>
            </a:r>
            <a:endParaRPr lang="cs-CZ" sz="1600" dirty="0"/>
          </a:p>
          <a:p>
            <a:pPr algn="just"/>
            <a:r>
              <a:rPr lang="cs-CZ" sz="1600" dirty="0"/>
              <a:t>Strategické řízení lidských zdrojů je integrováno do strategie organizace a podporuje dosahování strategických cílů organizace</a:t>
            </a:r>
            <a:r>
              <a:rPr lang="cs-CZ" sz="1600" dirty="0" smtClean="0"/>
              <a:t>.</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a:t>
            </a:r>
            <a:endParaRPr lang="cs-CZ" dirty="0"/>
          </a:p>
        </p:txBody>
      </p:sp>
    </p:spTree>
    <p:extLst>
      <p:ext uri="{BB962C8B-B14F-4D97-AF65-F5344CB8AC3E}">
        <p14:creationId xmlns:p14="http://schemas.microsoft.com/office/powerpoint/2010/main" val="9681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a:t>
            </a:r>
            <a:r>
              <a:rPr lang="cs-CZ" sz="1600" dirty="0" smtClean="0"/>
              <a:t>pracovníky. </a:t>
            </a:r>
            <a:r>
              <a:rPr lang="cs-CZ" sz="1600" dirty="0"/>
              <a:t>Snahou je dosáhnout optimální rovnováhu mezi tvrdými a měkkými </a:t>
            </a:r>
            <a:r>
              <a:rPr lang="cs-CZ" sz="1600" dirty="0" smtClean="0"/>
              <a:t>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III</a:t>
            </a:r>
            <a:endParaRPr lang="cs-CZ" dirty="0"/>
          </a:p>
        </p:txBody>
      </p:sp>
    </p:spTree>
    <p:extLst>
      <p:ext uri="{BB962C8B-B14F-4D97-AF65-F5344CB8AC3E}">
        <p14:creationId xmlns:p14="http://schemas.microsoft.com/office/powerpoint/2010/main" val="117150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personální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Personální strategie</a:t>
            </a:r>
            <a:endParaRPr lang="cs-CZ" sz="1600" dirty="0">
              <a:solidFill>
                <a:srgbClr val="000000"/>
              </a:solidFill>
            </a:endParaRP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Mzdový vývoj</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Péče o pracovníky</a:t>
            </a:r>
            <a:endParaRPr lang="cs-CZ" sz="1600" dirty="0">
              <a:solidFill>
                <a:srgbClr val="000000"/>
              </a:solidFill>
            </a:endParaRP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Produktivita a mzdy</a:t>
            </a:r>
            <a:endParaRPr lang="cs-CZ" sz="1600" dirty="0">
              <a:solidFill>
                <a:srgbClr val="000000"/>
              </a:solidFill>
            </a:endParaRP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pracovníků</a:t>
            </a:r>
            <a:endParaRPr lang="cs-CZ" sz="1600" dirty="0">
              <a:solidFill>
                <a:srgbClr val="000000"/>
              </a:solidFill>
            </a:endParaRP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Kvalifikační struktura</a:t>
            </a:r>
            <a:endParaRPr lang="cs-CZ" sz="1600" dirty="0">
              <a:solidFill>
                <a:srgbClr val="000000"/>
              </a:solidFill>
            </a:endParaRP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zdraví při práci</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Firemní kultura</a:t>
            </a:r>
            <a:endParaRPr lang="cs-CZ" sz="1600" dirty="0">
              <a:solidFill>
                <a:srgbClr val="000000"/>
              </a:solidFill>
            </a:endParaRP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71043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a:t>
            </a:r>
            <a:r>
              <a:rPr lang="cs-CZ" sz="1600" dirty="0" smtClean="0"/>
              <a:t>procesu, a potažmo </a:t>
            </a:r>
            <a:r>
              <a:rPr lang="cs-CZ" sz="1600" b="1" dirty="0" smtClean="0"/>
              <a:t>investiční strategie</a:t>
            </a:r>
            <a:r>
              <a:rPr lang="cs-CZ" sz="1600" dirty="0" smtClean="0"/>
              <a:t>, </a:t>
            </a:r>
            <a:r>
              <a:rPr lang="cs-CZ" sz="1600" dirty="0"/>
              <a:t>je zabezpečení strategických potřeb podniku, bez kterých by nebylo možné jeho správné fungování a prosperita v hospodářské soutěži s konkurenty. </a:t>
            </a:r>
            <a:endParaRPr lang="cs-CZ" sz="1600" dirty="0" smtClean="0"/>
          </a:p>
          <a:p>
            <a:pPr algn="just"/>
            <a:r>
              <a:rPr lang="cs-CZ" sz="1600" dirty="0"/>
              <a:t>Investiční strategii lze definovat jako soubor pravidel, chování, procesů a metod, které aktivnímu investorovi umožňují efektivní výběr investičních instrumentů. </a:t>
            </a:r>
            <a:endParaRPr lang="cs-CZ" sz="1600" dirty="0" smtClean="0"/>
          </a:p>
          <a:p>
            <a:pPr algn="just"/>
            <a:r>
              <a:rPr lang="cs-CZ" sz="1600" dirty="0"/>
              <a:t>Hlavní investiční strategie využívají nástroje a </a:t>
            </a:r>
            <a:r>
              <a:rPr lang="cs-CZ" sz="1600" dirty="0" smtClean="0"/>
              <a:t>techniky fundamentální analýzy</a:t>
            </a:r>
            <a:r>
              <a:rPr lang="cs-CZ" sz="1600" dirty="0"/>
              <a:t> </a:t>
            </a:r>
            <a:r>
              <a:rPr lang="cs-CZ" sz="1600" dirty="0" smtClean="0"/>
              <a:t>s </a:t>
            </a:r>
            <a:r>
              <a:rPr lang="cs-CZ" sz="1600" dirty="0"/>
              <a:t>cílem odhalit vnitřní nebo-</a:t>
            </a:r>
            <a:r>
              <a:rPr lang="cs-CZ" sz="1600" dirty="0" err="1"/>
              <a:t>li</a:t>
            </a:r>
            <a:r>
              <a:rPr lang="cs-CZ" sz="1600" dirty="0"/>
              <a:t> správnou hodnotu akcie. Pro odhad vnitřní hodnoty se používá </a:t>
            </a:r>
            <a:r>
              <a:rPr lang="cs-CZ" sz="1600" dirty="0" smtClean="0"/>
              <a:t>řada modelů, </a:t>
            </a:r>
            <a:r>
              <a:rPr lang="cs-CZ" sz="1600" dirty="0"/>
              <a:t>jako je dividendový diskontní model nebo EVA</a:t>
            </a:r>
            <a:r>
              <a:rPr lang="cs-CZ" sz="1600" dirty="0" smtClean="0"/>
              <a:t>.</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a:t>
            </a:r>
            <a:endParaRPr lang="cs-CZ" dirty="0"/>
          </a:p>
        </p:txBody>
      </p:sp>
    </p:spTree>
    <p:extLst>
      <p:ext uri="{BB962C8B-B14F-4D97-AF65-F5344CB8AC3E}">
        <p14:creationId xmlns:p14="http://schemas.microsoft.com/office/powerpoint/2010/main" val="400925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Volba </a:t>
            </a:r>
            <a:r>
              <a:rPr lang="cs-CZ" sz="1600" dirty="0"/>
              <a:t>konkrétní investiční strategie potom závisí především na požadované výnosnosti při určité investorem akceptovatelné míře rizika.</a:t>
            </a:r>
            <a:endParaRPr lang="cs-CZ" sz="1600" dirty="0" smtClean="0"/>
          </a:p>
          <a:p>
            <a:pPr algn="just"/>
            <a:r>
              <a:rPr lang="cs-CZ" sz="1600" dirty="0" smtClean="0"/>
              <a:t>Valach </a:t>
            </a:r>
            <a:r>
              <a:rPr lang="cs-CZ" sz="1600" dirty="0"/>
              <a:t>(2006)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endParaRPr lang="cs-CZ" sz="1600" dirty="0" smtClean="0"/>
          </a:p>
          <a:p>
            <a:pPr algn="just"/>
            <a:r>
              <a:rPr lang="cs-CZ" sz="1600" dirty="0" smtClean="0"/>
              <a:t>Naopak</a:t>
            </a:r>
            <a:r>
              <a:rPr lang="cs-CZ" sz="1600" dirty="0"/>
              <a:t>, pokud investor </a:t>
            </a:r>
            <a:r>
              <a:rPr lang="cs-CZ" sz="1600" dirty="0" smtClean="0"/>
              <a:t>upřednostňuje </a:t>
            </a:r>
            <a:r>
              <a:rPr lang="cs-CZ" sz="1600" dirty="0"/>
              <a:t>investiční projekty, u kterých předpokládá co </a:t>
            </a:r>
            <a:r>
              <a:rPr lang="cs-CZ" sz="1600" dirty="0" smtClean="0"/>
              <a:t>největší </a:t>
            </a:r>
            <a:r>
              <a:rPr lang="cs-CZ" sz="1600" dirty="0"/>
              <a:t>zvýšení hodnoty původního investičního vkladu, hovoříme o </a:t>
            </a:r>
            <a:r>
              <a:rPr lang="cs-CZ" sz="1600" i="1" dirty="0"/>
              <a:t>strategii růstu ceny investice</a:t>
            </a:r>
            <a:r>
              <a:rPr lang="cs-CZ" sz="1600" dirty="0"/>
              <a:t>. </a:t>
            </a:r>
            <a:endParaRPr lang="cs-CZ" sz="1600" dirty="0" smtClean="0"/>
          </a:p>
          <a:p>
            <a:pPr algn="just"/>
            <a:r>
              <a:rPr lang="cs-CZ" sz="1600" dirty="0" smtClean="0"/>
              <a:t>Ideální </a:t>
            </a:r>
            <a:r>
              <a:rPr lang="cs-CZ" sz="1600" dirty="0"/>
              <a:t>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r>
              <a:rPr lang="cs-CZ" sz="1600" dirty="0" smtClean="0"/>
              <a:t>.</a:t>
            </a:r>
          </a:p>
          <a:p>
            <a:pPr algn="just"/>
            <a:r>
              <a:rPr lang="cs-CZ" sz="1600" i="1" dirty="0"/>
              <a:t>Pasivní strategie </a:t>
            </a:r>
            <a:r>
              <a:rPr lang="cs-CZ" sz="1600" dirty="0"/>
              <a:t>typu „kup a drž“ se vyznačují nižším očekávaným výnosem, nižším rizikem a minimalizací transakčních </a:t>
            </a:r>
            <a:r>
              <a:rPr lang="cs-CZ" sz="1600" dirty="0" smtClean="0"/>
              <a:t>nákladů. </a:t>
            </a:r>
            <a:r>
              <a:rPr lang="cs-CZ" sz="1600" i="1" dirty="0" smtClean="0"/>
              <a:t>Aktivní </a:t>
            </a:r>
            <a:r>
              <a:rPr lang="cs-CZ" sz="1600" i="1" dirty="0"/>
              <a:t>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II</a:t>
            </a:r>
            <a:endParaRPr lang="cs-CZ" dirty="0"/>
          </a:p>
        </p:txBody>
      </p:sp>
    </p:spTree>
    <p:extLst>
      <p:ext uri="{BB962C8B-B14F-4D97-AF65-F5344CB8AC3E}">
        <p14:creationId xmlns:p14="http://schemas.microsoft.com/office/powerpoint/2010/main" val="163836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endParaRPr lang="cs-CZ" sz="1600" dirty="0" smtClean="0"/>
          </a:p>
          <a:p>
            <a:pPr algn="just"/>
            <a:r>
              <a:rPr lang="cs-CZ" sz="1600" dirty="0"/>
              <a:t>Informační strategie je součástí celého strategického řízení podniku, to znamená, že její řešení by mělo být </a:t>
            </a:r>
            <a:r>
              <a:rPr lang="cs-CZ" sz="1600" dirty="0" smtClean="0"/>
              <a:t>zejména </a:t>
            </a:r>
            <a:r>
              <a:rPr lang="cs-CZ" sz="1600" dirty="0"/>
              <a:t>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r>
              <a:rPr lang="cs-CZ" sz="1600" dirty="0" smtClean="0"/>
              <a:t>.</a:t>
            </a:r>
          </a:p>
          <a:p>
            <a:pPr algn="just"/>
            <a:r>
              <a:rPr lang="cs-CZ" sz="1600" dirty="0"/>
              <a:t>Informační strategie musí vycházet z dobře zpracovaného plánu pro volbu informační technologie. Technologický plán tak zahrnuje technickou část a programové </a:t>
            </a:r>
            <a:r>
              <a:rPr lang="cs-CZ" sz="1600" dirty="0" smtClean="0"/>
              <a:t>zabezpečení.</a:t>
            </a:r>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 </a:t>
            </a:r>
            <a:endParaRPr lang="cs-CZ" dirty="0"/>
          </a:p>
        </p:txBody>
      </p:sp>
    </p:spTree>
    <p:extLst>
      <p:ext uri="{BB962C8B-B14F-4D97-AF65-F5344CB8AC3E}">
        <p14:creationId xmlns:p14="http://schemas.microsoft.com/office/powerpoint/2010/main" val="212790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a:t>
            </a:r>
            <a:r>
              <a:rPr lang="cs-CZ" sz="1600" dirty="0"/>
              <a:t>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smtClean="0"/>
          </a:p>
          <a:p>
            <a:pPr algn="just"/>
            <a:r>
              <a:rPr lang="cs-CZ" sz="1600" dirty="0" smtClean="0"/>
              <a:t>Informační </a:t>
            </a:r>
            <a:r>
              <a:rPr lang="cs-CZ" sz="1600" dirty="0"/>
              <a:t>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II </a:t>
            </a:r>
            <a:endParaRPr lang="cs-CZ" dirty="0"/>
          </a:p>
        </p:txBody>
      </p:sp>
    </p:spTree>
    <p:extLst>
      <p:ext uri="{BB962C8B-B14F-4D97-AF65-F5344CB8AC3E}">
        <p14:creationId xmlns:p14="http://schemas.microsoft.com/office/powerpoint/2010/main" val="8837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informační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IS/IT</a:t>
            </a:r>
            <a:endParaRPr lang="cs-CZ" sz="1600" dirty="0">
              <a:solidFill>
                <a:srgbClr val="000000"/>
              </a:solidFill>
            </a:endParaRP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a řízení informačních procesů</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IS</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Koncepce a filozofie IS</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Rozvojové záměry a cíle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Řízení rozvoje IS</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30967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Strategie podniku musí zahrnovat strategie pro jednotlivé úrovně řízení včetně strategií základních funkčních oblastí podniku.</a:t>
            </a:r>
          </a:p>
          <a:p>
            <a:pPr algn="just"/>
            <a:r>
              <a:rPr lang="cs-CZ" sz="1600" dirty="0" smtClean="0"/>
              <a:t>Strategie na jednotlivých úrovních řízení a jednotlivých funkčních částí podniku musí vytvářet jednotný systém a navzájem se podporovat.</a:t>
            </a:r>
          </a:p>
          <a:p>
            <a:pPr algn="just"/>
            <a:r>
              <a:rPr lang="cs-CZ" sz="1600" dirty="0" smtClean="0"/>
              <a:t>Zvolené variantě strategie musí být obvykle přizpůsobena i organizační struktura podniku a systém řízení podniku.</a:t>
            </a:r>
          </a:p>
          <a:p>
            <a:pPr algn="just"/>
            <a:r>
              <a:rPr lang="cs-CZ" sz="1600" dirty="0" smtClean="0"/>
              <a:t>Strategie by měla rozvíjet dovednosti a kompetence podniku. </a:t>
            </a:r>
          </a:p>
          <a:p>
            <a:pPr algn="just"/>
            <a:r>
              <a:rPr lang="cs-CZ" sz="1600" dirty="0" smtClean="0"/>
              <a:t>Strategie by měla zahrnovat výběr vhodných manažerů na odpovídající odborné úrovni s adekvátními dovednostmi a znalostmi.</a:t>
            </a:r>
          </a:p>
          <a:p>
            <a:pPr algn="just"/>
            <a:r>
              <a:rPr lang="cs-CZ" sz="1600" dirty="0" smtClean="0"/>
              <a:t>Strategie musí zahrnovat také vzdělávání a rozvoj všech pracovníků.</a:t>
            </a:r>
          </a:p>
          <a:p>
            <a:pPr algn="just"/>
            <a:r>
              <a:rPr lang="cs-CZ" sz="1600" dirty="0" smtClean="0"/>
              <a:t>Strategie musí vytvářet pocit sounáležitosti pracovníků k podniku.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Podmínky a předpoklady funkčních strategií</a:t>
            </a:r>
            <a:endParaRPr lang="cs-CZ" dirty="0"/>
          </a:p>
        </p:txBody>
      </p:sp>
    </p:spTree>
    <p:extLst>
      <p:ext uri="{BB962C8B-B14F-4D97-AF65-F5344CB8AC3E}">
        <p14:creationId xmlns:p14="http://schemas.microsoft.com/office/powerpoint/2010/main" val="120463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PLAN – představuje uvědomělý postup jednání ve vymezeném manévrovacím prostoru, v určeném čase a snažící se dosáhnout dříve stanovených cílů.</a:t>
            </a:r>
          </a:p>
          <a:p>
            <a:pPr lvl="0" algn="just"/>
            <a:r>
              <a:rPr lang="cs-CZ" sz="1600" dirty="0"/>
              <a:t>PLOY – manévr, který umožní vhodným přístupem dosáhnout určených strategických cílů a tak naplnit jak vizi podniku, tak i jeho poslání.</a:t>
            </a:r>
          </a:p>
          <a:p>
            <a:pPr lvl="0" algn="just"/>
            <a:r>
              <a:rPr lang="cs-CZ" sz="1600" dirty="0"/>
              <a:t>PATTERN – strategie vytyčuje směr a prostor, ve kterém se může realizovat jednání podniku bez ohledu na </a:t>
            </a:r>
            <a:r>
              <a:rPr lang="cs-CZ" sz="1600" dirty="0" err="1"/>
              <a:t>turbulentnost</a:t>
            </a:r>
            <a:r>
              <a:rPr lang="cs-CZ" sz="1600" dirty="0"/>
              <a:t> podnikatelského prostředí a určuje i žádoucí koordinaci chování podniku.</a:t>
            </a:r>
          </a:p>
          <a:p>
            <a:pPr lvl="0" algn="just"/>
            <a:r>
              <a:rPr lang="cs-CZ" sz="1600" dirty="0"/>
              <a:t>POSITION – představuje návod jak dosáhnout určitého místa (pozice) na určitém trhu, který lze označit jako taktiku podniku realizující řízení podnikových činností takovým způsobem, že dojde k naplnění určitých stanovených cílů.</a:t>
            </a:r>
          </a:p>
          <a:p>
            <a:pPr algn="just"/>
            <a:r>
              <a:rPr lang="cs-CZ" sz="1600" dirty="0"/>
              <a:t>PERSPECTIVE – je interpretace budoucnosti, která ukazuje nejen na změny v okolí podniku, na hlavní vývojové směry, ale zejména na potřebu vytvářet nové způsoby myšlení a rozhodování top </a:t>
            </a:r>
            <a:r>
              <a:rPr lang="cs-CZ" sz="1600" dirty="0" smtClean="0"/>
              <a:t>managementu.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Podniková strategie 5P </a:t>
            </a:r>
            <a:r>
              <a:rPr lang="cs-CZ" dirty="0" err="1" smtClean="0"/>
              <a:t>Mintzberga</a:t>
            </a:r>
            <a:endParaRPr lang="cs-CZ" dirty="0"/>
          </a:p>
        </p:txBody>
      </p:sp>
    </p:spTree>
    <p:extLst>
      <p:ext uri="{BB962C8B-B14F-4D97-AF65-F5344CB8AC3E}">
        <p14:creationId xmlns:p14="http://schemas.microsoft.com/office/powerpoint/2010/main" val="3428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speciální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98746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a:t>
            </a:r>
            <a:r>
              <a:rPr lang="cs-CZ" sz="1600" b="1" dirty="0"/>
              <a:t>strategie inovační a krizové</a:t>
            </a:r>
            <a:r>
              <a:rPr lang="cs-CZ" sz="1600" dirty="0"/>
              <a:t>.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87755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368439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smtClean="0">
                <a:solidFill>
                  <a:srgbClr val="307871"/>
                </a:solidFill>
                <a:cs typeface="Times New Roman" panose="02020603050405020304" pitchFamily="18" charset="0"/>
              </a:rPr>
              <a:t>Oslo manuál (OECD 2005)</a:t>
            </a:r>
          </a:p>
          <a:p>
            <a:pPr lvl="1" algn="just"/>
            <a:r>
              <a:rPr lang="cs-CZ" sz="1600" dirty="0" smtClean="0">
                <a:solidFill>
                  <a:srgbClr val="307871"/>
                </a:solidFill>
                <a:cs typeface="Times New Roman" panose="02020603050405020304" pitchFamily="18" charset="0"/>
              </a:rPr>
              <a:t>Inovace produktu – </a:t>
            </a:r>
            <a:r>
              <a:rPr lang="cs-CZ" sz="1600" dirty="0" smtClean="0"/>
              <a:t>představuje </a:t>
            </a:r>
            <a:r>
              <a:rPr lang="cs-CZ" sz="1600" dirty="0"/>
              <a:t>využívání nových znalostí nebo technologií k zavedení nového zboží nebo služeb </a:t>
            </a:r>
            <a:r>
              <a:rPr lang="cs-CZ" sz="1600" dirty="0" smtClean="0"/>
              <a:t>nebo </a:t>
            </a:r>
            <a:r>
              <a:rPr lang="cs-CZ" sz="1600" dirty="0"/>
              <a:t>významně zlepšených s ohledem na jejich charakteristiky nebo zamýšlené užití (technicky zlepšené výrobky</a:t>
            </a:r>
            <a:r>
              <a:rPr lang="cs-CZ" sz="1600" dirty="0" smtClean="0"/>
              <a:t>).</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Inovace procesní – </a:t>
            </a:r>
            <a:r>
              <a:rPr lang="cs-CZ" sz="1600" dirty="0" smtClean="0"/>
              <a:t>představuje </a:t>
            </a:r>
            <a:r>
              <a:rPr lang="cs-CZ" sz="1600" dirty="0"/>
              <a:t>zavedení nových nebo významně zdokonalených výrobních metod, včetně metod dodání </a:t>
            </a:r>
            <a:r>
              <a:rPr lang="cs-CZ" sz="1600" dirty="0" smtClean="0"/>
              <a:t>výrobku. </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Marketingové inovace</a:t>
            </a:r>
            <a:r>
              <a:rPr lang="cs-CZ" sz="1600" dirty="0">
                <a:solidFill>
                  <a:srgbClr val="307871"/>
                </a:solidFill>
                <a:cs typeface="Times New Roman" panose="02020603050405020304" pitchFamily="18" charset="0"/>
              </a:rPr>
              <a:t> </a:t>
            </a:r>
            <a:r>
              <a:rPr lang="cs-CZ" sz="1600" dirty="0" smtClean="0">
                <a:solidFill>
                  <a:srgbClr val="307871"/>
                </a:solidFill>
                <a:cs typeface="Times New Roman" panose="02020603050405020304" pitchFamily="18" charset="0"/>
              </a:rPr>
              <a:t>– </a:t>
            </a:r>
            <a:r>
              <a:rPr lang="cs-CZ" sz="1600" dirty="0" smtClean="0"/>
              <a:t>představuje </a:t>
            </a:r>
            <a:r>
              <a:rPr lang="cs-CZ" sz="1600" dirty="0"/>
              <a:t>zavedení nových nebo inovovaných forem realizace marketingových aktivit </a:t>
            </a:r>
            <a:r>
              <a:rPr lang="cs-CZ" sz="1600" dirty="0" smtClean="0"/>
              <a:t>a </a:t>
            </a:r>
            <a:r>
              <a:rPr lang="cs-CZ" sz="1600" dirty="0"/>
              <a:t>využívání marketingových </a:t>
            </a:r>
            <a:r>
              <a:rPr lang="cs-CZ" sz="1600" dirty="0" smtClean="0"/>
              <a:t>metod.</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Organizační inovace – </a:t>
            </a:r>
            <a:r>
              <a:rPr lang="cs-CZ" sz="1600" dirty="0" smtClean="0"/>
              <a:t>jsou </a:t>
            </a:r>
            <a:r>
              <a:rPr lang="cs-CZ" sz="1600" dirty="0"/>
              <a:t>zaměřeny především na změny v oblasti dělby práce a řízení pracovníků uvnitř podniku, organizační změny </a:t>
            </a:r>
            <a:r>
              <a:rPr lang="cs-CZ" sz="1600" dirty="0" smtClean="0"/>
              <a:t>apod.</a:t>
            </a:r>
            <a:endParaRPr lang="cs-CZ" sz="1600" dirty="0" smtClean="0">
              <a:solidFill>
                <a:srgbClr val="307871"/>
              </a:solidFill>
              <a:cs typeface="Times New Roman" panose="02020603050405020304" pitchFamily="18" charset="0"/>
            </a:endParaRPr>
          </a:p>
          <a:p>
            <a:pPr algn="just"/>
            <a:r>
              <a:rPr lang="cs-CZ" sz="1600" b="1" dirty="0" smtClean="0">
                <a:solidFill>
                  <a:srgbClr val="307871"/>
                </a:solidFill>
                <a:cs typeface="Times New Roman" panose="02020603050405020304" pitchFamily="18" charset="0"/>
              </a:rPr>
              <a:t>Stupně inovací:</a:t>
            </a:r>
          </a:p>
          <a:p>
            <a:pPr lvl="1" algn="just"/>
            <a:r>
              <a:rPr lang="cs-CZ" sz="1600" dirty="0" smtClean="0">
                <a:solidFill>
                  <a:srgbClr val="307871"/>
                </a:solidFill>
                <a:cs typeface="Times New Roman" panose="02020603050405020304" pitchFamily="18" charset="0"/>
              </a:rPr>
              <a:t>Radikální inovace,</a:t>
            </a:r>
          </a:p>
          <a:p>
            <a:pPr lvl="1" algn="just"/>
            <a:r>
              <a:rPr lang="cs-CZ" sz="1600" dirty="0" smtClean="0">
                <a:solidFill>
                  <a:srgbClr val="307871"/>
                </a:solidFill>
                <a:cs typeface="Times New Roman" panose="02020603050405020304" pitchFamily="18" charset="0"/>
              </a:rPr>
              <a:t>Inkrementální inovace,</a:t>
            </a:r>
          </a:p>
          <a:p>
            <a:pPr lvl="1" algn="just"/>
            <a:r>
              <a:rPr lang="cs-CZ" sz="1600" dirty="0" smtClean="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smtClean="0"/>
              <a:t>Kategorizace inovací</a:t>
            </a:r>
            <a:endParaRPr lang="cs-CZ" dirty="0"/>
          </a:p>
        </p:txBody>
      </p:sp>
    </p:spTree>
    <p:extLst>
      <p:ext uri="{BB962C8B-B14F-4D97-AF65-F5344CB8AC3E}">
        <p14:creationId xmlns:p14="http://schemas.microsoft.com/office/powerpoint/2010/main" val="216737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a:t>
            </a:r>
            <a:r>
              <a:rPr lang="cs-CZ" sz="1600" b="1" dirty="0" smtClean="0"/>
              <a:t>měla především</a:t>
            </a:r>
            <a:r>
              <a:rPr lang="cs-CZ" sz="1600" b="1" dirty="0"/>
              <a:t>:</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r>
              <a:rPr lang="cs-CZ" sz="1600" dirty="0" smtClean="0"/>
              <a:t>.</a:t>
            </a:r>
          </a:p>
          <a:p>
            <a:pPr marL="0" lvl="0" indent="0" algn="just">
              <a:buNone/>
            </a:pPr>
            <a:endParaRPr lang="cs-CZ" sz="1600" dirty="0" smtClean="0"/>
          </a:p>
          <a:p>
            <a:pPr marL="0" lvl="0" indent="0" algn="just">
              <a:buNone/>
            </a:pPr>
            <a:r>
              <a:rPr lang="cs-CZ" sz="1600" b="1" dirty="0" smtClean="0"/>
              <a:t>Oblasti zájmu inovační strategie</a:t>
            </a:r>
          </a:p>
          <a:p>
            <a:pPr lvl="0" algn="just"/>
            <a:r>
              <a:rPr lang="cs-CZ" sz="1600" dirty="0"/>
              <a:t>vedení</a:t>
            </a:r>
            <a:r>
              <a:rPr lang="cs-CZ" sz="1600" dirty="0" smtClean="0"/>
              <a:t>;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a:t>
            </a:r>
            <a:r>
              <a:rPr lang="cs-CZ" sz="1600" dirty="0" smtClean="0"/>
              <a:t>postupy;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smtClean="0"/>
              <a:t>Role a oblasti zájmu inovační strategie</a:t>
            </a:r>
            <a:endParaRPr lang="cs-CZ" dirty="0"/>
          </a:p>
        </p:txBody>
      </p:sp>
    </p:spTree>
    <p:extLst>
      <p:ext uri="{BB962C8B-B14F-4D97-AF65-F5344CB8AC3E}">
        <p14:creationId xmlns:p14="http://schemas.microsoft.com/office/powerpoint/2010/main" val="23600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632848"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Management inovací </a:t>
            </a:r>
            <a:r>
              <a:rPr lang="cs-CZ" sz="1600" dirty="0"/>
              <a:t>představuje podle Konečného (2001) budování organizace, která má schopnost učit se a inovovat, vyžaduje dovednost přenášet specializované znalosti a propojovat vzácné zdroje a schopnosti bez ohledu na hranice států. </a:t>
            </a:r>
            <a:endParaRPr lang="cs-CZ" sz="1600" dirty="0" smtClean="0"/>
          </a:p>
          <a:p>
            <a:pPr algn="just"/>
            <a:r>
              <a:rPr lang="cs-CZ" sz="1600" dirty="0" smtClean="0"/>
              <a:t>Podle </a:t>
            </a:r>
            <a:r>
              <a:rPr lang="cs-CZ" sz="1600" dirty="0"/>
              <a:t>Chobotové (2006) je management inovací procesem řízení inovací, které reaguje na potřeby zákazníka, ale také na potřeby výrobce. </a:t>
            </a:r>
            <a:endParaRPr lang="cs-CZ" sz="1600" dirty="0" smtClean="0"/>
          </a:p>
          <a:p>
            <a:pPr algn="just"/>
            <a:r>
              <a:rPr lang="cs-CZ" sz="1600" dirty="0" smtClean="0"/>
              <a:t>Podle </a:t>
            </a:r>
            <a:r>
              <a:rPr lang="cs-CZ" sz="1600" dirty="0"/>
              <a:t>Vebera et al. (2016) je management inovací pojmenování pro specifickou manažerskou disciplínu, která představuje komplex aktivit spojených s iniciací inovací až po jejich </a:t>
            </a:r>
            <a:r>
              <a:rPr lang="cs-CZ" sz="1600" dirty="0" smtClean="0"/>
              <a:t>uplatnění.</a:t>
            </a:r>
          </a:p>
          <a:p>
            <a:pPr algn="just"/>
            <a:r>
              <a:rPr lang="cs-CZ" sz="1600" dirty="0" smtClean="0"/>
              <a:t>Management </a:t>
            </a:r>
            <a:r>
              <a:rPr lang="cs-CZ" sz="1600" dirty="0"/>
              <a:t>inovací má charakter sekvenčního procesu. To znamená, že celý proces řízení inovací probíhá v několika fázích, které jsou svou podstatou totožné s procesem strategického řízení. Proces řízení inovací můžeme rozdělit do tří hlavních fází:</a:t>
            </a:r>
          </a:p>
          <a:p>
            <a:pPr marL="514350" lvl="0" indent="-514350" algn="just">
              <a:buFont typeface="+mj-lt"/>
              <a:buAutoNum type="arabicPeriod"/>
            </a:pPr>
            <a:r>
              <a:rPr lang="cs-CZ" sz="1600" dirty="0"/>
              <a:t>plánování inovací – náplní této části je strategická situační analýza a vymezení cílů inovace,</a:t>
            </a:r>
          </a:p>
          <a:p>
            <a:pPr marL="514350" lvl="0" indent="-514350" algn="just">
              <a:buFont typeface="+mj-lt"/>
              <a:buAutoNum type="arabicPeriod"/>
            </a:pPr>
            <a:r>
              <a:rPr lang="cs-CZ" sz="1600" dirty="0"/>
              <a:t>inovační strategie – v této části je vybírána adekvátní inovační strategie, </a:t>
            </a:r>
          </a:p>
          <a:p>
            <a:pPr marL="514350" indent="-514350" algn="just">
              <a:buFont typeface="+mj-lt"/>
              <a:buAutoNum type="arabicPeriod"/>
            </a:pPr>
            <a:r>
              <a:rPr lang="cs-CZ" sz="1600" dirty="0"/>
              <a:t>implementace strategie – dochází zde k implementaci a komercionalizaci inovace.</a:t>
            </a:r>
            <a:endParaRPr lang="cs-CZ" sz="1600" dirty="0" smtClean="0"/>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Management inovací</a:t>
            </a:r>
            <a:endParaRPr lang="cs-CZ" dirty="0"/>
          </a:p>
        </p:txBody>
      </p:sp>
    </p:spTree>
    <p:extLst>
      <p:ext uri="{BB962C8B-B14F-4D97-AF65-F5344CB8AC3E}">
        <p14:creationId xmlns:p14="http://schemas.microsoft.com/office/powerpoint/2010/main" val="236058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a:t>
            </a:r>
            <a:endParaRPr lang="cs-CZ" dirty="0"/>
          </a:p>
        </p:txBody>
      </p:sp>
    </p:spTree>
    <p:extLst>
      <p:ext uri="{BB962C8B-B14F-4D97-AF65-F5344CB8AC3E}">
        <p14:creationId xmlns:p14="http://schemas.microsoft.com/office/powerpoint/2010/main" val="13126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Inovační </a:t>
            </a:r>
            <a:r>
              <a:rPr lang="cs-CZ" sz="1600" dirty="0"/>
              <a:t>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r>
              <a:rPr lang="cs-CZ" sz="1600" dirty="0" smtClean="0"/>
              <a:t>.</a:t>
            </a:r>
          </a:p>
          <a:p>
            <a:pPr lvl="1" algn="just"/>
            <a:endParaRPr lang="cs-CZ" sz="1600" dirty="0" smtClean="0"/>
          </a:p>
          <a:p>
            <a:pPr algn="just"/>
            <a:r>
              <a:rPr lang="cs-CZ" sz="1600" dirty="0"/>
              <a:t>Při tvorbě inovační strategie by měla být věnována pozornost především těmto oblastem (Vacek 2008</a:t>
            </a:r>
            <a:r>
              <a:rPr lang="cs-CZ" sz="1600" dirty="0" smtClean="0"/>
              <a:t>): vedení;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postupy</a:t>
            </a:r>
            <a:r>
              <a:rPr lang="cs-CZ" sz="1600" dirty="0" smtClean="0"/>
              <a:t>;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a:t>
            </a:r>
            <a:endParaRPr lang="cs-CZ" dirty="0"/>
          </a:p>
        </p:txBody>
      </p:sp>
    </p:spTree>
    <p:extLst>
      <p:ext uri="{BB962C8B-B14F-4D97-AF65-F5344CB8AC3E}">
        <p14:creationId xmlns:p14="http://schemas.microsoft.com/office/powerpoint/2010/main" val="31212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III</a:t>
            </a:r>
            <a:endParaRPr lang="cs-CZ" dirty="0"/>
          </a:p>
        </p:txBody>
      </p:sp>
    </p:spTree>
    <p:extLst>
      <p:ext uri="{BB962C8B-B14F-4D97-AF65-F5344CB8AC3E}">
        <p14:creationId xmlns:p14="http://schemas.microsoft.com/office/powerpoint/2010/main" val="18744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smtClean="0"/>
              <a:t>Na základě specifičnosti inovačních strategií pro každý podnik Pitra (1997) definoval pět základních typů inovačních strategií:</a:t>
            </a:r>
          </a:p>
          <a:p>
            <a:pPr algn="just"/>
            <a:r>
              <a:rPr lang="cs-CZ" sz="1600" b="1" dirty="0" smtClean="0"/>
              <a:t>Strategie opírající se o progresivnost technického řešení </a:t>
            </a:r>
            <a:r>
              <a:rPr lang="cs-CZ" sz="1600" dirty="0" smtClean="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smtClean="0"/>
              <a:t>Typologie inovačních strategií – inovační strategie podle Pitra I</a:t>
            </a:r>
            <a:endParaRPr lang="cs-CZ" dirty="0"/>
          </a:p>
        </p:txBody>
      </p:sp>
    </p:spTree>
    <p:extLst>
      <p:ext uri="{BB962C8B-B14F-4D97-AF65-F5344CB8AC3E}">
        <p14:creationId xmlns:p14="http://schemas.microsoft.com/office/powerpoint/2010/main" val="94349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3357</TotalTime>
  <Words>13067</Words>
  <Application>Microsoft Office PowerPoint</Application>
  <PresentationFormat>Předvádění na obrazovce (16:9)</PresentationFormat>
  <Paragraphs>1074</Paragraphs>
  <Slides>120</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120</vt:i4>
      </vt:variant>
    </vt:vector>
  </HeadingPairs>
  <TitlesOfParts>
    <vt:vector size="125" baseType="lpstr">
      <vt:lpstr>Arial</vt:lpstr>
      <vt:lpstr>Calibri</vt:lpstr>
      <vt:lpstr>Enriqueta</vt:lpstr>
      <vt:lpstr>Times New Roman</vt:lpstr>
      <vt:lpstr>SLU</vt:lpstr>
      <vt:lpstr>Podnikové strategie</vt:lpstr>
      <vt:lpstr>Strategická obchodní jednotka SBU</vt:lpstr>
      <vt:lpstr>Podniková strategie</vt:lpstr>
      <vt:lpstr>Vymezení strategie I</vt:lpstr>
      <vt:lpstr>Vymezení strategie II</vt:lpstr>
      <vt:lpstr>Podstata strategie</vt:lpstr>
      <vt:lpstr>Postavení strategie řízení podniku</vt:lpstr>
      <vt:lpstr>Organizační uspořádání pro úspěšnou strategii</vt:lpstr>
      <vt:lpstr>Podniková strategie 5P Mintzberga</vt:lpstr>
      <vt:lpstr>Aktivity spojené se strategií</vt:lpstr>
      <vt:lpstr>Principy podnikové strategie pro úspěch ve 21. století I</vt:lpstr>
      <vt:lpstr>Principy podnikové strategie pro úspěch ve 21. století II</vt:lpstr>
      <vt:lpstr>Požadavky na formulaci strategie</vt:lpstr>
      <vt:lpstr>Strategie a konkurenční výhoda I</vt:lpstr>
      <vt:lpstr>Strategie a konkurenční výhoda II</vt:lpstr>
      <vt:lpstr>Externí faktory ovlivňující strategii podniku</vt:lpstr>
      <vt:lpstr>Interní faktory ovlivňující strategii podniku</vt:lpstr>
      <vt:lpstr>Změny vyvolané strategií</vt:lpstr>
      <vt:lpstr>Příčiny odporu zaměstnanců vůči strategii</vt:lpstr>
      <vt:lpstr>Změny povinností manažera se změnou strategie</vt:lpstr>
      <vt:lpstr>Metoda DMAIC v souvislosti se strategií</vt:lpstr>
      <vt:lpstr>Otázky týkající se obsahu a procesu strategie</vt:lpstr>
      <vt:lpstr>Finanční řízení ve vazbě na podnikovou strategii</vt:lpstr>
      <vt:lpstr>Obsah dlouhodobého finančního plánu</vt:lpstr>
      <vt:lpstr>Rizikový a rozvojový kapitál ve strategii podniku</vt:lpstr>
      <vt:lpstr>Typologie podnikových strategií - celopodnikové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lpstr>Typologie podnikových strategií - business strategie</vt:lpstr>
      <vt:lpstr>Podstata business strategie</vt:lpstr>
      <vt:lpstr>Specifika business strategie</vt:lpstr>
      <vt:lpstr>Základní strategická rozhodnutí spojená s business strategií</vt:lpstr>
      <vt:lpstr>Generické konkurenční strategie podle M. Portera</vt:lpstr>
      <vt:lpstr>Strategie rudého a modrého oceánu I</vt:lpstr>
      <vt:lpstr>Strategie rudého a modrého oceánu II</vt:lpstr>
      <vt:lpstr>Strategie modrého oceánu</vt:lpstr>
      <vt:lpstr>Business strategie podle P. Kotlera</vt:lpstr>
      <vt:lpstr>Business strategie podle P. Druckera</vt:lpstr>
      <vt:lpstr>Konfrontační strategie</vt:lpstr>
      <vt:lpstr>Typologie podnikových strategií - funkční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Typologie podnikových strategií - speciální strategie</vt:lpstr>
      <vt:lpstr>Speciální strategie</vt:lpstr>
      <vt:lpstr>Podstata inovací</vt:lpstr>
      <vt:lpstr>Kategorizace inovací</vt:lpstr>
      <vt:lpstr>Role a oblasti zájmu inovační strategie</vt:lpstr>
      <vt:lpstr>Management inovací</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168</cp:revision>
  <dcterms:created xsi:type="dcterms:W3CDTF">2016-07-06T15:42:34Z</dcterms:created>
  <dcterms:modified xsi:type="dcterms:W3CDTF">2021-09-02T18:54:11Z</dcterms:modified>
</cp:coreProperties>
</file>