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72" r:id="rId3"/>
    <p:sldId id="393" r:id="rId4"/>
    <p:sldId id="385" r:id="rId5"/>
    <p:sldId id="386" r:id="rId6"/>
    <p:sldId id="387" r:id="rId7"/>
    <p:sldId id="388" r:id="rId8"/>
    <p:sldId id="389" r:id="rId9"/>
    <p:sldId id="394" r:id="rId10"/>
    <p:sldId id="390" r:id="rId11"/>
    <p:sldId id="392" r:id="rId12"/>
    <p:sldId id="391" r:id="rId13"/>
    <p:sldId id="400" r:id="rId14"/>
    <p:sldId id="395" r:id="rId15"/>
    <p:sldId id="384" r:id="rId16"/>
    <p:sldId id="396" r:id="rId17"/>
    <p:sldId id="397" r:id="rId18"/>
    <p:sldId id="399" r:id="rId19"/>
    <p:sldId id="402" r:id="rId20"/>
    <p:sldId id="403" r:id="rId21"/>
    <p:sldId id="404" r:id="rId22"/>
    <p:sldId id="405" r:id="rId23"/>
    <p:sldId id="401" r:id="rId24"/>
    <p:sldId id="342" r:id="rId25"/>
    <p:sldId id="266" r:id="rId26"/>
    <p:sldId id="309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8" autoAdjust="0"/>
    <p:restoredTop sz="94660"/>
  </p:normalViewPr>
  <p:slideViewPr>
    <p:cSldViewPr>
      <p:cViewPr varScale="1">
        <p:scale>
          <a:sx n="143" d="100"/>
          <a:sy n="143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0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2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47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8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81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0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78285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CSR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986866"/>
            <a:ext cx="5112568" cy="1744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ke společensky odpovědnému chování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CSR koncepce 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rámec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Vyžaduje posun pohledu na společenskou roli firmy z úrovně „profit only“ k širšímu pohledu v kontextu „people, planet, profit“.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analýza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hodnotí aktuální pozici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 které se momentálně nachází v rámci konceptu společenské odpovědnosti. 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Důkladné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sebehodnocení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přináší porozumění současnému stavu CSR v podniku, inspiruje k dalším aktivitám a motivuje k dosažení systematického přístupu k CSR. 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vnitřní analýzy bychom se měli zaměřit na následující záležitosti: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zákonné požadavky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životního prostředí, péče o zaměstnance, zákaznického servisu apod.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CSR činnosti podniku a způsob měření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výkonu,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ke komunikaci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vynaložené finanční zdroje a interní kapacity,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současných firemních politik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dokumentů,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spojená s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podnikání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 něj vyplývající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CSR témata,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mají nebo by mohla mít vliv na podnik,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očekávané přínosy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odpovědného chování pro podnik.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 CSR ve firmě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nefunguje jako izolovaný subjekt, ale je přímou součástí svého prostřední.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činnosti firmy jejím okolím může mít vliv na komerční úspěšnost firmy.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analýza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Sebehodnocení firmy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vnitřní analýzy v konkrétních oblastech: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CSR strategie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firemní hodnoty a poslání, CSR strategie, cíle CSR, zapojení stakeholderů, personální a finanční zajištění, normy a standardy a také komunikace CSR;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Trh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klienti, dodavatelé, reklama a marketing;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Pracovní prostředí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zapojení zaměstnanců, nefinanční benefity, podpora propouštěných zaměstnanců, rovné příležitosti, podpora místní komunity, komunikace;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Životní prostředí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environmentální politika, produkty a balení, nakupování, odpad a recyklace, energie, voda, pohonné hmoty;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Místní komunita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podpora místní komunity, zapojení stakeholderů, spolupráce se školami a dalšími organizacemi.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 CSR ve firmě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samotném provedení analýzy současného stavu CSR ve firmě doporučujeme nejprve zohlednit např. předmět činnosti, klientskou orientaci, kulturu organizace, očekávané přínosy a image organizace.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analýza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analýze vnitřního prostředí přichází na řadu rozbor vnějšího okolí firmy, konkrétně se provádí: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zákonné požadavky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(dodržování všech zákonných požadavků v oblasti péče o zaměstnance, ŽP, zákaznický servis), 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možných externích podnětů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globalizace, vstup na mezinárodní trhy, nové zákony, technologický rozvoj),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výkonnosti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nejlepší praxí v oboru (např.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studie proveditelnosti),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konkurence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průzkum CSR aktivit a nástrojů konkurence,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angažovanost organizace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asociace, CSR programy, soutěže, standardy atd.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 CSR ve firmě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a charakteristika jednotlivých 10 kroků - přehled: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cs-CZ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Závazek managementu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stádium charakteristické vlastním přesvědčením vrcholného vedení podniku o nutnosti formulace a zavádění etických principů. Jsou vyděleny zdroje pro tyto iniciativy a je ustanoven pracovní tým CSR.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klíčových stakeholders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podstoupení všech kroků k identifikaci a dialogu se stakeholders.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hodnot a principů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ve chvíli, kdy podnik disponuje informacemi ohledně zájmu a hodnot jednotlivých stakeholders, může stanovit nejvýznamnější hodnoty a formulovat je do jasného sdělení, které je interně i externě vysíláno.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analýza sestává z vnitřního hodnocení a hodnocení okolí. Firma tak zjišťuje, jaké je její postavení vzhledem k CSR.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cílů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hodnoty určené firmou jako nejdůležitější tvoří rámec, v němž jsou stanoveny cíle, jichž se bude snažit dosahovat.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CSR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a charakteristika jednotlivých 10 kroků - přehled: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Akční plán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stanovení akčního plánu spočívá </a:t>
            </a:r>
            <a:b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specifikaci aktivit, které povedou k naplňování stanovených cílů.</a:t>
            </a:r>
          </a:p>
          <a:p>
            <a:pPr marL="228600" indent="-228600">
              <a:buFont typeface="+mj-lt"/>
              <a:buAutoNum type="arabicPeriod" startAt="6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 tomto stádiu firma přistupuje </a:t>
            </a:r>
            <a:b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vlastnímu zavádění dle akčního plánu.</a:t>
            </a:r>
          </a:p>
          <a:p>
            <a:pPr marL="228600" indent="-228600">
              <a:buFont typeface="+mj-lt"/>
              <a:buAutoNum type="arabicPeriod" startAt="6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hodnocení výkonu prostřednictvím kvantitativních i kvalitativních indikátorů.</a:t>
            </a:r>
          </a:p>
          <a:p>
            <a:pPr marL="228600" indent="-228600">
              <a:buFont typeface="+mj-lt"/>
              <a:buAutoNum type="arabicPeriod" startAt="6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vytvoření a zveřejnění celkového reportu ohledně výkonu CSR podnikem a plnění stanovených cílů</a:t>
            </a:r>
          </a:p>
          <a:p>
            <a:pPr marL="228600" indent="-228600">
              <a:buFont typeface="+mj-lt"/>
              <a:buAutoNum type="arabicPeriod" startAt="6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Zlepšování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 základě dostupného měření a zpětné vazby od stakeholders je možno analyzovat oblasti možného zlepšení nebo stanovit nové cíle.</a:t>
            </a: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CSR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4948782"/>
            <a:ext cx="69847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interpretace a modifikace postupu od: Paul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Potts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Business, 2007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2000" dirty="0"/>
              <a:t>Rámec pro implementaci CSR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84586"/>
              </p:ext>
            </p:extLst>
          </p:nvPr>
        </p:nvGraphicFramePr>
        <p:xfrm>
          <a:off x="179512" y="566504"/>
          <a:ext cx="7488833" cy="4365630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671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Kdy?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Koncepční fáze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Co?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Vymezení úkolu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Jak?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Kontrolní body v procesu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388"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Plánování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Provést hodnocení CSR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Sestavit CSR tým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Rozvíjet pracovní definici CSR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právní požadavky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Přehled firemních dokumentů procesů, činností a aktivit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a zapojit klíčové stakeholdery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Vytvořit strategii CSR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Vytvořit podporu vedoucích pracovníků, vlastníků a zaměstnanců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Připravit matici navrhovaných opatření CSR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Vyvinout konkrétní návrhy pro rozhodovací proces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Stanovit oblasti zájmu, rozhodnout o přístupu, hranicích a budoucím směru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388"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Realizace</a:t>
                      </a:r>
                      <a:endParaRPr lang="en-A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Rozvíjet CSR závazky (vztahy)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Provést analýzu současného stavu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Diskutovat se všemi hlavními zúčastněnými stranami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Vytvořit pracovní skupinu pro rozvoj svých závazků vůči ostatním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Připravit předběžný návrh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Konzultovat s dotčenými subjekty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1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Realizovat CSR závazky (vztahy)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Vytvořit integrovanou CSR rozhodovací strukturu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Připravit a realizovat CSR podnikatelský plán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Stanovit měřitelné cíle a výkonová měřítka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Zapojení zaměstnanců a dalších osob, kteří jsou vtaženi do procesu CSR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Navrhování a provádění CSR vzdělání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Vytvořit mechanismy pro řešení problematických situací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Vytvořit interní a externí komunikační plány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633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Kontrola</a:t>
                      </a:r>
                      <a:endParaRPr lang="en-A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Ujišťovat se a informovat o pokroku 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Souběžné měření a zjišťování výkonnosti CSR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Zapojení stakeholderů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Interní a externí CSR reporting 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633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Zlepšování se</a:t>
                      </a:r>
                      <a:endParaRPr lang="en-A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cs-CZ" sz="105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Hodnotit a zlepšovat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Hodnotit výkon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příležitosti ke zlepšení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Zapojování a zlepšování vztahů se stakeholdery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55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Křížová kontrola</a:t>
                      </a:r>
                      <a:endParaRPr lang="en-A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0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Postupně dokončovat jednotlivé cykly</a:t>
                      </a:r>
                      <a:endParaRPr lang="en-A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Návrat opět k plánu a zahájit plnění dalšího cyklu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70" marR="4147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0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CSR mohou existovat v mnoha podobách, stejně jako se vyskytují různé druhy podniků.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Následné kroky jsou odrazový můstek - k dispozici pro další přizpůsobení a rozšíření, aby vyhovovaly konkrétní situaci daného MSP.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Upozornit na způsoby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jimiž podnik společenskou odpovědnost již plní.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drobné kroky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oblastech jako lidské zdroje, dodavatelské řetězce, komunita nebo životní prostředí, které povedou k „rychlému zisku“, a pěstujte motivaci a zúčastněnost zaměstnanců.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Propojení kroků CSR s klíčovými cíli a kompetencemi podniku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ať se stanou normou pro veškeré provozní činnosti, zaveďte je do každodenní podnikatelské kultury a využívejte strategii CSR ke zvýšení konkurenceschopnosti.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Stanovovat si ambicióznější cíle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například zvolte přístup životního cyklu.</a:t>
            </a:r>
          </a:p>
          <a:p>
            <a:pPr marL="0" indent="0">
              <a:buNone/>
            </a:pPr>
            <a:endParaRPr lang="cs-CZ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„cestovní mapy”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pro MSP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8658" t="33201" r="9444" b="13600"/>
          <a:stretch/>
        </p:blipFill>
        <p:spPr>
          <a:xfrm>
            <a:off x="3971171" y="3291830"/>
            <a:ext cx="3808389" cy="13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Zásadním rysem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MSP je jejich intuitivní a neformální aplikace CSR.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ale MSP strategii CSR zavede, může se zaměřit na ty postupy a praktiky, které jsou nejefektivnější.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pouhé sepsání strategií, vizí a podnikatelských záměrů umožňuje lepší komunikaci uvnitř firmy i se zákazníky a zainteresovanými stranami zvyšováním důvěry a transparentnosti.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interního týmu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sestaveného z členů různých oddělení pro oblast CSR napomáhá zakotvit CSR dlouhodobě. Pamatujte na diverzitu pracovní síly a vyvažujte členy podle pohlaví, věku a jiných možných faktorů.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podniků již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 jisté kroky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naplňovaly svou společenskou odpovědnost,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bez vědomé CSR strategie.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nástrojů pro sebehodnocení podniků v oblasti CSR zvyšuje interní zájem o výsledky podniku.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Přínosné může být i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s konkurencí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do úrovně aktivit CSR. Prozkoumání současných a budoucích předpisů a směrnic, očekávání a vývoje v daném sektoru.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formulování podnikatelského záměru by mělo být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vyjasnění a sepsání argumentů nebo zdůvodnění, proč se podnik zapojuje do CSR.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postupem, jak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rozvinout vizi podniku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ozřejmuje nejpodstatnější cíle a záměry majitelů, manažerů a zaměstnanců, je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ptát se na osobní hodnoty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příběh stojící za založením nebo na poslání podniku.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a pochopit zainteresované strany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pro MSP, protože právě ony poskytují podstatné informace ohledně priorit, očekávání, budoucího vývoje atd.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 „cestovní mapy”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zaměstnanců do procesu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úspěšnou integraci CSR klíčové.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toho dosáhnout osvětou mezi zaměstnanci, dále tím, že budeme stavět na jejich znalostech a zkušenostech a zajistíme školení či workshopy zlepšující efektivitu práce.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Pravidelná kontrola a hodnocení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 CSR pomáhá podnikům držet krok s dobou, přičemž se zároveň vytváří příležitost pro stálé zlepšování.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 startAt="7"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7"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7"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7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Označte prioritní oblasti, stanovte cíle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vytvořte akční plán, který propojí klíčové úkoly s kompetencemi a umožní řídit zdroje.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Poradci CSR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mohou podpořit MSP při implementaci CSR tím, že jim poskytnou nástroje jako formáty, seznamy příslušných dodavatelů nebo toho, co dělat a nedělat.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Komunikování aktivit CSR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jednak demonstrovat ochotu MSP nést odpovědnost a jednak jim pomáhá sklízet výhody plynoucí ze zapojení do CSR.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 a hodnocení pokroku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zahrnuje nastavení plánovacího a kontrolního systému.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 „cestovní mapy”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3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744718"/>
            <a:ext cx="69847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Koncept CSR v praxi průvodce odpovědným podnikáním, 2008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2000" dirty="0"/>
              <a:t>Kdy zapojit stakeholdery?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0234" t="15560" r="8892" b="8841"/>
          <a:stretch/>
        </p:blipFill>
        <p:spPr>
          <a:xfrm>
            <a:off x="783754" y="789940"/>
            <a:ext cx="6524550" cy="39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Každé implementaci musí předcházet analýzy současného stavu CSR ve firmě - zpravidla se provádí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CSR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11511"/>
            <a:ext cx="395303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 v současnosti jedna univerzální metoda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implementování CSR aktivit, protože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firma má své specifika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okolnosti, které ji různými způsoby ovlivňují.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individuální přístup se bude lišit v pohledu jak konkrétně implementovat CSR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Spousta firem již částečné přístupy odpovědnosti využívá a toto může být výchozím bodem pro celopodnikovou aplikovatelnou úroveň.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může být zaváděno postupně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zaměřením na konkrétní priority v souladu s časovým harmonogramem.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Alternativně lze využít více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a systematický přístup v pojetí celopodnikové strategie CSR. </a:t>
            </a:r>
          </a:p>
          <a:p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podniku musí být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začleněna do jádra firmy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rámci rozhodovacích procesů, strategie a konkrétních činností.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Analýzy současného stavu CSR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744718"/>
            <a:ext cx="69847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Koncept CSR v praxi průvodce odpovědným podnikáním, 2008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2000" dirty="0"/>
              <a:t>Matice stakeholderů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9076" t="33200" r="19288" b="20601"/>
          <a:stretch/>
        </p:blipFill>
        <p:spPr>
          <a:xfrm>
            <a:off x="1403648" y="1433659"/>
            <a:ext cx="5616624" cy="23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744718"/>
            <a:ext cx="69847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Koncept CSR v praxi průvodce odpovědným podnikáním, 2008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2000" dirty="0"/>
              <a:t>Ukázka matice stakeholderů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4168" t="29840" r="8420" b="13040"/>
          <a:stretch/>
        </p:blipFill>
        <p:spPr>
          <a:xfrm>
            <a:off x="297979" y="1275606"/>
            <a:ext cx="8092428" cy="29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1400" dirty="0"/>
              <a:t>Ukázka - </a:t>
            </a:r>
            <a:r>
              <a:rPr lang="en-US" sz="1400" dirty="0"/>
              <a:t>THE ACCORHOTELS GROUP’S INTERACTION WITH ITS STAKEHOLDERS</a:t>
            </a:r>
            <a:br>
              <a:rPr lang="cs-CZ" sz="1400" dirty="0"/>
            </a:br>
            <a:r>
              <a:rPr lang="cs-CZ" sz="1400" dirty="0"/>
              <a:t>s. 23-26 reportu </a:t>
            </a:r>
            <a:r>
              <a:rPr lang="cs-CZ" sz="1000" dirty="0"/>
              <a:t>(dostupný v IS – ACCORHOTTEL </a:t>
            </a:r>
            <a:r>
              <a:rPr lang="en-US" sz="1000" dirty="0"/>
              <a:t>2015 Registration Document</a:t>
            </a:r>
            <a:r>
              <a:rPr lang="cs-CZ" sz="1000" dirty="0"/>
              <a:t> </a:t>
            </a:r>
            <a:r>
              <a:rPr lang="en-US" sz="1000" dirty="0"/>
              <a:t>and Annual Financial Report</a:t>
            </a:r>
            <a:r>
              <a:rPr lang="cs-CZ" sz="1000" dirty="0"/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091" t="9603" r="13145" b="8000"/>
          <a:stretch/>
        </p:blipFill>
        <p:spPr>
          <a:xfrm>
            <a:off x="187524" y="699543"/>
            <a:ext cx="712078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744718"/>
            <a:ext cx="69847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Koncept CSR v praxi průvodce odpovědným podnikáním, 2008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sz="2000" dirty="0"/>
              <a:t>Příklady indikátorů využitelných pro měření CSR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926" t="10521" r="27320" b="6321"/>
          <a:stretch/>
        </p:blipFill>
        <p:spPr>
          <a:xfrm>
            <a:off x="395536" y="703189"/>
            <a:ext cx="4770040" cy="40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248471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Podniky zapojené do procesů reportingu využívající pokyny GRI zaznamenaly následující přínosy: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pohled na vlastní podnikání,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lépe strukturovaného managementu,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cílů dosažitelných v budoucnosti,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osobní morálky a hodnot do každodenních obchodních rozhodnutí,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osvojení jazyka udržitelnosti,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vyprávět vlastní příběh,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pocit hrdosti na výkony v oblasti CSR.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Informování zainteresovaných stran o CSR může podnikům pomoci: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nabídky pro globální dodavatelské řetězce,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udržet a nalákat největší talenty,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zlepšit přístup ke kapitálu tím, že nabídnou finančním institucím a bankám důkaz o excelentním řízení podniku a informace o managementu rizik a příležitostí.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zainteresovaných stran do oboustranné komunikace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napomoci: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vyhnout se konfliktům, pokud jsou činěna rozhodnutí týkající se zainteresovaných stran,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vybudovat důvěru s různými zainteresovanými stranami,</a:t>
            </a:r>
          </a:p>
          <a:p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zapojit se do otevřených procesů inovace, které zlepšují míru a kvalitu inovací.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řada motivů, které ženou organizace vpřed.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hlavní motivační faktory: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11511"/>
            <a:ext cx="395303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 ziskovost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 loajalita zákazníků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 motivace zaměstnanců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 image firmy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 dostupnost kapitálu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organizace ke společensky odpovědnému chování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Vhodně navržený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rámec CSR integruje ekonomické, sociální a environmentální oblasti skrze celou firmu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 první linie (reprezentuje vlastníky) až po dodavatelsko-odběratelské řetězce partnerů – vše souvisí s efektivním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cesta by měla začít pomoci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 se všemi zúčastněnými subjekty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Dialog by měl být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podporován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všech fázích výstavby, jak při návrhu přes realizaci a také po dokončení.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možné identifikovat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všeobecná východiska a startovní body pro využití CSR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zahájit dialog zúčastněných stran,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 dlouhodobý výhled (horizont uplatnění),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části podnikových cílů, přístupů, které již využívají CSR,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stanovování stručných vyjádření hodnot, cílů, které se dají splnit za určitou dobu a jsou reálně proveditelné,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zapojit se do života místní komunity a být transparentní,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reportování o CSR a také, které oblasti se budou dále řešit,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zvážit svou reputaci s místní samosprávou, zákazníky a médii.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Počátek přemýšlení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společenské odpovědnosti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přípravě a realizaci CSR projektů nemusí firma okamžitě pokrýt všechny oblasti CSR.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si ujasnit a realizovat: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audit</a:t>
            </a: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obchodních praktik, environmentální praxe a zapojení komunity</a:t>
            </a: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benchmarkingu (osvědčené postupy úspěšných firem)</a:t>
            </a: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 proč CSR implementovat</a:t>
            </a: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Vysvětlení CSR stakeholderům</a:t>
            </a:r>
          </a:p>
          <a:p>
            <a:pPr marL="628650" lvl="1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realizovaných milníků v procesu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Počátek přemýšlení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společenské odpovědnosti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Velmi často může být efektivnější definovat priority a věnovat se těm, které mají vztah k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individuálním podnikatelským cílům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tedy s CSR aktivitami firma začíná, je vhodnější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začít s menšími projekty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budou mít přímou návaznost na firemní činnost.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v oblasti CSR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však nezbytná k tomu, aby tyto aktivity nepomáhaly pouze společenským problémům, ale aby sledovaly komerční cíle jednotlivých firem. 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firmy není v prvopočátku potřeba vypracovávat příliš složité strategie, je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vhodnější začít postupně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neustále je vylepšovat.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 by měly zvážit,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které oblasti se chtějí zaměřit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zda se jedná o oblast programů pro zaměstnance, aktivity pro zákazníky, snižování dopadů na životní prostředí nebo firemní dárcovství či dobrovolnictví.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každé z těchto oblastí může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zvolit priority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 které se zaměří v následujícím období. 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 postupem je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cílů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kterých chtějí v rámci CSR dosáhnout a na jejich postupném plnění. 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Zpětně pak např. každoročně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informují své stakeholdery o svých postupech v dosahování cílů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formou např. pravidelného reportingu CSR aktivit.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Počátek přemýšlení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společenské odpovědnosti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počátečních úvahách o zavedení konceptu MSP by se firmy měly zaměřit na tři základní oblasti :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rovina standardů ve firmě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(kodexy, pravidla, hodnoty a krédo firmy, výkonnost a její měřitelnost apod.),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rovina zavádění principů CSR do každodenní praxe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firmy (vztah k zaměstnancům, bezpečnost práce, kvalitní produkty, férový přístup k zákazníkům, úsporná opatření apod.),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rovina vztahu firmy ke svým stakeholderů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všem skupinám jak primárním, tak i sekundárním).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pokud jsou prioritou firmy zaměstnanci, může začít tím, že zaměstnancům nabídne speciální podmínky pro matky či otce s dětmi a kombinace flexibilnějších pracovních úvazků. 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může také být zapojení zaměstnanců do firemního dobrovolnictví ve prospěch neziskových projektů. Tím se zvýší motivace zaměstnanců a zároveň se může, v dané komunitě lépe dařit, čímž si firmy vylepší podmínky v rámci svého působiště.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Počátek přemýšlení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společenské odpovědnosti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strategie jsou stanoveny s ohledem na cíle dle vymezených priorit v jednotlivých oblastech CSR.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Poté by mělo následovat zhodnocení startovní situace (je možné provést audit všech oblastí), stanovit si benchmarkingové kritéria (např. srovnávací hodnocení), jak si firma v současnosti vede a na základě těchto informací si stanovit cíle na další období.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každou firmu je důležitá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vztahů s partnery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jsou okolní podniky, místní neziskové organizace, místní samospráva a média.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Menší firmy jsou často velice úspěšné v nastavení kvalitních vztahů na všech místních úrovních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tomu, že jejich podnikání je zároveň viditelnou součástí okolní komunity.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se také může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zaměřit na ochranu životního prostředí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např. šetření energií, prevence znečišťování prostředí nebo minimalizace a recyklace odpadů může podniku přinést nejen úsporu nákladů, ale i větší provozuschopnost.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opatření opět mohou zlepšit vztahy s komunitou, regulátory a samosprávou a mohou přivést nové zákazníky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zejména ty, kteří se zajímají o ekologicky šetrné produkty a podniky.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CSR přístup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přidanou hodnotou k běžnému podnikatelskému působení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novým modelem uvažování o podnikatelských aktivitách firmy. CSR zpravidla bývá i investicí do dlouhodobé finanční a společenské udržitelnosti firmy, což v současném ekonomickém krizovém vývoji hraje velkou důležitost a také může být formou určité konkurenční výhody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Počátek přemýšlení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společenské odpovědnosti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491630"/>
            <a:ext cx="3024336" cy="33843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má čtyři hlavní části, kdy se kladou základní otázky:</a:t>
            </a: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chceme CSR?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chceme CSR?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vypadá dnešní CSR?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má vypadat CSR v organizaci?</a:t>
            </a: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3953036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vytvořit odpovědi a rámec pro oblasti: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hlavních motivačních faktorů pro tvorbu CSR koncepce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klíčových CSR vizí organizace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současného stavu CSR v organizaci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analýza – sebehodnocení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vnějšího okolí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Stakeholdeři (identifikace a určení klíčových)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hlavních témat CSR a cílů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akčního plánu CSR aktivit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způsobu monitorování výsledků realizovaných CSR aktivit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CSR koncepce v organizaci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876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15075</TotalTime>
  <Words>2838</Words>
  <Application>Microsoft Office PowerPoint</Application>
  <PresentationFormat>Předvádění na obrazovce (16:9)</PresentationFormat>
  <Paragraphs>361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Enriqueta</vt:lpstr>
      <vt:lpstr>Symbol</vt:lpstr>
      <vt:lpstr>Times New Roman</vt:lpstr>
      <vt:lpstr>Wingdings</vt:lpstr>
      <vt:lpstr>SLU</vt:lpstr>
      <vt:lpstr>Implementace CSR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Rámec pro implementaci CSR</vt:lpstr>
      <vt:lpstr>Prezentace aplikace PowerPoint</vt:lpstr>
      <vt:lpstr>Prezentace aplikace PowerPoint</vt:lpstr>
      <vt:lpstr>Prezentace aplikace PowerPoint</vt:lpstr>
      <vt:lpstr>Kdy zapojit stakeholdery?</vt:lpstr>
      <vt:lpstr>Matice stakeholderů</vt:lpstr>
      <vt:lpstr>Ukázka matice stakeholderů</vt:lpstr>
      <vt:lpstr>Ukázka - THE ACCORHOTELS GROUP’S INTERACTION WITH ITS STAKEHOLDERS s. 23-26 reportu (dostupný v IS – ACCORHOTTEL 2015 Registration Document and Annual Financial Report)</vt:lpstr>
      <vt:lpstr>Příklady indikátorů využitelných pro měření CSR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430</cp:revision>
  <dcterms:created xsi:type="dcterms:W3CDTF">2016-07-06T15:42:34Z</dcterms:created>
  <dcterms:modified xsi:type="dcterms:W3CDTF">2021-09-17T07:28:08Z</dcterms:modified>
</cp:coreProperties>
</file>