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1" r:id="rId3"/>
    <p:sldId id="363" r:id="rId4"/>
    <p:sldId id="332" r:id="rId5"/>
    <p:sldId id="384" r:id="rId6"/>
    <p:sldId id="259" r:id="rId7"/>
    <p:sldId id="325" r:id="rId8"/>
    <p:sldId id="324" r:id="rId9"/>
    <p:sldId id="326" r:id="rId10"/>
    <p:sldId id="333" r:id="rId11"/>
    <p:sldId id="336" r:id="rId12"/>
    <p:sldId id="328" r:id="rId13"/>
    <p:sldId id="327" r:id="rId14"/>
    <p:sldId id="337" r:id="rId15"/>
    <p:sldId id="329" r:id="rId16"/>
    <p:sldId id="334" r:id="rId17"/>
    <p:sldId id="330" r:id="rId18"/>
    <p:sldId id="348" r:id="rId19"/>
    <p:sldId id="383" r:id="rId20"/>
    <p:sldId id="382" r:id="rId21"/>
    <p:sldId id="335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19.09.2022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Krizový management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přednáška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Životní cyklus podniku</a:t>
            </a:r>
            <a:endParaRPr lang="cs-CZ" dirty="0"/>
          </a:p>
        </p:txBody>
      </p:sp>
      <p:pic>
        <p:nvPicPr>
          <p:cNvPr id="5" name="Zástupný symbol pro obsah 3" descr="greiner_rů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361" y="1052736"/>
            <a:ext cx="7488833" cy="36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err="1"/>
              <a:t>Greinerův</a:t>
            </a:r>
            <a:r>
              <a:rPr lang="cs-CZ" dirty="0"/>
              <a:t> model růstu podniku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Zástupný symbol pro obsah 3" descr="greiner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71550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Typy krizí dle typu podniků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223" y="708646"/>
            <a:ext cx="4007554" cy="402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61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i="1" dirty="0"/>
              <a:t>Stadium symptomů</a:t>
            </a:r>
          </a:p>
          <a:p>
            <a:pPr lvl="1"/>
            <a:r>
              <a:rPr lang="cs-CZ" sz="1800" dirty="0"/>
              <a:t>Signály slabé, špatně strukturované</a:t>
            </a:r>
          </a:p>
          <a:p>
            <a:pPr lvl="1"/>
            <a:r>
              <a:rPr lang="cs-CZ" sz="1800" dirty="0"/>
              <a:t>Signály silné, úplné, strukturované</a:t>
            </a:r>
          </a:p>
          <a:p>
            <a:pPr lvl="1"/>
            <a:r>
              <a:rPr lang="cs-CZ" sz="1800" dirty="0"/>
              <a:t>Signály velmi silné</a:t>
            </a:r>
          </a:p>
          <a:p>
            <a:pPr>
              <a:buNone/>
            </a:pPr>
            <a:endParaRPr lang="cs-CZ" sz="1800" dirty="0"/>
          </a:p>
          <a:p>
            <a:r>
              <a:rPr lang="cs-CZ" sz="1800" b="1" i="1" dirty="0"/>
              <a:t>Akutní stadium </a:t>
            </a:r>
          </a:p>
          <a:p>
            <a:r>
              <a:rPr lang="cs-CZ" sz="1800" b="1" i="1" dirty="0" smtClean="0"/>
              <a:t>Chronické </a:t>
            </a:r>
            <a:r>
              <a:rPr lang="cs-CZ" sz="1800" b="1" i="1" dirty="0"/>
              <a:t>stadium</a:t>
            </a:r>
          </a:p>
          <a:p>
            <a:r>
              <a:rPr lang="cs-CZ" sz="1800" b="1" i="1" dirty="0" smtClean="0"/>
              <a:t>Stadium </a:t>
            </a:r>
            <a:r>
              <a:rPr lang="cs-CZ" sz="1800" b="1" i="1" dirty="0"/>
              <a:t>vyřešení krize</a:t>
            </a:r>
          </a:p>
          <a:p>
            <a:endParaRPr lang="cs-CZ" sz="1800" dirty="0"/>
          </a:p>
          <a:p>
            <a:pPr>
              <a:buNone/>
            </a:pPr>
            <a:r>
              <a:rPr lang="cs-CZ" sz="1800" b="1" dirty="0"/>
              <a:t>Základní body v krizi </a:t>
            </a:r>
          </a:p>
          <a:p>
            <a:pPr lvl="1"/>
            <a:r>
              <a:rPr lang="cs-CZ" sz="1800" dirty="0"/>
              <a:t>Mez sladěnosti</a:t>
            </a:r>
          </a:p>
          <a:p>
            <a:pPr lvl="1"/>
            <a:r>
              <a:rPr lang="cs-CZ" sz="1800" dirty="0"/>
              <a:t>Mez únosnosti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Vývoj krize v organizaci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„rychlá smrt“</a:t>
            </a:r>
            <a:endParaRPr lang="cs-CZ" dirty="0"/>
          </a:p>
        </p:txBody>
      </p:sp>
      <p:pic>
        <p:nvPicPr>
          <p:cNvPr id="5" name="Zástupný symbol pro obsah 3" descr="skenování0005.jpg"/>
          <p:cNvPicPr>
            <a:picLocks/>
          </p:cNvPicPr>
          <p:nvPr/>
        </p:nvPicPr>
        <p:blipFill>
          <a:blip r:embed="rId2" cstate="print">
            <a:grayscl/>
          </a:blip>
          <a:srcRect t="5747" r="4538" b="5364"/>
          <a:stretch>
            <a:fillRect/>
          </a:stretch>
        </p:blipFill>
        <p:spPr>
          <a:xfrm>
            <a:off x="539552" y="771550"/>
            <a:ext cx="72728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Krize typu „pomalé umírání“</a:t>
            </a:r>
            <a:endParaRPr lang="cs-CZ" dirty="0"/>
          </a:p>
        </p:txBody>
      </p:sp>
      <p:pic>
        <p:nvPicPr>
          <p:cNvPr id="5" name="Zástupný symbol pro obsah 3" descr="skenování0003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40441"/>
            <a:ext cx="73448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Úplně řízená krize</a:t>
            </a:r>
            <a:endParaRPr lang="cs-CZ" dirty="0"/>
          </a:p>
        </p:txBody>
      </p:sp>
      <p:pic>
        <p:nvPicPr>
          <p:cNvPr id="5" name="obrázek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03189"/>
            <a:ext cx="7509519" cy="3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46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Utlumení krize ve fázi symptomů</a:t>
            </a:r>
          </a:p>
        </p:txBody>
      </p:sp>
      <p:pic>
        <p:nvPicPr>
          <p:cNvPr id="5" name="Zástupný symbol pro obsah 3" descr="skenování0002.jpg"/>
          <p:cNvPicPr>
            <a:picLocks/>
          </p:cNvPicPr>
          <p:nvPr/>
        </p:nvPicPr>
        <p:blipFill>
          <a:blip r:embed="rId2" cstate="print">
            <a:grayscl/>
          </a:blip>
          <a:srcRect t="5862"/>
          <a:stretch>
            <a:fillRect/>
          </a:stretch>
        </p:blipFill>
        <p:spPr>
          <a:xfrm>
            <a:off x="107504" y="853361"/>
            <a:ext cx="7704855" cy="38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Úspěch – dosažení předem naplánovaného, chtěného cíle</a:t>
            </a:r>
          </a:p>
          <a:p>
            <a:r>
              <a:rPr lang="cs-CZ" sz="1800" dirty="0" smtClean="0"/>
              <a:t>Úspěch </a:t>
            </a:r>
            <a:r>
              <a:rPr lang="cs-CZ" sz="1800" dirty="0"/>
              <a:t>v podnikání</a:t>
            </a:r>
          </a:p>
          <a:p>
            <a:pPr lvl="1"/>
            <a:r>
              <a:rPr lang="cs-CZ" sz="1800" dirty="0"/>
              <a:t>Účelnost</a:t>
            </a:r>
          </a:p>
          <a:p>
            <a:pPr lvl="1"/>
            <a:r>
              <a:rPr lang="cs-CZ" sz="1800" dirty="0"/>
              <a:t>Účinnost </a:t>
            </a:r>
          </a:p>
          <a:p>
            <a:r>
              <a:rPr lang="cs-CZ" sz="1800" dirty="0" smtClean="0"/>
              <a:t>Podmínky </a:t>
            </a:r>
            <a:r>
              <a:rPr lang="cs-CZ" sz="1800" dirty="0"/>
              <a:t>dosažení úspěchu</a:t>
            </a:r>
          </a:p>
          <a:p>
            <a:pPr lvl="1"/>
            <a:r>
              <a:rPr lang="cs-CZ" sz="1800" dirty="0"/>
              <a:t>Stanovení cílů</a:t>
            </a:r>
          </a:p>
          <a:p>
            <a:pPr lvl="1"/>
            <a:r>
              <a:rPr lang="cs-CZ" sz="1800" dirty="0"/>
              <a:t>Konkrétnost a měřitelnost cílů</a:t>
            </a:r>
          </a:p>
          <a:p>
            <a:r>
              <a:rPr lang="cs-CZ" sz="1800" dirty="0" smtClean="0"/>
              <a:t>Vnímání </a:t>
            </a:r>
            <a:r>
              <a:rPr lang="cs-CZ" sz="1800" dirty="0"/>
              <a:t>úspěchu</a:t>
            </a:r>
          </a:p>
          <a:p>
            <a:pPr lvl="1"/>
            <a:r>
              <a:rPr lang="cs-CZ" sz="1800" dirty="0"/>
              <a:t>Objektivní</a:t>
            </a:r>
          </a:p>
          <a:p>
            <a:pPr lvl="1"/>
            <a:r>
              <a:rPr lang="cs-CZ" sz="1800" dirty="0"/>
              <a:t>Subjektivní</a:t>
            </a:r>
            <a:r>
              <a:rPr lang="cs-CZ" sz="1800" dirty="0" smtClean="0"/>
              <a:t>.</a:t>
            </a: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Úspěšný podnik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5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Užitečnost</a:t>
            </a:r>
          </a:p>
          <a:p>
            <a:endParaRPr lang="cs-CZ" sz="1800" dirty="0"/>
          </a:p>
          <a:p>
            <a:r>
              <a:rPr lang="cs-CZ" sz="1800" dirty="0"/>
              <a:t>Efektivita</a:t>
            </a:r>
          </a:p>
          <a:p>
            <a:endParaRPr lang="cs-CZ" sz="1800" dirty="0"/>
          </a:p>
          <a:p>
            <a:r>
              <a:rPr lang="cs-CZ" sz="1800" dirty="0"/>
              <a:t>Stabilita</a:t>
            </a:r>
          </a:p>
          <a:p>
            <a:endParaRPr lang="cs-CZ" sz="1800" dirty="0"/>
          </a:p>
          <a:p>
            <a:r>
              <a:rPr lang="cs-CZ" sz="1800" dirty="0"/>
              <a:t>Dynamika 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Znaky vitálního podniku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45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 smtClean="0"/>
              <a:t>Přednášející: Ing. Šárka Zapletalová, Ph.D.</a:t>
            </a:r>
          </a:p>
          <a:p>
            <a:pPr lvl="1" algn="just"/>
            <a:r>
              <a:rPr lang="cs-CZ" sz="1400" dirty="0" smtClean="0"/>
              <a:t>Kancelář: B202</a:t>
            </a:r>
          </a:p>
          <a:p>
            <a:pPr lvl="1" algn="just"/>
            <a:r>
              <a:rPr lang="cs-CZ" sz="1400" dirty="0" smtClean="0"/>
              <a:t>Konzultační hodiny: </a:t>
            </a:r>
            <a:r>
              <a:rPr lang="cs-CZ" sz="1400" dirty="0" smtClean="0"/>
              <a:t>středa</a:t>
            </a:r>
            <a:r>
              <a:rPr lang="cs-CZ" sz="1400" dirty="0" smtClean="0"/>
              <a:t> 10,00 </a:t>
            </a:r>
            <a:r>
              <a:rPr lang="cs-CZ" sz="1400" dirty="0" smtClean="0"/>
              <a:t>–</a:t>
            </a:r>
            <a:r>
              <a:rPr lang="cs-CZ" sz="1400" dirty="0" smtClean="0"/>
              <a:t>12,00 </a:t>
            </a:r>
            <a:r>
              <a:rPr lang="cs-CZ" sz="1400" dirty="0" smtClean="0"/>
              <a:t>Email: </a:t>
            </a:r>
            <a:r>
              <a:rPr lang="cs-CZ" sz="1400" dirty="0" err="1" smtClean="0">
                <a:hlinkClick r:id="rId2"/>
              </a:rPr>
              <a:t>zapletalova</a:t>
            </a:r>
            <a:r>
              <a:rPr lang="en-US" sz="1400" dirty="0" smtClean="0">
                <a:hlinkClick r:id="rId2"/>
              </a:rPr>
              <a:t>@</a:t>
            </a:r>
            <a:r>
              <a:rPr lang="cs-CZ" sz="1400" dirty="0" smtClean="0">
                <a:hlinkClick r:id="rId2"/>
              </a:rPr>
              <a:t>opf.slu.cz</a:t>
            </a:r>
            <a:endParaRPr lang="cs-CZ" sz="1400" dirty="0"/>
          </a:p>
          <a:p>
            <a:pPr lvl="1" algn="just"/>
            <a:r>
              <a:rPr lang="cs-CZ" sz="1400" dirty="0" smtClean="0"/>
              <a:t>Telefon: 596 398 433</a:t>
            </a:r>
          </a:p>
          <a:p>
            <a:pPr marL="457200" lvl="1" indent="0" algn="just">
              <a:buNone/>
            </a:pPr>
            <a:endParaRPr lang="cs-CZ" sz="1400" dirty="0" smtClean="0"/>
          </a:p>
          <a:p>
            <a:pPr algn="just"/>
            <a:r>
              <a:rPr lang="cs-CZ" sz="1800" dirty="0" smtClean="0"/>
              <a:t>Veškeré materiály, informace a podklady ke studiu: </a:t>
            </a:r>
            <a:r>
              <a:rPr lang="cs-CZ" sz="1800" dirty="0" smtClean="0"/>
              <a:t>IS </a:t>
            </a:r>
            <a:r>
              <a:rPr lang="cs-CZ" sz="1800" dirty="0" smtClean="0"/>
              <a:t>SU</a:t>
            </a:r>
          </a:p>
          <a:p>
            <a:pPr marL="0" indent="0" algn="just">
              <a:buNone/>
            </a:pPr>
            <a:endParaRPr lang="cs-CZ" sz="1800" dirty="0" smtClean="0"/>
          </a:p>
          <a:p>
            <a:pPr algn="just"/>
            <a:r>
              <a:rPr lang="cs-CZ" sz="1800" dirty="0" smtClean="0"/>
              <a:t>Požadavky na ukončení předmětu:</a:t>
            </a:r>
          </a:p>
          <a:p>
            <a:pPr lvl="1" algn="just"/>
            <a:r>
              <a:rPr lang="cs-CZ" sz="1400" dirty="0" smtClean="0"/>
              <a:t>Docházka na semináře a plnění </a:t>
            </a:r>
            <a:r>
              <a:rPr lang="cs-CZ" sz="1400" dirty="0" smtClean="0"/>
              <a:t>úkolů – 5% </a:t>
            </a:r>
            <a:r>
              <a:rPr lang="cs-CZ" sz="1400" dirty="0" smtClean="0"/>
              <a:t>hodnocení</a:t>
            </a:r>
          </a:p>
          <a:p>
            <a:pPr lvl="1" algn="just"/>
            <a:r>
              <a:rPr lang="cs-CZ" sz="1400" dirty="0" smtClean="0"/>
              <a:t>Průběžný test: absolvování online formou přes IS SU v seminářích v týdnu 31. 10. – 4. 11. 2022: 20% hodnocení</a:t>
            </a:r>
          </a:p>
          <a:p>
            <a:pPr lvl="1" algn="just"/>
            <a:r>
              <a:rPr lang="cs-CZ" sz="1400" dirty="0" smtClean="0"/>
              <a:t>Seminární práce: vypracování </a:t>
            </a:r>
            <a:r>
              <a:rPr lang="cs-CZ" sz="1400" dirty="0" smtClean="0"/>
              <a:t>seminární práce a její odevzdání přes </a:t>
            </a:r>
            <a:r>
              <a:rPr lang="cs-CZ" sz="1400" dirty="0" err="1" smtClean="0"/>
              <a:t>Odevzdávárnu</a:t>
            </a:r>
            <a:r>
              <a:rPr lang="cs-CZ" sz="1400" dirty="0" smtClean="0"/>
              <a:t> v IS </a:t>
            </a:r>
            <a:r>
              <a:rPr lang="cs-CZ" sz="1400" dirty="0" smtClean="0"/>
              <a:t>SU nejpozději do 5. 12. 2022: 15</a:t>
            </a:r>
            <a:r>
              <a:rPr lang="cs-CZ" sz="1400" dirty="0" smtClean="0"/>
              <a:t>% hodnocení</a:t>
            </a:r>
          </a:p>
          <a:p>
            <a:pPr lvl="1" algn="just"/>
            <a:r>
              <a:rPr lang="cs-CZ" sz="1400" dirty="0" smtClean="0"/>
              <a:t>Úspěšné absolvování zkoušky (ústní forma): </a:t>
            </a:r>
            <a:r>
              <a:rPr lang="cs-CZ" sz="1400" dirty="0" smtClean="0"/>
              <a:t>60</a:t>
            </a:r>
            <a:r>
              <a:rPr lang="cs-CZ" sz="1400" dirty="0" smtClean="0"/>
              <a:t>% hodnocení</a:t>
            </a:r>
            <a:endParaRPr lang="cs-CZ" sz="14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informace k předmětu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637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i="1" dirty="0" err="1"/>
              <a:t>Strategy</a:t>
            </a:r>
            <a:endParaRPr lang="cs-CZ" sz="1800" i="1" dirty="0"/>
          </a:p>
          <a:p>
            <a:r>
              <a:rPr lang="cs-CZ" sz="1800" i="1" dirty="0" err="1"/>
              <a:t>Structure</a:t>
            </a:r>
            <a:endParaRPr lang="cs-CZ" sz="1800" i="1" dirty="0"/>
          </a:p>
          <a:p>
            <a:r>
              <a:rPr lang="cs-CZ" sz="1800" i="1" dirty="0"/>
              <a:t>Systems</a:t>
            </a:r>
          </a:p>
          <a:p>
            <a:r>
              <a:rPr lang="cs-CZ" sz="1800" dirty="0"/>
              <a:t>Style</a:t>
            </a:r>
          </a:p>
          <a:p>
            <a:r>
              <a:rPr lang="cs-CZ" sz="1800" dirty="0" err="1"/>
              <a:t>Shared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endParaRPr lang="cs-CZ" sz="1800" dirty="0"/>
          </a:p>
          <a:p>
            <a:r>
              <a:rPr lang="cs-CZ" sz="1800" dirty="0" err="1"/>
              <a:t>Skills</a:t>
            </a:r>
            <a:endParaRPr lang="cs-CZ" sz="1800" dirty="0"/>
          </a:p>
          <a:p>
            <a:r>
              <a:rPr lang="cs-CZ" sz="1800" dirty="0" err="1"/>
              <a:t>Staff</a:t>
            </a: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Kritické faktory úspěchu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2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Možnosti podnikových stavů</a:t>
            </a:r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00790"/>
              </p:ext>
            </p:extLst>
          </p:nvPr>
        </p:nvGraphicFramePr>
        <p:xfrm>
          <a:off x="323528" y="933119"/>
          <a:ext cx="8229600" cy="360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012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Likvidita 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012"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Nízká 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Vysoká </a:t>
                      </a:r>
                      <a:endParaRPr lang="cs-CZ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012">
                <a:tc rowSpan="2">
                  <a:txBody>
                    <a:bodyPr/>
                    <a:lstStyle/>
                    <a:p>
                      <a:r>
                        <a:rPr lang="cs-CZ" sz="2400" b="1" dirty="0" smtClean="0"/>
                        <a:t>Rentabilita </a:t>
                      </a:r>
                      <a:endParaRPr lang="cs-CZ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Vysoká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přechodná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Bezkrizový stav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0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Nízká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Stav ohrožení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Krize chronická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LEDNICKÝ, V. A KOLEKTIV AUTORŮ. </a:t>
            </a:r>
            <a:r>
              <a:rPr lang="cs-CZ" sz="1800" i="1" dirty="0"/>
              <a:t>Krizový management</a:t>
            </a:r>
            <a:r>
              <a:rPr lang="cs-CZ" sz="1800" dirty="0"/>
              <a:t>. Karviná: Obchodně podnikatelská fakulta, 2012. ISBN 978-80-7248-782-0.</a:t>
            </a:r>
          </a:p>
          <a:p>
            <a:r>
              <a:rPr lang="cs-CZ" sz="1800" dirty="0"/>
              <a:t>MIKUŠOVÁ, M. </a:t>
            </a:r>
            <a:r>
              <a:rPr lang="cs-CZ" sz="1800" i="1" dirty="0"/>
              <a:t>Krizový management pro malé a střední podniky</a:t>
            </a:r>
            <a:r>
              <a:rPr lang="cs-CZ" sz="1800" dirty="0"/>
              <a:t>. Bratislava: </a:t>
            </a:r>
            <a:r>
              <a:rPr lang="cs-CZ" sz="1800" dirty="0" err="1"/>
              <a:t>Wolters</a:t>
            </a:r>
            <a:r>
              <a:rPr lang="cs-CZ" sz="1800" dirty="0"/>
              <a:t> </a:t>
            </a:r>
            <a:r>
              <a:rPr lang="cs-CZ" sz="1800" dirty="0" err="1"/>
              <a:t>Kluwer</a:t>
            </a:r>
            <a:r>
              <a:rPr lang="cs-CZ" sz="1800" dirty="0"/>
              <a:t>, 2014. ISBN 978-80-8168-106-6.</a:t>
            </a:r>
          </a:p>
          <a:p>
            <a:r>
              <a:rPr lang="cs-CZ" sz="1800" dirty="0"/>
              <a:t>ZAPLETALOVÁ, Š. A KOLEKTIV AUTORŮ. </a:t>
            </a:r>
            <a:r>
              <a:rPr lang="cs-CZ" sz="1800" i="1" dirty="0"/>
              <a:t>Krizový management pro 21. století</a:t>
            </a:r>
            <a:r>
              <a:rPr lang="cs-CZ" sz="1800" dirty="0"/>
              <a:t>. Praha: </a:t>
            </a:r>
            <a:r>
              <a:rPr lang="cs-CZ" sz="1800" dirty="0" err="1"/>
              <a:t>Ekopress</a:t>
            </a:r>
            <a:r>
              <a:rPr lang="cs-CZ" sz="1800" dirty="0"/>
              <a:t>, 2012. ISBN 978-80-86929-85-9.</a:t>
            </a:r>
          </a:p>
          <a:p>
            <a:r>
              <a:rPr lang="cs-CZ" sz="1800" dirty="0"/>
              <a:t>A další dle sylabů...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sz="2200" dirty="0" smtClean="0"/>
              <a:t>Základní studijní literatura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284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1547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r>
              <a:rPr lang="cs-CZ" sz="1800" i="1" dirty="0"/>
              <a:t>(italština </a:t>
            </a:r>
            <a:r>
              <a:rPr lang="cs-CZ" sz="1800" i="1" dirty="0" err="1"/>
              <a:t>risico</a:t>
            </a:r>
            <a:r>
              <a:rPr lang="cs-CZ" sz="1800" i="1" dirty="0"/>
              <a:t>) </a:t>
            </a:r>
            <a:r>
              <a:rPr lang="cs-CZ" sz="1800" dirty="0" smtClean="0"/>
              <a:t>– nebezpečí </a:t>
            </a:r>
            <a:r>
              <a:rPr lang="cs-CZ" sz="1800" dirty="0"/>
              <a:t>vzniku škody, poškození, ztráty či zničení, případně nezdaru při </a:t>
            </a:r>
            <a:r>
              <a:rPr lang="cs-CZ" sz="1800" dirty="0" smtClean="0"/>
              <a:t>podnikání.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/>
              <a:t>Riziko</a:t>
            </a:r>
            <a:r>
              <a:rPr lang="cs-CZ" sz="1800" dirty="0"/>
              <a:t> </a:t>
            </a:r>
            <a:endParaRPr lang="cs-CZ" sz="1800" dirty="0" smtClean="0"/>
          </a:p>
          <a:p>
            <a:pPr lvl="1" algn="just"/>
            <a:r>
              <a:rPr lang="cs-CZ" sz="1400" dirty="0" smtClean="0"/>
              <a:t>kombinace </a:t>
            </a:r>
            <a:r>
              <a:rPr lang="cs-CZ" sz="1400" dirty="0"/>
              <a:t>pravděpodobnosti nebo četnosti výskytu a následků určité nebezpečné </a:t>
            </a:r>
            <a:r>
              <a:rPr lang="cs-CZ" sz="1400" dirty="0" smtClean="0"/>
              <a:t>události</a:t>
            </a:r>
            <a:r>
              <a:rPr lang="cs-CZ" sz="1400" dirty="0"/>
              <a:t>;</a:t>
            </a:r>
            <a:endParaRPr lang="cs-CZ" sz="1400" dirty="0" smtClean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nebo možnost vzniku nezdaru (ztráty</a:t>
            </a:r>
            <a:r>
              <a:rPr lang="cs-CZ" sz="1400" dirty="0" smtClean="0"/>
              <a:t>);</a:t>
            </a:r>
            <a:endParaRPr lang="cs-CZ" sz="1400" dirty="0"/>
          </a:p>
          <a:p>
            <a:pPr lvl="1"/>
            <a:r>
              <a:rPr lang="cs-CZ" sz="1400" dirty="0" smtClean="0"/>
              <a:t>variabilita </a:t>
            </a:r>
            <a:r>
              <a:rPr lang="cs-CZ" sz="1400" dirty="0"/>
              <a:t>možných výsledků nebo nejistota jejich </a:t>
            </a:r>
            <a:r>
              <a:rPr lang="cs-CZ" sz="1400" dirty="0" smtClean="0"/>
              <a:t>dosažen;</a:t>
            </a:r>
            <a:endParaRPr lang="cs-CZ" sz="1400" dirty="0"/>
          </a:p>
          <a:p>
            <a:pPr lvl="1"/>
            <a:r>
              <a:rPr lang="cs-CZ" sz="1400" dirty="0" smtClean="0"/>
              <a:t>odchýlení </a:t>
            </a:r>
            <a:r>
              <a:rPr lang="cs-CZ" sz="1400" dirty="0"/>
              <a:t>skutečných a očekávaných </a:t>
            </a:r>
            <a:r>
              <a:rPr lang="cs-CZ" sz="1400" dirty="0" smtClean="0"/>
              <a:t>výsledků;</a:t>
            </a:r>
            <a:endParaRPr lang="cs-CZ" sz="1400" dirty="0"/>
          </a:p>
          <a:p>
            <a:pPr lvl="1"/>
            <a:r>
              <a:rPr lang="cs-CZ" sz="1400" dirty="0" smtClean="0"/>
              <a:t>pravděpodobnost </a:t>
            </a:r>
            <a:r>
              <a:rPr lang="cs-CZ" sz="1400" dirty="0"/>
              <a:t>jakéhokoliv výsledku, odlišného od </a:t>
            </a:r>
            <a:r>
              <a:rPr lang="cs-CZ" sz="1400" dirty="0" smtClean="0"/>
              <a:t>očekávaného;</a:t>
            </a:r>
            <a:endParaRPr lang="cs-CZ" sz="1400" dirty="0"/>
          </a:p>
          <a:p>
            <a:pPr lvl="1"/>
            <a:r>
              <a:rPr lang="cs-CZ" sz="1400" dirty="0" smtClean="0"/>
              <a:t>možnost </a:t>
            </a:r>
            <a:r>
              <a:rPr lang="cs-CZ" sz="1400" dirty="0"/>
              <a:t>vzniku ztráty nebo zisku.</a:t>
            </a:r>
          </a:p>
          <a:p>
            <a:pPr algn="just"/>
            <a:endParaRPr lang="cs-CZ" sz="1800" dirty="0" smtClean="0"/>
          </a:p>
          <a:p>
            <a:pPr algn="just"/>
            <a:r>
              <a:rPr lang="cs-CZ" sz="1800" b="1" dirty="0" smtClean="0"/>
              <a:t>Management </a:t>
            </a:r>
            <a:r>
              <a:rPr lang="cs-CZ" sz="1800" b="1" dirty="0"/>
              <a:t>rizika </a:t>
            </a:r>
            <a:r>
              <a:rPr lang="cs-CZ" sz="1800" dirty="0"/>
              <a:t>– systematický a koordinovaný způsob práce s rizikem a nejistotou uplatňovaný v rámci celého podniku a zahrnující všechny druhy rizik.</a:t>
            </a:r>
          </a:p>
          <a:p>
            <a:pPr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Riziko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80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Vnitřní a vnější ekonomická rizika</a:t>
            </a:r>
          </a:p>
          <a:p>
            <a:r>
              <a:rPr lang="cs-CZ" sz="1800" dirty="0"/>
              <a:t>Výrobní (technologická) a technická rizika</a:t>
            </a:r>
          </a:p>
          <a:p>
            <a:r>
              <a:rPr lang="cs-CZ" sz="1800" dirty="0"/>
              <a:t>Sociálně pracovní rizika</a:t>
            </a:r>
          </a:p>
          <a:p>
            <a:r>
              <a:rPr lang="cs-CZ" sz="1800" dirty="0"/>
              <a:t>Informační rizika</a:t>
            </a:r>
          </a:p>
          <a:p>
            <a:r>
              <a:rPr lang="cs-CZ" sz="1800" dirty="0"/>
              <a:t>Dodavatelská rizika</a:t>
            </a:r>
          </a:p>
          <a:p>
            <a:r>
              <a:rPr lang="cs-CZ" sz="1800" dirty="0"/>
              <a:t>Politická rizika</a:t>
            </a:r>
          </a:p>
          <a:p>
            <a:r>
              <a:rPr lang="cs-CZ" sz="1800" dirty="0"/>
              <a:t>Tržní rizika</a:t>
            </a:r>
          </a:p>
          <a:p>
            <a:r>
              <a:rPr lang="cs-CZ" sz="1800" dirty="0"/>
              <a:t>Legislativní rizika</a:t>
            </a:r>
          </a:p>
          <a:p>
            <a:r>
              <a:rPr lang="cs-CZ" sz="1800" dirty="0"/>
              <a:t>Přírodní rizika</a:t>
            </a:r>
          </a:p>
          <a:p>
            <a:pPr marL="0" indent="0" algn="just">
              <a:buNone/>
            </a:pPr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1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Krize</a:t>
            </a:r>
            <a:endParaRPr lang="cs-CZ" dirty="0"/>
          </a:p>
        </p:txBody>
      </p:sp>
      <p:pic>
        <p:nvPicPr>
          <p:cNvPr id="5" name="Zástupný symbol pro obsah 3" descr="krize2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502" y="2081327"/>
            <a:ext cx="4824536" cy="203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11560" y="91556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Krize </a:t>
            </a:r>
            <a:r>
              <a:rPr lang="cs-CZ" i="1" dirty="0"/>
              <a:t>(starořecké slovo </a:t>
            </a:r>
            <a:r>
              <a:rPr lang="cs-CZ" i="1" dirty="0" err="1"/>
              <a:t>crino</a:t>
            </a:r>
            <a:r>
              <a:rPr lang="cs-CZ" i="1" dirty="0"/>
              <a:t>)</a:t>
            </a:r>
            <a:r>
              <a:rPr lang="cs-CZ" dirty="0"/>
              <a:t> - situace, v níž je významným způsobem narušená rovnováha mezi základními charakteristikami systému na jedné straně a postojem okolního prostředí k danému systému na straně druhé.</a:t>
            </a:r>
          </a:p>
        </p:txBody>
      </p:sp>
    </p:spTree>
    <p:extLst>
      <p:ext uri="{BB962C8B-B14F-4D97-AF65-F5344CB8AC3E}">
        <p14:creationId xmlns:p14="http://schemas.microsoft.com/office/powerpoint/2010/main" val="23209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Krize je téměř vždy rozkladná.</a:t>
            </a:r>
          </a:p>
          <a:p>
            <a:r>
              <a:rPr lang="cs-CZ" sz="1800" dirty="0"/>
              <a:t>Krize je téměř vždy negativní.</a:t>
            </a:r>
          </a:p>
          <a:p>
            <a:r>
              <a:rPr lang="cs-CZ" sz="1800" dirty="0"/>
              <a:t>Krize rozděluje organizaci.</a:t>
            </a:r>
          </a:p>
          <a:p>
            <a:r>
              <a:rPr lang="cs-CZ" sz="1800" dirty="0"/>
              <a:t>Krize může vyvolávat zkreslené nebo nesprávné dojmy.</a:t>
            </a:r>
          </a:p>
          <a:p>
            <a:r>
              <a:rPr lang="cs-CZ" sz="1800" dirty="0"/>
              <a:t>Krize zpravidla překvapí.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Charakteristické znaky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4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Přírodní krize</a:t>
            </a:r>
          </a:p>
          <a:p>
            <a:r>
              <a:rPr lang="cs-CZ" sz="1800" dirty="0"/>
              <a:t>Ekologická krize</a:t>
            </a:r>
          </a:p>
          <a:p>
            <a:r>
              <a:rPr lang="cs-CZ" sz="1800" dirty="0"/>
              <a:t>Technologická krize</a:t>
            </a:r>
          </a:p>
          <a:p>
            <a:r>
              <a:rPr lang="cs-CZ" sz="1800" dirty="0"/>
              <a:t>Konfrontační krize</a:t>
            </a:r>
          </a:p>
          <a:p>
            <a:r>
              <a:rPr lang="cs-CZ" sz="1800" dirty="0"/>
              <a:t>Ilegální krize</a:t>
            </a:r>
          </a:p>
          <a:p>
            <a:r>
              <a:rPr lang="cs-CZ" sz="1800" dirty="0"/>
              <a:t>Psychologická krize</a:t>
            </a:r>
          </a:p>
          <a:p>
            <a:r>
              <a:rPr lang="cs-CZ" sz="1800" dirty="0"/>
              <a:t>Ekonomická krize</a:t>
            </a:r>
          </a:p>
          <a:p>
            <a:r>
              <a:rPr lang="cs-CZ" sz="1800" dirty="0"/>
              <a:t>Finanční krize</a:t>
            </a:r>
          </a:p>
          <a:p>
            <a:r>
              <a:rPr lang="cs-CZ" sz="1800" dirty="0"/>
              <a:t>Podnikové krize</a:t>
            </a:r>
          </a:p>
          <a:p>
            <a:pPr marL="0" indent="0" algn="just">
              <a:buNone/>
            </a:pPr>
            <a:r>
              <a:rPr lang="cs-CZ" sz="1800" dirty="0" smtClean="0"/>
              <a:t>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smtClean="0"/>
              <a:t>Typologie krizí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6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Koho se krize dotýká – organizace/stát/svět</a:t>
            </a:r>
          </a:p>
          <a:p>
            <a:r>
              <a:rPr lang="cs-CZ" sz="1800" dirty="0"/>
              <a:t>Jak velký bude dopad krize – lokální/globální</a:t>
            </a:r>
          </a:p>
          <a:p>
            <a:r>
              <a:rPr lang="cs-CZ" sz="1800" dirty="0"/>
              <a:t>Z pohledu příčin vzniku – interní/externí, objektivní/subjektivní, nahodilé/zákonité</a:t>
            </a:r>
          </a:p>
          <a:p>
            <a:r>
              <a:rPr lang="cs-CZ" sz="1800" dirty="0"/>
              <a:t>Z pohledu míry odhadu – neočekávané/předvídané</a:t>
            </a:r>
          </a:p>
          <a:p>
            <a:r>
              <a:rPr lang="cs-CZ" sz="1800" dirty="0"/>
              <a:t>Z pohledu zjevnosti – zjevná/latentní</a:t>
            </a:r>
          </a:p>
          <a:p>
            <a:r>
              <a:rPr lang="cs-CZ" sz="1800" dirty="0"/>
              <a:t>Míra nebezpečnosti – hluboká/mělká</a:t>
            </a:r>
          </a:p>
          <a:p>
            <a:r>
              <a:rPr lang="cs-CZ" sz="1800" dirty="0"/>
              <a:t>Z pohledu dlouhodobosti – krátkodobá/dlouhodobá  </a:t>
            </a:r>
          </a:p>
          <a:p>
            <a:pPr marL="0" lvl="0" indent="0" algn="just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lvl="0" algn="just"/>
            <a:endParaRPr lang="cs-CZ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 smtClean="0"/>
              <a:t>Typologie krizí v organizacích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725</Words>
  <Application>Microsoft Office PowerPoint</Application>
  <PresentationFormat>Předvádění na obrazovce (16:9)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Enriqueta</vt:lpstr>
      <vt:lpstr>Times New Roman</vt:lpstr>
      <vt:lpstr>SLU</vt:lpstr>
      <vt:lpstr>Krize </vt:lpstr>
      <vt:lpstr>Základní informace k předmětu</vt:lpstr>
      <vt:lpstr>Základní studijní literatura</vt:lpstr>
      <vt:lpstr>Riziko</vt:lpstr>
      <vt:lpstr>Klasifikace rizik</vt:lpstr>
      <vt:lpstr>Krize</vt:lpstr>
      <vt:lpstr>Charakteristické znaky krize</vt:lpstr>
      <vt:lpstr>Typologie krizí</vt:lpstr>
      <vt:lpstr>Typologie krizí v organizacích</vt:lpstr>
      <vt:lpstr>Životní cyklus podniku</vt:lpstr>
      <vt:lpstr>Greinerův model růstu podniku </vt:lpstr>
      <vt:lpstr>Typy krizí dle typu podniků</vt:lpstr>
      <vt:lpstr>Vývoj krize v organizaci</vt:lpstr>
      <vt:lpstr>Krize typu „rychlá smrt“</vt:lpstr>
      <vt:lpstr>Krize typu „pomalé umírání“</vt:lpstr>
      <vt:lpstr>Úplně řízená krize</vt:lpstr>
      <vt:lpstr>Utlumení krize ve fázi symptomů</vt:lpstr>
      <vt:lpstr>Úspěšný podnik</vt:lpstr>
      <vt:lpstr>Znaky vitálního podniku</vt:lpstr>
      <vt:lpstr>Kritické faktory úspěchu</vt:lpstr>
      <vt:lpstr>Možnosti podnikových stavů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zap0046</cp:lastModifiedBy>
  <cp:revision>216</cp:revision>
  <dcterms:created xsi:type="dcterms:W3CDTF">2016-07-06T15:42:34Z</dcterms:created>
  <dcterms:modified xsi:type="dcterms:W3CDTF">2022-09-19T14:07:51Z</dcterms:modified>
</cp:coreProperties>
</file>