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374" r:id="rId3"/>
    <p:sldId id="350" r:id="rId4"/>
    <p:sldId id="351" r:id="rId5"/>
    <p:sldId id="352" r:id="rId6"/>
    <p:sldId id="353" r:id="rId7"/>
    <p:sldId id="354" r:id="rId8"/>
    <p:sldId id="355" r:id="rId9"/>
    <p:sldId id="356" r:id="rId10"/>
    <p:sldId id="357" r:id="rId11"/>
    <p:sldId id="358" r:id="rId12"/>
    <p:sldId id="359" r:id="rId13"/>
    <p:sldId id="361" r:id="rId14"/>
    <p:sldId id="362" r:id="rId15"/>
    <p:sldId id="338" r:id="rId16"/>
    <p:sldId id="339" r:id="rId17"/>
    <p:sldId id="340" r:id="rId18"/>
    <p:sldId id="341" r:id="rId19"/>
    <p:sldId id="342" r:id="rId20"/>
    <p:sldId id="344" r:id="rId21"/>
    <p:sldId id="345" r:id="rId22"/>
    <p:sldId id="346" r:id="rId23"/>
    <p:sldId id="347" r:id="rId24"/>
    <p:sldId id="364" r:id="rId25"/>
    <p:sldId id="365" r:id="rId26"/>
    <p:sldId id="366" r:id="rId27"/>
    <p:sldId id="367" r:id="rId28"/>
    <p:sldId id="368" r:id="rId29"/>
    <p:sldId id="369" r:id="rId30"/>
    <p:sldId id="370" r:id="rId31"/>
    <p:sldId id="371" r:id="rId32"/>
    <p:sldId id="372" r:id="rId33"/>
    <p:sldId id="373" r:id="rId34"/>
    <p:sldId id="375" r:id="rId35"/>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03.10.2022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1617811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Systémy včasného varování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r>
              <a:rPr lang="cs-CZ" sz="1800" dirty="0"/>
              <a:t>Z = 1,2</a:t>
            </a:r>
            <a:r>
              <a:rPr lang="cs-CZ" sz="1600" dirty="0"/>
              <a:t>*</a:t>
            </a:r>
            <a:r>
              <a:rPr lang="cs-CZ" sz="1800" dirty="0"/>
              <a:t>X</a:t>
            </a:r>
            <a:r>
              <a:rPr lang="cs-CZ" sz="1200" dirty="0"/>
              <a:t>1 </a:t>
            </a:r>
            <a:r>
              <a:rPr lang="cs-CZ" sz="2400" dirty="0"/>
              <a:t>+1,4</a:t>
            </a:r>
            <a:r>
              <a:rPr lang="cs-CZ" sz="1800" dirty="0"/>
              <a:t>*</a:t>
            </a:r>
            <a:r>
              <a:rPr lang="cs-CZ" sz="2400" dirty="0"/>
              <a:t>X</a:t>
            </a:r>
            <a:r>
              <a:rPr lang="cs-CZ" sz="1400" dirty="0"/>
              <a:t>2</a:t>
            </a:r>
            <a:r>
              <a:rPr lang="cs-CZ" sz="2400" dirty="0"/>
              <a:t>+3,3</a:t>
            </a:r>
            <a:r>
              <a:rPr lang="cs-CZ" sz="1800" dirty="0"/>
              <a:t>*</a:t>
            </a:r>
            <a:r>
              <a:rPr lang="cs-CZ" sz="2400" dirty="0"/>
              <a:t>X</a:t>
            </a:r>
            <a:r>
              <a:rPr lang="cs-CZ" sz="1400" dirty="0"/>
              <a:t>3</a:t>
            </a:r>
            <a:r>
              <a:rPr lang="cs-CZ" sz="2400" dirty="0"/>
              <a:t>+0,6</a:t>
            </a:r>
            <a:r>
              <a:rPr lang="cs-CZ" sz="1800" dirty="0"/>
              <a:t>*</a:t>
            </a:r>
            <a:r>
              <a:rPr lang="cs-CZ" sz="2400" dirty="0"/>
              <a:t>X</a:t>
            </a:r>
            <a:r>
              <a:rPr lang="cs-CZ" sz="1400" dirty="0"/>
              <a:t>4</a:t>
            </a:r>
            <a:r>
              <a:rPr lang="cs-CZ" sz="2400" dirty="0"/>
              <a:t>+1,0</a:t>
            </a:r>
            <a:r>
              <a:rPr lang="cs-CZ" sz="1800" dirty="0"/>
              <a:t>*</a:t>
            </a:r>
            <a:r>
              <a:rPr lang="cs-CZ" sz="2400" dirty="0"/>
              <a:t>X</a:t>
            </a:r>
            <a:r>
              <a:rPr lang="cs-CZ" sz="1400" dirty="0"/>
              <a:t>5</a:t>
            </a:r>
          </a:p>
          <a:p>
            <a:pPr>
              <a:buNone/>
            </a:pPr>
            <a:endParaRPr lang="cs-CZ" sz="2400" dirty="0"/>
          </a:p>
          <a:p>
            <a:pPr>
              <a:buNone/>
            </a:pPr>
            <a:r>
              <a:rPr lang="cs-CZ" sz="1800" dirty="0"/>
              <a:t>X</a:t>
            </a:r>
            <a:r>
              <a:rPr lang="cs-CZ" sz="1200" dirty="0"/>
              <a:t>1</a:t>
            </a:r>
            <a:r>
              <a:rPr lang="cs-CZ" sz="1800" dirty="0"/>
              <a:t> – čistý pracovní kapitál/celková aktiva</a:t>
            </a:r>
          </a:p>
          <a:p>
            <a:pPr>
              <a:buNone/>
            </a:pPr>
            <a:r>
              <a:rPr lang="cs-CZ" sz="1800" dirty="0"/>
              <a:t>X</a:t>
            </a:r>
            <a:r>
              <a:rPr lang="cs-CZ" sz="1200" dirty="0"/>
              <a:t>2</a:t>
            </a:r>
            <a:r>
              <a:rPr lang="cs-CZ" sz="1800" dirty="0"/>
              <a:t> – zadržený zisk/celková aktiva</a:t>
            </a:r>
          </a:p>
          <a:p>
            <a:pPr>
              <a:buNone/>
            </a:pPr>
            <a:r>
              <a:rPr lang="cs-CZ" sz="1800" dirty="0"/>
              <a:t>X</a:t>
            </a:r>
            <a:r>
              <a:rPr lang="cs-CZ" sz="1200" dirty="0"/>
              <a:t>3</a:t>
            </a:r>
            <a:r>
              <a:rPr lang="cs-CZ" sz="1800" dirty="0"/>
              <a:t> – zisk před zdaněním a úroky EBIT/celková aktiva</a:t>
            </a:r>
          </a:p>
          <a:p>
            <a:pPr>
              <a:buNone/>
            </a:pPr>
            <a:r>
              <a:rPr lang="cs-CZ" sz="1800" dirty="0"/>
              <a:t>X</a:t>
            </a:r>
            <a:r>
              <a:rPr lang="cs-CZ" sz="1200" dirty="0"/>
              <a:t>4</a:t>
            </a:r>
            <a:r>
              <a:rPr lang="cs-CZ" sz="1800" dirty="0"/>
              <a:t> – tržní cena vlastního kapitálu/účetní hodnota celkových dluhů</a:t>
            </a:r>
          </a:p>
          <a:p>
            <a:pPr>
              <a:buNone/>
            </a:pPr>
            <a:r>
              <a:rPr lang="cs-CZ" sz="1800" dirty="0"/>
              <a:t>X</a:t>
            </a:r>
            <a:r>
              <a:rPr lang="cs-CZ" sz="1200" dirty="0"/>
              <a:t>5</a:t>
            </a:r>
            <a:r>
              <a:rPr lang="cs-CZ" sz="1800" dirty="0"/>
              <a:t> – tržby/celková aktiva</a:t>
            </a:r>
          </a:p>
          <a:p>
            <a:pPr>
              <a:buNone/>
            </a:pPr>
            <a:endParaRPr lang="cs-CZ" sz="1800" dirty="0"/>
          </a:p>
          <a:p>
            <a:pPr>
              <a:buNone/>
            </a:pPr>
            <a:r>
              <a:rPr lang="cs-CZ" sz="1800" dirty="0"/>
              <a:t>Z </a:t>
            </a:r>
            <a:r>
              <a:rPr lang="en-US" sz="1800" dirty="0"/>
              <a:t>&gt; 2,99</a:t>
            </a:r>
            <a:r>
              <a:rPr lang="cs-CZ" sz="1800" dirty="0"/>
              <a:t> ................pásmo prosperity</a:t>
            </a:r>
            <a:endParaRPr lang="en-US" sz="1800" dirty="0"/>
          </a:p>
          <a:p>
            <a:pPr>
              <a:buNone/>
            </a:pPr>
            <a:r>
              <a:rPr lang="en-US" sz="1800" dirty="0"/>
              <a:t>1,81 &lt; Z &lt; 2,99</a:t>
            </a:r>
            <a:r>
              <a:rPr lang="cs-CZ" sz="1800" dirty="0"/>
              <a:t>......pásmo zvané šedá zóna</a:t>
            </a:r>
            <a:endParaRPr lang="en-US" sz="1800" dirty="0"/>
          </a:p>
          <a:p>
            <a:pPr>
              <a:buNone/>
            </a:pPr>
            <a:r>
              <a:rPr lang="en-US" sz="1800" dirty="0"/>
              <a:t>Z &lt; 1,81</a:t>
            </a:r>
            <a:r>
              <a:rPr lang="cs-CZ" sz="1800" dirty="0"/>
              <a:t>.................pásmo bankrotu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Altamonovo</a:t>
            </a:r>
            <a:r>
              <a:rPr lang="cs-CZ" dirty="0"/>
              <a:t> Z-skóre</a:t>
            </a:r>
          </a:p>
        </p:txBody>
      </p:sp>
    </p:spTree>
    <p:extLst>
      <p:ext uri="{BB962C8B-B14F-4D97-AF65-F5344CB8AC3E}">
        <p14:creationId xmlns:p14="http://schemas.microsoft.com/office/powerpoint/2010/main" val="20215292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r>
              <a:rPr lang="cs-CZ" sz="2000" dirty="0"/>
              <a:t>Z´= 0,717*X</a:t>
            </a:r>
            <a:r>
              <a:rPr lang="cs-CZ" sz="1400" dirty="0"/>
              <a:t>1</a:t>
            </a:r>
            <a:r>
              <a:rPr lang="cs-CZ" sz="2000" dirty="0"/>
              <a:t> +0,847*X</a:t>
            </a:r>
            <a:r>
              <a:rPr lang="cs-CZ" sz="1400" dirty="0"/>
              <a:t>2</a:t>
            </a:r>
            <a:r>
              <a:rPr lang="cs-CZ" sz="2000" dirty="0"/>
              <a:t>+3,107*X</a:t>
            </a:r>
            <a:r>
              <a:rPr lang="cs-CZ" sz="1400" dirty="0"/>
              <a:t>3</a:t>
            </a:r>
            <a:r>
              <a:rPr lang="cs-CZ" sz="2000" dirty="0"/>
              <a:t>+0,42*X</a:t>
            </a:r>
            <a:r>
              <a:rPr lang="cs-CZ" sz="1400" dirty="0"/>
              <a:t>4</a:t>
            </a:r>
            <a:r>
              <a:rPr lang="cs-CZ" sz="2000" dirty="0"/>
              <a:t>+0,998*X</a:t>
            </a:r>
            <a:r>
              <a:rPr lang="cs-CZ" sz="1400" dirty="0"/>
              <a:t>5</a:t>
            </a:r>
            <a:endParaRPr lang="cs-CZ" sz="2000" dirty="0"/>
          </a:p>
          <a:p>
            <a:pPr>
              <a:buNone/>
            </a:pPr>
            <a:endParaRPr lang="cs-CZ" sz="2400" dirty="0"/>
          </a:p>
          <a:p>
            <a:pPr>
              <a:buNone/>
            </a:pPr>
            <a:r>
              <a:rPr lang="cs-CZ" sz="1800" dirty="0"/>
              <a:t>X</a:t>
            </a:r>
            <a:r>
              <a:rPr lang="cs-CZ" sz="1200" dirty="0"/>
              <a:t>1</a:t>
            </a:r>
            <a:r>
              <a:rPr lang="cs-CZ" sz="1800" dirty="0"/>
              <a:t> – čistý pracovní kapitál/celková aktiva</a:t>
            </a:r>
          </a:p>
          <a:p>
            <a:pPr>
              <a:buNone/>
            </a:pPr>
            <a:r>
              <a:rPr lang="cs-CZ" sz="1800" dirty="0"/>
              <a:t>X</a:t>
            </a:r>
            <a:r>
              <a:rPr lang="cs-CZ" sz="1200" dirty="0"/>
              <a:t>2</a:t>
            </a:r>
            <a:r>
              <a:rPr lang="cs-CZ" sz="1800" dirty="0"/>
              <a:t> – zadržený zisk/celková aktiva</a:t>
            </a:r>
          </a:p>
          <a:p>
            <a:pPr>
              <a:buNone/>
            </a:pPr>
            <a:r>
              <a:rPr lang="cs-CZ" sz="1800" dirty="0"/>
              <a:t>X</a:t>
            </a:r>
            <a:r>
              <a:rPr lang="cs-CZ" sz="1200" dirty="0"/>
              <a:t>3</a:t>
            </a:r>
            <a:r>
              <a:rPr lang="cs-CZ" sz="1800" dirty="0"/>
              <a:t> – zisk před zdaněním a úroky EBIT/celková aktiva</a:t>
            </a:r>
          </a:p>
          <a:p>
            <a:pPr>
              <a:buNone/>
            </a:pPr>
            <a:r>
              <a:rPr lang="cs-CZ" sz="1800" i="1" dirty="0"/>
              <a:t>X</a:t>
            </a:r>
            <a:r>
              <a:rPr lang="cs-CZ" sz="1200" i="1" dirty="0"/>
              <a:t>4</a:t>
            </a:r>
            <a:r>
              <a:rPr lang="cs-CZ" sz="1800" i="1" dirty="0"/>
              <a:t> – základní kapitál/celkové dluhy</a:t>
            </a:r>
          </a:p>
          <a:p>
            <a:pPr>
              <a:buNone/>
            </a:pPr>
            <a:r>
              <a:rPr lang="cs-CZ" sz="1800" dirty="0"/>
              <a:t>X</a:t>
            </a:r>
            <a:r>
              <a:rPr lang="cs-CZ" sz="1200" dirty="0"/>
              <a:t>5</a:t>
            </a:r>
            <a:r>
              <a:rPr lang="cs-CZ" sz="1800" dirty="0"/>
              <a:t> – tržby/celková aktiva</a:t>
            </a:r>
          </a:p>
          <a:p>
            <a:pPr>
              <a:buNone/>
            </a:pPr>
            <a:endParaRPr lang="cs-CZ" sz="1800" dirty="0"/>
          </a:p>
          <a:p>
            <a:pPr>
              <a:buNone/>
            </a:pPr>
            <a:r>
              <a:rPr lang="cs-CZ" sz="1800" dirty="0"/>
              <a:t>Z </a:t>
            </a:r>
            <a:r>
              <a:rPr lang="en-US" sz="1800" dirty="0"/>
              <a:t>&gt; 2,9</a:t>
            </a:r>
            <a:r>
              <a:rPr lang="cs-CZ" sz="1800" dirty="0"/>
              <a:t> ................pásmo prosperity</a:t>
            </a:r>
            <a:endParaRPr lang="en-US" sz="1800" dirty="0"/>
          </a:p>
          <a:p>
            <a:pPr>
              <a:buNone/>
            </a:pPr>
            <a:r>
              <a:rPr lang="en-US" sz="1800" dirty="0"/>
              <a:t>1,</a:t>
            </a:r>
            <a:r>
              <a:rPr lang="cs-CZ" sz="1800" dirty="0"/>
              <a:t>2</a:t>
            </a:r>
            <a:r>
              <a:rPr lang="en-US" sz="1800" dirty="0"/>
              <a:t> &lt; Z &lt; 2,9</a:t>
            </a:r>
            <a:r>
              <a:rPr lang="cs-CZ" sz="1800" dirty="0"/>
              <a:t>........pásmo zvané šedá zóna</a:t>
            </a:r>
            <a:endParaRPr lang="en-US" sz="1800" dirty="0"/>
          </a:p>
          <a:p>
            <a:pPr>
              <a:buNone/>
            </a:pPr>
            <a:r>
              <a:rPr lang="en-US" sz="1800" dirty="0"/>
              <a:t>Z &lt; 1,</a:t>
            </a:r>
            <a:r>
              <a:rPr lang="cs-CZ" sz="1800" dirty="0"/>
              <a:t>2.................pásmo bankrotu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Model ZETA – „pro s.r.o.“</a:t>
            </a:r>
          </a:p>
        </p:txBody>
      </p:sp>
    </p:spTree>
    <p:extLst>
      <p:ext uri="{BB962C8B-B14F-4D97-AF65-F5344CB8AC3E}">
        <p14:creationId xmlns:p14="http://schemas.microsoft.com/office/powerpoint/2010/main" val="27457952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7817" y="915566"/>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r>
              <a:rPr lang="cs-CZ" sz="2000" dirty="0"/>
              <a:t>Z´´= 6,56*X</a:t>
            </a:r>
            <a:r>
              <a:rPr lang="cs-CZ" sz="1400" dirty="0"/>
              <a:t>1</a:t>
            </a:r>
            <a:r>
              <a:rPr lang="cs-CZ" sz="2000" dirty="0"/>
              <a:t> +3,26*X</a:t>
            </a:r>
            <a:r>
              <a:rPr lang="cs-CZ" sz="1400" dirty="0"/>
              <a:t>2</a:t>
            </a:r>
            <a:r>
              <a:rPr lang="cs-CZ" sz="2000" dirty="0"/>
              <a:t>+6,72*X</a:t>
            </a:r>
            <a:r>
              <a:rPr lang="cs-CZ" sz="1400" dirty="0"/>
              <a:t>3</a:t>
            </a:r>
            <a:r>
              <a:rPr lang="cs-CZ" sz="2000" dirty="0"/>
              <a:t>+1,05*X</a:t>
            </a:r>
            <a:r>
              <a:rPr lang="cs-CZ" sz="1400" dirty="0"/>
              <a:t>4</a:t>
            </a:r>
            <a:endParaRPr lang="cs-CZ" sz="2000" dirty="0"/>
          </a:p>
          <a:p>
            <a:pPr>
              <a:buNone/>
            </a:pPr>
            <a:endParaRPr lang="cs-CZ" sz="2400" dirty="0"/>
          </a:p>
          <a:p>
            <a:pPr>
              <a:buNone/>
            </a:pPr>
            <a:r>
              <a:rPr lang="cs-CZ" sz="1800" dirty="0"/>
              <a:t>X</a:t>
            </a:r>
            <a:r>
              <a:rPr lang="cs-CZ" sz="1200" dirty="0"/>
              <a:t>1</a:t>
            </a:r>
            <a:r>
              <a:rPr lang="cs-CZ" sz="1800" dirty="0"/>
              <a:t> – čistý pracovní kapitál/celková aktiva</a:t>
            </a:r>
          </a:p>
          <a:p>
            <a:pPr>
              <a:buNone/>
            </a:pPr>
            <a:r>
              <a:rPr lang="cs-CZ" sz="1800" dirty="0"/>
              <a:t>X</a:t>
            </a:r>
            <a:r>
              <a:rPr lang="cs-CZ" sz="1200" dirty="0"/>
              <a:t>2</a:t>
            </a:r>
            <a:r>
              <a:rPr lang="cs-CZ" sz="1800" dirty="0"/>
              <a:t> – zadržený zisk/celková aktiva</a:t>
            </a:r>
          </a:p>
          <a:p>
            <a:pPr>
              <a:buNone/>
            </a:pPr>
            <a:r>
              <a:rPr lang="cs-CZ" sz="1800" dirty="0"/>
              <a:t>X</a:t>
            </a:r>
            <a:r>
              <a:rPr lang="cs-CZ" sz="1200" dirty="0"/>
              <a:t>3</a:t>
            </a:r>
            <a:r>
              <a:rPr lang="cs-CZ" sz="1800" dirty="0"/>
              <a:t> – zisk před zdaněním a úroky EBIT/celková aktiva</a:t>
            </a:r>
          </a:p>
          <a:p>
            <a:pPr>
              <a:buNone/>
            </a:pPr>
            <a:r>
              <a:rPr lang="cs-CZ" sz="1800" dirty="0"/>
              <a:t>X</a:t>
            </a:r>
            <a:r>
              <a:rPr lang="cs-CZ" sz="1200" dirty="0"/>
              <a:t>4</a:t>
            </a:r>
            <a:r>
              <a:rPr lang="cs-CZ" sz="1800" dirty="0"/>
              <a:t> – základní kapitál/celkové dluhy</a:t>
            </a:r>
          </a:p>
          <a:p>
            <a:pPr>
              <a:buNone/>
            </a:pPr>
            <a:endParaRPr lang="cs-CZ" sz="1800" dirty="0"/>
          </a:p>
          <a:p>
            <a:pPr>
              <a:buNone/>
            </a:pPr>
            <a:r>
              <a:rPr lang="cs-CZ" sz="1800" dirty="0"/>
              <a:t>Z </a:t>
            </a:r>
            <a:r>
              <a:rPr lang="en-US" sz="1800" dirty="0"/>
              <a:t>&gt; 2,</a:t>
            </a:r>
            <a:r>
              <a:rPr lang="cs-CZ" sz="1800" dirty="0"/>
              <a:t>6 ................pásmo prosperity</a:t>
            </a:r>
            <a:endParaRPr lang="en-US" sz="1800" dirty="0"/>
          </a:p>
          <a:p>
            <a:pPr>
              <a:buNone/>
            </a:pPr>
            <a:r>
              <a:rPr lang="en-US" sz="1800" dirty="0"/>
              <a:t>1,</a:t>
            </a:r>
            <a:r>
              <a:rPr lang="cs-CZ" sz="1800" dirty="0"/>
              <a:t>1</a:t>
            </a:r>
            <a:r>
              <a:rPr lang="en-US" sz="1800" dirty="0"/>
              <a:t> &lt; Z &lt; 2,</a:t>
            </a:r>
            <a:r>
              <a:rPr lang="cs-CZ" sz="1800" dirty="0"/>
              <a:t>6........pásmo zvané šedá zóna</a:t>
            </a:r>
            <a:endParaRPr lang="en-US" sz="1800" dirty="0"/>
          </a:p>
          <a:p>
            <a:pPr>
              <a:buNone/>
            </a:pPr>
            <a:r>
              <a:rPr lang="en-US" sz="1800" dirty="0"/>
              <a:t>Z &lt; 1,</a:t>
            </a:r>
            <a:r>
              <a:rPr lang="cs-CZ" sz="1800" dirty="0"/>
              <a:t>1.................pásmo bankrotu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537939" cy="507703"/>
          </a:xfrm>
        </p:spPr>
        <p:txBody>
          <a:bodyPr/>
          <a:lstStyle/>
          <a:p>
            <a:r>
              <a:rPr lang="cs-CZ" sz="2000" dirty="0"/>
              <a:t>Model pro nevýrobní, obchodní a začínající podniky v tržním prostředí</a:t>
            </a:r>
          </a:p>
        </p:txBody>
      </p:sp>
    </p:spTree>
    <p:extLst>
      <p:ext uri="{BB962C8B-B14F-4D97-AF65-F5344CB8AC3E}">
        <p14:creationId xmlns:p14="http://schemas.microsoft.com/office/powerpoint/2010/main" val="517870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r>
              <a:rPr lang="cs-CZ" sz="1800" dirty="0"/>
              <a:t>Z = 1,2</a:t>
            </a:r>
            <a:r>
              <a:rPr lang="cs-CZ" sz="1200" dirty="0"/>
              <a:t>*</a:t>
            </a:r>
            <a:r>
              <a:rPr lang="cs-CZ" sz="1800" dirty="0"/>
              <a:t>X</a:t>
            </a:r>
            <a:r>
              <a:rPr lang="cs-CZ" sz="1050" dirty="0"/>
              <a:t>1 </a:t>
            </a:r>
            <a:r>
              <a:rPr lang="cs-CZ" sz="1800" dirty="0"/>
              <a:t>+1,4</a:t>
            </a:r>
            <a:r>
              <a:rPr lang="cs-CZ" sz="1400" dirty="0"/>
              <a:t>*</a:t>
            </a:r>
            <a:r>
              <a:rPr lang="cs-CZ" sz="1800" dirty="0"/>
              <a:t>X</a:t>
            </a:r>
            <a:r>
              <a:rPr lang="cs-CZ" sz="1100" dirty="0"/>
              <a:t>2</a:t>
            </a:r>
            <a:r>
              <a:rPr lang="cs-CZ" sz="1800" dirty="0"/>
              <a:t>+3,3</a:t>
            </a:r>
            <a:r>
              <a:rPr lang="cs-CZ" sz="1400" dirty="0"/>
              <a:t>*</a:t>
            </a:r>
            <a:r>
              <a:rPr lang="cs-CZ" sz="1800" dirty="0"/>
              <a:t>X</a:t>
            </a:r>
            <a:r>
              <a:rPr lang="cs-CZ" sz="1100" dirty="0"/>
              <a:t>3</a:t>
            </a:r>
            <a:r>
              <a:rPr lang="cs-CZ" sz="1800" dirty="0"/>
              <a:t>+0,6</a:t>
            </a:r>
            <a:r>
              <a:rPr lang="cs-CZ" sz="1400" dirty="0"/>
              <a:t>*</a:t>
            </a:r>
            <a:r>
              <a:rPr lang="cs-CZ" sz="1800" dirty="0"/>
              <a:t>X</a:t>
            </a:r>
            <a:r>
              <a:rPr lang="cs-CZ" sz="1100" dirty="0"/>
              <a:t>4</a:t>
            </a:r>
            <a:r>
              <a:rPr lang="cs-CZ" sz="1800" dirty="0"/>
              <a:t>+1,0</a:t>
            </a:r>
            <a:r>
              <a:rPr lang="cs-CZ" sz="1400" dirty="0"/>
              <a:t>*</a:t>
            </a:r>
            <a:r>
              <a:rPr lang="cs-CZ" sz="1800" dirty="0"/>
              <a:t>X</a:t>
            </a:r>
            <a:r>
              <a:rPr lang="cs-CZ" sz="1100" dirty="0"/>
              <a:t>5</a:t>
            </a:r>
            <a:r>
              <a:rPr lang="cs-CZ" sz="1800" dirty="0"/>
              <a:t>+1,0*X</a:t>
            </a:r>
            <a:r>
              <a:rPr lang="cs-CZ" sz="1200" dirty="0"/>
              <a:t>6</a:t>
            </a:r>
            <a:endParaRPr lang="cs-CZ" sz="1100" dirty="0"/>
          </a:p>
          <a:p>
            <a:pPr>
              <a:buNone/>
            </a:pPr>
            <a:endParaRPr lang="cs-CZ" sz="1800" dirty="0"/>
          </a:p>
          <a:p>
            <a:pPr>
              <a:buNone/>
            </a:pPr>
            <a:r>
              <a:rPr lang="cs-CZ" sz="1400" dirty="0"/>
              <a:t>X</a:t>
            </a:r>
            <a:r>
              <a:rPr lang="cs-CZ" sz="1050" dirty="0"/>
              <a:t>1</a:t>
            </a:r>
            <a:r>
              <a:rPr lang="cs-CZ" sz="1400" dirty="0"/>
              <a:t> – čistý pracovní kapitál/celková aktiva</a:t>
            </a:r>
          </a:p>
          <a:p>
            <a:pPr>
              <a:buNone/>
            </a:pPr>
            <a:r>
              <a:rPr lang="cs-CZ" sz="1400" dirty="0"/>
              <a:t>X</a:t>
            </a:r>
            <a:r>
              <a:rPr lang="cs-CZ" sz="1050" dirty="0"/>
              <a:t>2</a:t>
            </a:r>
            <a:r>
              <a:rPr lang="cs-CZ" sz="1400" dirty="0"/>
              <a:t> – zadržený zisk/celková aktiva</a:t>
            </a:r>
          </a:p>
          <a:p>
            <a:pPr>
              <a:buNone/>
            </a:pPr>
            <a:r>
              <a:rPr lang="cs-CZ" sz="1400" dirty="0"/>
              <a:t>X</a:t>
            </a:r>
            <a:r>
              <a:rPr lang="cs-CZ" sz="1050" dirty="0"/>
              <a:t>3</a:t>
            </a:r>
            <a:r>
              <a:rPr lang="cs-CZ" sz="1400" dirty="0"/>
              <a:t> – zisk před zdaněním a úroky EBIT/celková aktiva</a:t>
            </a:r>
          </a:p>
          <a:p>
            <a:pPr>
              <a:buNone/>
            </a:pPr>
            <a:r>
              <a:rPr lang="cs-CZ" sz="1400" dirty="0"/>
              <a:t>X</a:t>
            </a:r>
            <a:r>
              <a:rPr lang="cs-CZ" sz="1050" dirty="0"/>
              <a:t>4</a:t>
            </a:r>
            <a:r>
              <a:rPr lang="cs-CZ" sz="1400" dirty="0"/>
              <a:t> – tržní cena vlastního kapitálu/účetní hodnota celkových dluhů</a:t>
            </a:r>
          </a:p>
          <a:p>
            <a:pPr>
              <a:buNone/>
            </a:pPr>
            <a:r>
              <a:rPr lang="cs-CZ" sz="1400" dirty="0"/>
              <a:t>X</a:t>
            </a:r>
            <a:r>
              <a:rPr lang="cs-CZ" sz="1050" dirty="0"/>
              <a:t>5</a:t>
            </a:r>
            <a:r>
              <a:rPr lang="cs-CZ" sz="1400" dirty="0"/>
              <a:t> – tržby/celková aktiva</a:t>
            </a:r>
          </a:p>
          <a:p>
            <a:pPr>
              <a:buNone/>
            </a:pPr>
            <a:r>
              <a:rPr lang="cs-CZ" sz="1400" dirty="0"/>
              <a:t>X</a:t>
            </a:r>
            <a:r>
              <a:rPr lang="cs-CZ" sz="1050" dirty="0"/>
              <a:t>6</a:t>
            </a:r>
            <a:r>
              <a:rPr lang="cs-CZ" sz="1400" dirty="0"/>
              <a:t> – závazky po lhůtě splatnosti/výnosy</a:t>
            </a:r>
          </a:p>
          <a:p>
            <a:pPr>
              <a:buNone/>
            </a:pPr>
            <a:endParaRPr lang="cs-CZ" sz="1400" dirty="0"/>
          </a:p>
          <a:p>
            <a:pPr>
              <a:buNone/>
            </a:pPr>
            <a:r>
              <a:rPr lang="cs-CZ" sz="1400" dirty="0"/>
              <a:t>Z </a:t>
            </a:r>
            <a:r>
              <a:rPr lang="en-US" sz="1400" dirty="0"/>
              <a:t>&gt; 2,99</a:t>
            </a:r>
            <a:r>
              <a:rPr lang="cs-CZ" sz="1400" dirty="0"/>
              <a:t> ................pásmo prosperity</a:t>
            </a:r>
            <a:endParaRPr lang="en-US" sz="1400" dirty="0"/>
          </a:p>
          <a:p>
            <a:pPr>
              <a:buNone/>
            </a:pPr>
            <a:r>
              <a:rPr lang="en-US" sz="1400" dirty="0"/>
              <a:t>1,81 &lt; Z &lt; 2,99</a:t>
            </a:r>
            <a:r>
              <a:rPr lang="cs-CZ" sz="1400" dirty="0"/>
              <a:t>......pásmo zvané šedá zóna</a:t>
            </a:r>
            <a:endParaRPr lang="en-US" sz="1400" dirty="0"/>
          </a:p>
          <a:p>
            <a:pPr>
              <a:buNone/>
            </a:pPr>
            <a:r>
              <a:rPr lang="en-US" sz="1400" dirty="0"/>
              <a:t>Z &lt; 1,81</a:t>
            </a:r>
            <a:r>
              <a:rPr lang="cs-CZ" sz="1400" dirty="0"/>
              <a:t>.................pásmo bankrotu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000" dirty="0"/>
              <a:t>Model pro podmínky české </a:t>
            </a:r>
            <a:r>
              <a:rPr lang="cs-CZ" sz="2000" dirty="0" err="1"/>
              <a:t>eknomiky</a:t>
            </a:r>
            <a:r>
              <a:rPr lang="cs-CZ" sz="2000" dirty="0"/>
              <a:t> (manželé </a:t>
            </a:r>
            <a:r>
              <a:rPr lang="cs-CZ" sz="2000" dirty="0" err="1"/>
              <a:t>Neumaierovi</a:t>
            </a:r>
            <a:r>
              <a:rPr lang="cs-CZ" sz="2000" dirty="0"/>
              <a:t>)</a:t>
            </a:r>
          </a:p>
        </p:txBody>
      </p:sp>
    </p:spTree>
    <p:extLst>
      <p:ext uri="{BB962C8B-B14F-4D97-AF65-F5344CB8AC3E}">
        <p14:creationId xmlns:p14="http://schemas.microsoft.com/office/powerpoint/2010/main" val="37690144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Varianta Altmanova modelu</a:t>
            </a:r>
          </a:p>
          <a:p>
            <a:r>
              <a:rPr lang="cs-CZ" sz="1800" dirty="0"/>
              <a:t>Musí dosahovat kladné hodnoty</a:t>
            </a:r>
          </a:p>
          <a:p>
            <a:r>
              <a:rPr lang="cs-CZ" sz="1800" dirty="0"/>
              <a:t>Britské </a:t>
            </a:r>
            <a:r>
              <a:rPr lang="cs-CZ" sz="1800" dirty="0" smtClean="0"/>
              <a:t>společnosti</a:t>
            </a:r>
            <a:endParaRPr lang="cs-CZ" sz="1800" dirty="0"/>
          </a:p>
          <a:p>
            <a:pPr>
              <a:buNone/>
            </a:pPr>
            <a:endParaRPr lang="cs-CZ" sz="1800" dirty="0"/>
          </a:p>
          <a:p>
            <a:pPr>
              <a:buNone/>
            </a:pPr>
            <a:r>
              <a:rPr lang="cs-CZ" sz="1800" dirty="0"/>
              <a:t>Z</a:t>
            </a:r>
            <a:r>
              <a:rPr lang="cs-CZ" sz="1400" dirty="0"/>
              <a:t>T</a:t>
            </a:r>
            <a:r>
              <a:rPr lang="cs-CZ" sz="1800" dirty="0"/>
              <a:t>= 0,53</a:t>
            </a:r>
            <a:r>
              <a:rPr lang="cs-CZ" sz="1600" dirty="0"/>
              <a:t>*</a:t>
            </a:r>
            <a:r>
              <a:rPr lang="cs-CZ" sz="1800" dirty="0"/>
              <a:t>A</a:t>
            </a:r>
            <a:r>
              <a:rPr lang="cs-CZ" sz="1200" dirty="0"/>
              <a:t> </a:t>
            </a:r>
            <a:r>
              <a:rPr lang="cs-CZ" sz="2400" dirty="0"/>
              <a:t>+0,13</a:t>
            </a:r>
            <a:r>
              <a:rPr lang="cs-CZ" sz="1800" dirty="0"/>
              <a:t>*</a:t>
            </a:r>
            <a:r>
              <a:rPr lang="cs-CZ" sz="2400" dirty="0"/>
              <a:t>B+0,18</a:t>
            </a:r>
            <a:r>
              <a:rPr lang="cs-CZ" sz="1800" dirty="0"/>
              <a:t>*</a:t>
            </a:r>
            <a:r>
              <a:rPr lang="cs-CZ" sz="2400" dirty="0"/>
              <a:t>C+0,16</a:t>
            </a:r>
            <a:r>
              <a:rPr lang="cs-CZ" sz="1800" dirty="0"/>
              <a:t>*</a:t>
            </a:r>
            <a:r>
              <a:rPr lang="cs-CZ" sz="2400" dirty="0"/>
              <a:t>D</a:t>
            </a:r>
            <a:endParaRPr lang="cs-CZ" sz="1400" dirty="0"/>
          </a:p>
          <a:p>
            <a:pPr>
              <a:buNone/>
            </a:pPr>
            <a:endParaRPr lang="cs-CZ" sz="2400" dirty="0"/>
          </a:p>
          <a:p>
            <a:pPr>
              <a:buNone/>
            </a:pPr>
            <a:r>
              <a:rPr lang="cs-CZ" sz="1800" dirty="0"/>
              <a:t>A – zisk před zdaněním/krátkodobé závazky (ziskovost)</a:t>
            </a:r>
          </a:p>
          <a:p>
            <a:pPr>
              <a:buNone/>
            </a:pPr>
            <a:r>
              <a:rPr lang="cs-CZ" sz="1800" dirty="0"/>
              <a:t>B – oběžná aktiva/cizí kapitál (pozice pracovního kapitálu)</a:t>
            </a:r>
          </a:p>
          <a:p>
            <a:pPr>
              <a:buNone/>
            </a:pPr>
            <a:r>
              <a:rPr lang="cs-CZ" sz="1800" dirty="0"/>
              <a:t>C – krátkodobé závazky/celková aktiva (finanční riziko)</a:t>
            </a:r>
          </a:p>
          <a:p>
            <a:pPr>
              <a:buNone/>
            </a:pPr>
            <a:r>
              <a:rPr lang="cs-CZ" sz="1800" dirty="0"/>
              <a:t>D – (finanční majetek – krátkodobé závazky)/(provozní náklady – odpisy) (likvidita)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Tafflerův</a:t>
            </a:r>
            <a:r>
              <a:rPr lang="cs-CZ" dirty="0"/>
              <a:t> model</a:t>
            </a:r>
          </a:p>
        </p:txBody>
      </p:sp>
    </p:spTree>
    <p:extLst>
      <p:ext uri="{BB962C8B-B14F-4D97-AF65-F5344CB8AC3E}">
        <p14:creationId xmlns:p14="http://schemas.microsoft.com/office/powerpoint/2010/main" val="7512087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Posouzení finanční výkonnosti a důvěryhodnosti českých podniků, označení podle roku publikace nebo vzniku</a:t>
            </a:r>
          </a:p>
          <a:p>
            <a:pPr marL="109728" indent="0" algn="just">
              <a:buNone/>
            </a:pPr>
            <a:r>
              <a:rPr lang="cs-CZ" sz="1600" dirty="0" smtClean="0"/>
              <a:t>IN95 </a:t>
            </a:r>
            <a:r>
              <a:rPr lang="cs-CZ" sz="1600" dirty="0"/>
              <a:t>– index důvěryhodnosti (věřitelský/bankrotní index)</a:t>
            </a:r>
          </a:p>
          <a:p>
            <a:pPr marL="109728" indent="0" algn="just">
              <a:buNone/>
            </a:pPr>
            <a:r>
              <a:rPr lang="cs-CZ" sz="1600" b="1" dirty="0"/>
              <a:t>IN95 = V1</a:t>
            </a:r>
            <a:r>
              <a:rPr lang="en-US" sz="1600" b="1" dirty="0"/>
              <a:t>*A+V2*B+V3*C+V4*D+V5*E-V6*F</a:t>
            </a:r>
          </a:p>
          <a:p>
            <a:pPr algn="just"/>
            <a:r>
              <a:rPr lang="en-US" sz="1600" dirty="0"/>
              <a:t>A</a:t>
            </a:r>
            <a:r>
              <a:rPr lang="cs-CZ" sz="1600" dirty="0"/>
              <a:t> – aktiva/cizí kapitál…</a:t>
            </a:r>
            <a:r>
              <a:rPr lang="cs-CZ" sz="1600" i="1" dirty="0"/>
              <a:t>finanční páka</a:t>
            </a:r>
          </a:p>
          <a:p>
            <a:pPr algn="just"/>
            <a:r>
              <a:rPr lang="cs-CZ" sz="1600" dirty="0"/>
              <a:t>B – EBIT/nákladové úroky…</a:t>
            </a:r>
            <a:r>
              <a:rPr lang="cs-CZ" sz="1600" i="1" dirty="0"/>
              <a:t>úrokové krytí</a:t>
            </a:r>
          </a:p>
          <a:p>
            <a:pPr algn="just"/>
            <a:r>
              <a:rPr lang="cs-CZ" sz="1600" dirty="0"/>
              <a:t>C – EBIT/celková aktiva…</a:t>
            </a:r>
            <a:r>
              <a:rPr lang="cs-CZ" sz="1600" i="1" dirty="0"/>
              <a:t>produkční síla</a:t>
            </a:r>
          </a:p>
          <a:p>
            <a:pPr algn="just"/>
            <a:r>
              <a:rPr lang="cs-CZ" sz="1600" dirty="0"/>
              <a:t>D – celkové výnosy/celková aktiva…</a:t>
            </a:r>
            <a:r>
              <a:rPr lang="cs-CZ" sz="1600" i="1" dirty="0"/>
              <a:t>obrat aktiv</a:t>
            </a:r>
          </a:p>
          <a:p>
            <a:pPr algn="just"/>
            <a:r>
              <a:rPr lang="cs-CZ" sz="1600" dirty="0"/>
              <a:t>E – oběžná aktiva/krátkodobé závazky a úvěry…</a:t>
            </a:r>
            <a:r>
              <a:rPr lang="cs-CZ" sz="1600" i="1" dirty="0"/>
              <a:t>BL</a:t>
            </a:r>
            <a:r>
              <a:rPr lang="cs-CZ" sz="1600" dirty="0"/>
              <a:t>  </a:t>
            </a:r>
          </a:p>
          <a:p>
            <a:pPr algn="just"/>
            <a:r>
              <a:rPr lang="cs-CZ" sz="1600" dirty="0"/>
              <a:t>F – závazky po lhůtě splatnosti/výnosy…</a:t>
            </a:r>
            <a:r>
              <a:rPr lang="cs-CZ" sz="1600" i="1" dirty="0"/>
              <a:t>doba obratu závazků</a:t>
            </a:r>
          </a:p>
          <a:p>
            <a:pPr marL="109728" indent="0" algn="just">
              <a:buNone/>
            </a:pPr>
            <a:r>
              <a:rPr lang="en-US" sz="1600" dirty="0" smtClean="0"/>
              <a:t>IN&gt;2</a:t>
            </a:r>
            <a:r>
              <a:rPr lang="cs-CZ" sz="1600" dirty="0"/>
              <a:t>……..uspokojivá finanční situace</a:t>
            </a:r>
            <a:endParaRPr lang="en-US" sz="1600" dirty="0"/>
          </a:p>
          <a:p>
            <a:pPr marL="109728" indent="0" algn="just">
              <a:buNone/>
            </a:pPr>
            <a:r>
              <a:rPr lang="en-US" sz="1600" dirty="0"/>
              <a:t>1&lt;IN≤2</a:t>
            </a:r>
            <a:r>
              <a:rPr lang="cs-CZ" sz="1600" dirty="0"/>
              <a:t>….šedá zóna nevyhraněných výsledků</a:t>
            </a:r>
            <a:endParaRPr lang="en-US" sz="1600" dirty="0"/>
          </a:p>
          <a:p>
            <a:pPr marL="109728" indent="0" algn="just">
              <a:buNone/>
            </a:pPr>
            <a:r>
              <a:rPr lang="en-US" sz="1600" dirty="0"/>
              <a:t>IN ≤ 1</a:t>
            </a:r>
            <a:r>
              <a:rPr lang="cs-CZ" sz="1600" dirty="0"/>
              <a:t>……..podnik ohrožen vážnými finančními problémy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Indexy IN (manželé </a:t>
            </a:r>
            <a:r>
              <a:rPr lang="cs-CZ" dirty="0" err="1"/>
              <a:t>Neumaierovi</a:t>
            </a:r>
            <a:r>
              <a:rPr lang="cs-CZ" dirty="0"/>
              <a:t>)</a:t>
            </a:r>
          </a:p>
        </p:txBody>
      </p:sp>
    </p:spTree>
    <p:extLst>
      <p:ext uri="{BB962C8B-B14F-4D97-AF65-F5344CB8AC3E}">
        <p14:creationId xmlns:p14="http://schemas.microsoft.com/office/powerpoint/2010/main" val="1934284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Zaměřený na pohled vlastníka</a:t>
            </a:r>
          </a:p>
          <a:p>
            <a:r>
              <a:rPr lang="cs-CZ" sz="1800" dirty="0"/>
              <a:t>Schopnost nakládat se svěřenými prostředky a generovat zisk</a:t>
            </a:r>
          </a:p>
          <a:p>
            <a:r>
              <a:rPr lang="cs-CZ" sz="1800" dirty="0"/>
              <a:t>Využívá ukazatele ekonomického zisku EVA</a:t>
            </a:r>
          </a:p>
          <a:p>
            <a:pPr marL="109728" indent="0">
              <a:buNone/>
            </a:pPr>
            <a:endParaRPr lang="cs-CZ" sz="1800" dirty="0"/>
          </a:p>
          <a:p>
            <a:pPr marL="109728" indent="0">
              <a:buNone/>
            </a:pPr>
            <a:r>
              <a:rPr lang="cs-CZ" sz="1800" b="1" dirty="0"/>
              <a:t>IN99 = -0,017</a:t>
            </a:r>
            <a:r>
              <a:rPr lang="en-US" sz="1800" b="1" dirty="0"/>
              <a:t>*A+</a:t>
            </a:r>
            <a:r>
              <a:rPr lang="cs-CZ" sz="1800" b="1" dirty="0"/>
              <a:t>4,573</a:t>
            </a:r>
            <a:r>
              <a:rPr lang="en-US" sz="1800" b="1" dirty="0"/>
              <a:t>*C+</a:t>
            </a:r>
            <a:r>
              <a:rPr lang="cs-CZ" sz="1800" b="1" dirty="0"/>
              <a:t>0,481</a:t>
            </a:r>
            <a:r>
              <a:rPr lang="en-US" sz="1800" b="1" dirty="0"/>
              <a:t>*D+</a:t>
            </a:r>
            <a:r>
              <a:rPr lang="cs-CZ" sz="1800" b="1" dirty="0"/>
              <a:t>0,015</a:t>
            </a:r>
            <a:r>
              <a:rPr lang="en-US" sz="1800" b="1" dirty="0"/>
              <a:t>*</a:t>
            </a:r>
            <a:r>
              <a:rPr lang="cs-CZ" sz="1800" b="1" dirty="0"/>
              <a:t>E</a:t>
            </a:r>
          </a:p>
          <a:p>
            <a:pPr marL="109728" indent="0">
              <a:buNone/>
            </a:pPr>
            <a:endParaRPr lang="cs-CZ" sz="1800" b="1" dirty="0"/>
          </a:p>
          <a:p>
            <a:pPr marL="109728" indent="0">
              <a:buNone/>
            </a:pPr>
            <a:r>
              <a:rPr lang="cs-CZ" sz="1800" dirty="0"/>
              <a:t>IN</a:t>
            </a:r>
            <a:r>
              <a:rPr lang="en-US" sz="1800" dirty="0"/>
              <a:t>&gt;2,07</a:t>
            </a:r>
            <a:r>
              <a:rPr lang="cs-CZ" sz="1800" dirty="0"/>
              <a:t>….kladná hodnota ekonomického zisku</a:t>
            </a:r>
          </a:p>
          <a:p>
            <a:pPr marL="109728" indent="0">
              <a:buNone/>
            </a:pPr>
            <a:r>
              <a:rPr lang="cs-CZ" sz="1800" dirty="0"/>
              <a:t>1,42</a:t>
            </a:r>
            <a:r>
              <a:rPr lang="en-US" sz="1800" dirty="0"/>
              <a:t> ≤</a:t>
            </a:r>
            <a:r>
              <a:rPr lang="cs-CZ" sz="1800" dirty="0"/>
              <a:t>IN</a:t>
            </a:r>
            <a:r>
              <a:rPr lang="en-US" sz="1800" dirty="0"/>
              <a:t> ≤</a:t>
            </a:r>
            <a:r>
              <a:rPr lang="cs-CZ" sz="1800" dirty="0"/>
              <a:t>2,07…nejednoznačnost, podnik tvoří hodnotu</a:t>
            </a:r>
          </a:p>
          <a:p>
            <a:pPr marL="109728" indent="0">
              <a:buNone/>
            </a:pPr>
            <a:r>
              <a:rPr lang="cs-CZ" sz="1800" dirty="0"/>
              <a:t>1,089</a:t>
            </a:r>
            <a:r>
              <a:rPr lang="en-US" sz="1800" dirty="0"/>
              <a:t> ≤</a:t>
            </a:r>
            <a:r>
              <a:rPr lang="cs-CZ" sz="1800" dirty="0"/>
              <a:t>IN</a:t>
            </a:r>
            <a:r>
              <a:rPr lang="en-US" sz="1800" dirty="0"/>
              <a:t>&lt;</a:t>
            </a:r>
            <a:r>
              <a:rPr lang="cs-CZ" sz="1800" dirty="0"/>
              <a:t>1,42…nerozhodná situace, podnik má přednosti i výraznější problémy</a:t>
            </a:r>
          </a:p>
          <a:p>
            <a:pPr marL="109728" indent="0">
              <a:buNone/>
            </a:pPr>
            <a:r>
              <a:rPr lang="cs-CZ" sz="1800" dirty="0"/>
              <a:t>0,684</a:t>
            </a:r>
            <a:r>
              <a:rPr lang="en-US" sz="1800" dirty="0"/>
              <a:t> ≤</a:t>
            </a:r>
            <a:r>
              <a:rPr lang="cs-CZ" sz="1800" dirty="0"/>
              <a:t>IN</a:t>
            </a:r>
            <a:r>
              <a:rPr lang="en-US" sz="1800" dirty="0"/>
              <a:t>&lt;</a:t>
            </a:r>
            <a:r>
              <a:rPr lang="cs-CZ" sz="1800" dirty="0"/>
              <a:t>1,089…podnik netvoří hodnotu</a:t>
            </a:r>
          </a:p>
          <a:p>
            <a:pPr marL="109728" indent="0">
              <a:buNone/>
            </a:pPr>
            <a:r>
              <a:rPr lang="cs-CZ" sz="1800" dirty="0"/>
              <a:t>IN</a:t>
            </a:r>
            <a:r>
              <a:rPr lang="en-US" sz="1800" dirty="0"/>
              <a:t>&lt;</a:t>
            </a:r>
            <a:r>
              <a:rPr lang="cs-CZ" sz="1800" dirty="0"/>
              <a:t>0.684…záporná hodnota ekonomického zisku (ničí hodnotu)</a:t>
            </a:r>
            <a:endParaRPr lang="en-US"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Index IN99</a:t>
            </a:r>
          </a:p>
        </p:txBody>
      </p:sp>
    </p:spTree>
    <p:extLst>
      <p:ext uri="{BB962C8B-B14F-4D97-AF65-F5344CB8AC3E}">
        <p14:creationId xmlns:p14="http://schemas.microsoft.com/office/powerpoint/2010/main" val="28688850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Index pro průmysl</a:t>
            </a:r>
          </a:p>
          <a:p>
            <a:endParaRPr lang="cs-CZ" sz="1800" dirty="0"/>
          </a:p>
          <a:p>
            <a:pPr marL="109728" indent="0">
              <a:buNone/>
            </a:pPr>
            <a:r>
              <a:rPr lang="cs-CZ" sz="1800" b="1" dirty="0"/>
              <a:t>IN01 = 0,13</a:t>
            </a:r>
            <a:r>
              <a:rPr lang="en-US" sz="1800" b="1" dirty="0"/>
              <a:t>*A+</a:t>
            </a:r>
            <a:r>
              <a:rPr lang="cs-CZ" sz="1800" b="1" dirty="0"/>
              <a:t>0,04</a:t>
            </a:r>
            <a:r>
              <a:rPr lang="en-US" sz="1800" b="1" dirty="0"/>
              <a:t>*</a:t>
            </a:r>
            <a:r>
              <a:rPr lang="cs-CZ" sz="1800" b="1" dirty="0"/>
              <a:t>B+3,92</a:t>
            </a:r>
            <a:r>
              <a:rPr lang="en-US" sz="1800" b="1" dirty="0"/>
              <a:t>*C+</a:t>
            </a:r>
            <a:r>
              <a:rPr lang="cs-CZ" sz="1800" b="1" dirty="0"/>
              <a:t>0,21</a:t>
            </a:r>
            <a:r>
              <a:rPr lang="en-US" sz="1800" b="1" dirty="0"/>
              <a:t>*D+</a:t>
            </a:r>
            <a:r>
              <a:rPr lang="cs-CZ" sz="1800" b="1" dirty="0"/>
              <a:t>0,09</a:t>
            </a:r>
            <a:r>
              <a:rPr lang="en-US" sz="1800" b="1" dirty="0"/>
              <a:t>*</a:t>
            </a:r>
            <a:r>
              <a:rPr lang="cs-CZ" sz="1800" b="1" dirty="0"/>
              <a:t>E</a:t>
            </a:r>
          </a:p>
          <a:p>
            <a:pPr marL="109728" indent="0">
              <a:buNone/>
            </a:pPr>
            <a:endParaRPr lang="cs-CZ" sz="1800" b="1" dirty="0"/>
          </a:p>
          <a:p>
            <a:pPr marL="109728" indent="0">
              <a:buNone/>
            </a:pPr>
            <a:r>
              <a:rPr lang="cs-CZ" sz="1800" dirty="0"/>
              <a:t>IN</a:t>
            </a:r>
            <a:r>
              <a:rPr lang="en-US" sz="1800" dirty="0"/>
              <a:t>&gt;</a:t>
            </a:r>
            <a:r>
              <a:rPr lang="cs-CZ" sz="1800" dirty="0"/>
              <a:t>1,77….kladná hodnota ekonomického zisku (tvoří hodnotu)</a:t>
            </a:r>
          </a:p>
          <a:p>
            <a:pPr marL="109728" indent="0">
              <a:buNone/>
            </a:pPr>
            <a:r>
              <a:rPr lang="cs-CZ" sz="1800" dirty="0"/>
              <a:t>0,7</a:t>
            </a:r>
            <a:r>
              <a:rPr lang="en-US" sz="1800" dirty="0"/>
              <a:t>5&lt;</a:t>
            </a:r>
            <a:r>
              <a:rPr lang="cs-CZ" sz="1800" dirty="0"/>
              <a:t>IN</a:t>
            </a:r>
            <a:r>
              <a:rPr lang="en-US" sz="1800" dirty="0"/>
              <a:t> ≤1,77…</a:t>
            </a:r>
            <a:r>
              <a:rPr lang="cs-CZ" sz="1800" dirty="0"/>
              <a:t>šedá zóna, podnik netvoří hodnotu a není bankrotující</a:t>
            </a:r>
          </a:p>
          <a:p>
            <a:pPr marL="109728" indent="0">
              <a:buNone/>
            </a:pPr>
            <a:r>
              <a:rPr lang="cs-CZ" sz="1800" dirty="0"/>
              <a:t>IN</a:t>
            </a:r>
            <a:r>
              <a:rPr lang="en-US" sz="1800" dirty="0"/>
              <a:t>≤</a:t>
            </a:r>
            <a:r>
              <a:rPr lang="cs-CZ" sz="1800" dirty="0"/>
              <a:t>0,75…existence podniku je ohrožena, bankrot</a:t>
            </a:r>
            <a:endParaRPr lang="en-US"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Index IN01</a:t>
            </a:r>
          </a:p>
        </p:txBody>
      </p:sp>
    </p:spTree>
    <p:extLst>
      <p:ext uri="{BB962C8B-B14F-4D97-AF65-F5344CB8AC3E}">
        <p14:creationId xmlns:p14="http://schemas.microsoft.com/office/powerpoint/2010/main" val="2189945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Schopnost podniku tvořit hodnotu</a:t>
            </a:r>
          </a:p>
          <a:p>
            <a:endParaRPr lang="cs-CZ" sz="1800" dirty="0"/>
          </a:p>
          <a:p>
            <a:pPr marL="109728" indent="0">
              <a:buNone/>
            </a:pPr>
            <a:r>
              <a:rPr lang="cs-CZ" sz="1800" b="1" dirty="0"/>
              <a:t>IN05 = 0,13</a:t>
            </a:r>
            <a:r>
              <a:rPr lang="en-US" sz="1800" b="1" dirty="0"/>
              <a:t>*A+</a:t>
            </a:r>
            <a:r>
              <a:rPr lang="cs-CZ" sz="1800" b="1" dirty="0"/>
              <a:t>0,04</a:t>
            </a:r>
            <a:r>
              <a:rPr lang="en-US" sz="1800" b="1" dirty="0"/>
              <a:t>*</a:t>
            </a:r>
            <a:r>
              <a:rPr lang="cs-CZ" sz="1800" b="1" dirty="0"/>
              <a:t>B+3,97</a:t>
            </a:r>
            <a:r>
              <a:rPr lang="en-US" sz="1800" b="1" dirty="0"/>
              <a:t>*C+</a:t>
            </a:r>
            <a:r>
              <a:rPr lang="cs-CZ" sz="1800" b="1" dirty="0"/>
              <a:t>0,21</a:t>
            </a:r>
            <a:r>
              <a:rPr lang="en-US" sz="1800" b="1" dirty="0"/>
              <a:t>*D+</a:t>
            </a:r>
            <a:r>
              <a:rPr lang="cs-CZ" sz="1800" b="1" dirty="0"/>
              <a:t>0,09</a:t>
            </a:r>
            <a:r>
              <a:rPr lang="en-US" sz="1800" b="1" dirty="0"/>
              <a:t>*</a:t>
            </a:r>
            <a:r>
              <a:rPr lang="cs-CZ" sz="1800" b="1" dirty="0"/>
              <a:t>E</a:t>
            </a:r>
          </a:p>
          <a:p>
            <a:pPr marL="109728" indent="0">
              <a:buNone/>
            </a:pPr>
            <a:endParaRPr lang="cs-CZ" sz="1800" b="1" dirty="0"/>
          </a:p>
          <a:p>
            <a:pPr marL="109728" indent="0">
              <a:buNone/>
            </a:pPr>
            <a:r>
              <a:rPr lang="cs-CZ" sz="1800" dirty="0"/>
              <a:t>IN</a:t>
            </a:r>
            <a:r>
              <a:rPr lang="en-US" sz="1800" dirty="0"/>
              <a:t>&gt;</a:t>
            </a:r>
            <a:r>
              <a:rPr lang="cs-CZ" sz="1800" dirty="0"/>
              <a:t>1,6….uspokojivá finanční situace</a:t>
            </a:r>
          </a:p>
          <a:p>
            <a:pPr marL="109728" indent="0">
              <a:buNone/>
            </a:pPr>
            <a:r>
              <a:rPr lang="cs-CZ" sz="1800" dirty="0"/>
              <a:t>0,9</a:t>
            </a:r>
            <a:r>
              <a:rPr lang="en-US" sz="1800" dirty="0"/>
              <a:t>&lt;</a:t>
            </a:r>
            <a:r>
              <a:rPr lang="cs-CZ" sz="1800" dirty="0"/>
              <a:t>IN</a:t>
            </a:r>
            <a:r>
              <a:rPr lang="en-US" sz="1800" dirty="0"/>
              <a:t> ≤1,</a:t>
            </a:r>
            <a:r>
              <a:rPr lang="cs-CZ" sz="1800" dirty="0"/>
              <a:t>6</a:t>
            </a:r>
            <a:r>
              <a:rPr lang="en-US" sz="1800" dirty="0"/>
              <a:t>…</a:t>
            </a:r>
            <a:r>
              <a:rPr lang="cs-CZ" sz="1800" dirty="0"/>
              <a:t>šedá zóna nevyhraněných výsledků</a:t>
            </a:r>
          </a:p>
          <a:p>
            <a:pPr marL="109728" indent="0">
              <a:buNone/>
            </a:pPr>
            <a:r>
              <a:rPr lang="cs-CZ" sz="1800" dirty="0"/>
              <a:t>IN</a:t>
            </a:r>
            <a:r>
              <a:rPr lang="en-US" sz="1800" dirty="0"/>
              <a:t>≤</a:t>
            </a:r>
            <a:r>
              <a:rPr lang="cs-CZ" sz="1800" dirty="0"/>
              <a:t>0,9…hrozba vážných finančních problémů</a:t>
            </a:r>
            <a:endParaRPr lang="en-US"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Index IN05</a:t>
            </a:r>
          </a:p>
        </p:txBody>
      </p:sp>
    </p:spTree>
    <p:extLst>
      <p:ext uri="{BB962C8B-B14F-4D97-AF65-F5344CB8AC3E}">
        <p14:creationId xmlns:p14="http://schemas.microsoft.com/office/powerpoint/2010/main" val="56526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Hodnocení současné finanční situace a prognózu vývoje v řemeslných a výrobních podnicích.</a:t>
            </a:r>
            <a:endParaRPr lang="en-US" sz="1800" dirty="0"/>
          </a:p>
          <a:p>
            <a:endParaRPr lang="cs-CZ" sz="1800" dirty="0"/>
          </a:p>
          <a:p>
            <a:pPr marL="109728" indent="0">
              <a:buNone/>
            </a:pPr>
            <a:r>
              <a:rPr lang="cs-CZ" sz="1200" b="1" dirty="0"/>
              <a:t>BDF = 0,217</a:t>
            </a:r>
            <a:r>
              <a:rPr lang="en-US" sz="1200" b="1" dirty="0"/>
              <a:t>*</a:t>
            </a:r>
            <a:r>
              <a:rPr lang="cs-CZ" sz="1200" b="1" dirty="0"/>
              <a:t>X1</a:t>
            </a:r>
            <a:r>
              <a:rPr lang="en-US" sz="1200" b="1" dirty="0"/>
              <a:t>+</a:t>
            </a:r>
            <a:r>
              <a:rPr lang="cs-CZ" sz="1200" b="1" dirty="0"/>
              <a:t>(-0,063)</a:t>
            </a:r>
            <a:r>
              <a:rPr lang="en-US" sz="1200" b="1" dirty="0"/>
              <a:t>*</a:t>
            </a:r>
            <a:r>
              <a:rPr lang="cs-CZ" sz="1200" b="1" dirty="0"/>
              <a:t>X2</a:t>
            </a:r>
            <a:r>
              <a:rPr lang="en-US" sz="1200" b="1" dirty="0"/>
              <a:t>+</a:t>
            </a:r>
            <a:r>
              <a:rPr lang="cs-CZ" sz="1200" b="1" dirty="0"/>
              <a:t>0,012</a:t>
            </a:r>
            <a:r>
              <a:rPr lang="en-US" sz="1200" b="1" dirty="0"/>
              <a:t>*</a:t>
            </a:r>
            <a:r>
              <a:rPr lang="cs-CZ" sz="1200" b="1" dirty="0"/>
              <a:t>X3</a:t>
            </a:r>
            <a:r>
              <a:rPr lang="en-US" sz="1200" b="1" dirty="0"/>
              <a:t>+</a:t>
            </a:r>
            <a:r>
              <a:rPr lang="cs-CZ" sz="1200" b="1" dirty="0"/>
              <a:t>0,077</a:t>
            </a:r>
            <a:r>
              <a:rPr lang="en-US" sz="1200" b="1" dirty="0"/>
              <a:t>*</a:t>
            </a:r>
            <a:r>
              <a:rPr lang="cs-CZ" sz="1200" b="1" dirty="0"/>
              <a:t>X4+(-0,105)</a:t>
            </a:r>
            <a:r>
              <a:rPr lang="en-US" sz="1200" b="1" dirty="0"/>
              <a:t>*X5</a:t>
            </a:r>
            <a:r>
              <a:rPr lang="en-US" sz="1200" b="1" dirty="0" smtClean="0"/>
              <a:t>+(-</a:t>
            </a:r>
            <a:r>
              <a:rPr lang="cs-CZ" sz="1200" b="1" dirty="0" smtClean="0"/>
              <a:t>0</a:t>
            </a:r>
            <a:r>
              <a:rPr lang="en-US" sz="1200" b="1" dirty="0" smtClean="0"/>
              <a:t>,813</a:t>
            </a:r>
            <a:r>
              <a:rPr lang="en-US" sz="1200" b="1" dirty="0"/>
              <a:t>)*X6+0,165*X7+0,161*X8+0,268*X9+0,124*X10</a:t>
            </a:r>
            <a:endParaRPr lang="cs-CZ" sz="1200" b="1" dirty="0"/>
          </a:p>
          <a:p>
            <a:pPr marL="109728" indent="0">
              <a:buNone/>
            </a:pPr>
            <a:endParaRPr lang="en-US" sz="1800" dirty="0"/>
          </a:p>
          <a:p>
            <a:pPr marL="109728" indent="0">
              <a:buNone/>
            </a:pPr>
            <a:r>
              <a:rPr lang="en-US" sz="1800" dirty="0"/>
              <a:t>&lt;0,2</a:t>
            </a:r>
            <a:r>
              <a:rPr lang="cs-CZ" sz="1800" dirty="0"/>
              <a:t>….velmi dobře</a:t>
            </a:r>
            <a:endParaRPr lang="en-US" sz="1800" dirty="0"/>
          </a:p>
          <a:p>
            <a:pPr marL="109728" indent="0">
              <a:buNone/>
            </a:pPr>
            <a:r>
              <a:rPr lang="en-US" sz="1800" dirty="0"/>
              <a:t>0,2 - 0,25</a:t>
            </a:r>
            <a:r>
              <a:rPr lang="cs-CZ" sz="1800" dirty="0"/>
              <a:t>…dobře</a:t>
            </a:r>
            <a:endParaRPr lang="en-US" sz="1800" dirty="0"/>
          </a:p>
          <a:p>
            <a:pPr marL="109728" indent="0">
              <a:buNone/>
            </a:pPr>
            <a:r>
              <a:rPr lang="en-US" sz="1800" dirty="0"/>
              <a:t>0,3</a:t>
            </a:r>
            <a:r>
              <a:rPr lang="cs-CZ" sz="1800" dirty="0"/>
              <a:t>….průměrně</a:t>
            </a:r>
            <a:endParaRPr lang="en-US" sz="1800" dirty="0"/>
          </a:p>
          <a:p>
            <a:pPr marL="109728" indent="0">
              <a:buNone/>
            </a:pPr>
            <a:r>
              <a:rPr lang="en-US" sz="1800" dirty="0"/>
              <a:t>&gt;0,3</a:t>
            </a:r>
            <a:r>
              <a:rPr lang="cs-CZ" sz="1800" dirty="0"/>
              <a:t>…špatně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Beermanova</a:t>
            </a:r>
            <a:r>
              <a:rPr lang="cs-CZ" dirty="0"/>
              <a:t> diskriminační funkce</a:t>
            </a:r>
          </a:p>
        </p:txBody>
      </p:sp>
    </p:spTree>
    <p:extLst>
      <p:ext uri="{BB962C8B-B14F-4D97-AF65-F5344CB8AC3E}">
        <p14:creationId xmlns:p14="http://schemas.microsoft.com/office/powerpoint/2010/main" val="3084929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1440160"/>
          </a:xfrm>
          <a:prstGeom prst="rect">
            <a:avLst/>
          </a:prstGeom>
        </p:spPr>
        <p:txBody>
          <a:bodyPr>
            <a:noAutofit/>
          </a:bodyPr>
          <a:lstStyle/>
          <a:p>
            <a:r>
              <a:rPr lang="cs-CZ" sz="1600" dirty="0" smtClean="0">
                <a:solidFill>
                  <a:srgbClr val="307871"/>
                </a:solidFill>
                <a:latin typeface="Times New Roman" panose="02020603050405020304" pitchFamily="18" charset="0"/>
                <a:cs typeface="Times New Roman" panose="02020603050405020304" pitchFamily="18" charset="0"/>
              </a:rPr>
              <a:t>Podstata a vymezení systémů včasného varování v krizovém managementu</a:t>
            </a:r>
          </a:p>
          <a:p>
            <a:r>
              <a:rPr lang="cs-CZ" sz="1600" dirty="0" smtClean="0">
                <a:solidFill>
                  <a:srgbClr val="307871"/>
                </a:solidFill>
                <a:latin typeface="Times New Roman" panose="02020603050405020304" pitchFamily="18" charset="0"/>
                <a:cs typeface="Times New Roman" panose="02020603050405020304" pitchFamily="18" charset="0"/>
              </a:rPr>
              <a:t>Struktura a základní pilíře systému včasného varování</a:t>
            </a:r>
          </a:p>
          <a:p>
            <a:r>
              <a:rPr lang="cs-CZ" sz="1600" dirty="0" smtClean="0">
                <a:solidFill>
                  <a:srgbClr val="307871"/>
                </a:solidFill>
                <a:latin typeface="Times New Roman" panose="02020603050405020304" pitchFamily="18" charset="0"/>
                <a:cs typeface="Times New Roman" panose="02020603050405020304" pitchFamily="18" charset="0"/>
              </a:rPr>
              <a:t>Role finanční analýzy v krizovém managementu</a:t>
            </a:r>
            <a:endParaRPr lang="cs-CZ" sz="1600" dirty="0">
              <a:solidFill>
                <a:srgbClr val="307871"/>
              </a:solidFill>
              <a:latin typeface="Times New Roman" panose="02020603050405020304" pitchFamily="18" charset="0"/>
              <a:cs typeface="Times New Roman" panose="02020603050405020304" pitchFamily="18" charset="0"/>
            </a:endParaRPr>
          </a:p>
          <a:p>
            <a:r>
              <a:rPr lang="cs-CZ" sz="1600" dirty="0" smtClean="0">
                <a:solidFill>
                  <a:srgbClr val="307871"/>
                </a:solidFill>
                <a:latin typeface="Times New Roman" panose="02020603050405020304" pitchFamily="18" charset="0"/>
                <a:cs typeface="Times New Roman" panose="02020603050405020304" pitchFamily="18" charset="0"/>
              </a:rPr>
              <a:t>Bankrotní modely</a:t>
            </a:r>
          </a:p>
          <a:p>
            <a:r>
              <a:rPr lang="cs-CZ" sz="1600" dirty="0" smtClean="0">
                <a:solidFill>
                  <a:srgbClr val="307871"/>
                </a:solidFill>
                <a:latin typeface="Times New Roman" panose="02020603050405020304" pitchFamily="18" charset="0"/>
                <a:cs typeface="Times New Roman" panose="02020603050405020304" pitchFamily="18" charset="0"/>
              </a:rPr>
              <a:t>Bonitní modely</a:t>
            </a:r>
          </a:p>
        </p:txBody>
      </p:sp>
      <p:sp>
        <p:nvSpPr>
          <p:cNvPr id="6" name="Nadpis 5"/>
          <p:cNvSpPr>
            <a:spLocks noGrp="1"/>
          </p:cNvSpPr>
          <p:nvPr>
            <p:ph type="title"/>
          </p:nvPr>
        </p:nvSpPr>
        <p:spPr>
          <a:xfrm>
            <a:off x="179512" y="195486"/>
            <a:ext cx="3888432" cy="507703"/>
          </a:xfrm>
        </p:spPr>
        <p:txBody>
          <a:bodyPr/>
          <a:lstStyle/>
          <a:p>
            <a:r>
              <a:rPr lang="cs-CZ" dirty="0" smtClean="0"/>
              <a:t>Osnova tématu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168846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Cash </a:t>
            </a:r>
            <a:r>
              <a:rPr lang="cs-CZ" sz="1800" dirty="0" err="1"/>
              <a:t>flow</a:t>
            </a:r>
            <a:r>
              <a:rPr lang="cs-CZ" sz="1800" dirty="0"/>
              <a:t>/cizí zdroje….vyšší hodnota</a:t>
            </a:r>
          </a:p>
          <a:p>
            <a:r>
              <a:rPr lang="cs-CZ" sz="1800" dirty="0"/>
              <a:t>Čistý zisk/pasiva celkem…vyšší hodnota</a:t>
            </a:r>
          </a:p>
          <a:p>
            <a:r>
              <a:rPr lang="cs-CZ" sz="1800" dirty="0"/>
              <a:t>Cizí zdroje/pasiva celkem…nižší hodnota</a:t>
            </a:r>
          </a:p>
          <a:p>
            <a:r>
              <a:rPr lang="cs-CZ" sz="1800" dirty="0"/>
              <a:t>Pracovní kapitál/pasiva celkem…vyšší hodnota</a:t>
            </a:r>
          </a:p>
          <a:p>
            <a:r>
              <a:rPr lang="cs-CZ" sz="1800" dirty="0"/>
              <a:t>Běžná likvidita…vyšší hodnota</a:t>
            </a:r>
          </a:p>
          <a:p>
            <a:r>
              <a:rPr lang="cs-CZ" sz="1800" dirty="0"/>
              <a:t>Finanční majetek-krátkodobé cizí zdroje…vyšší hodnota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Beaverův</a:t>
            </a:r>
            <a:r>
              <a:rPr lang="cs-CZ" dirty="0"/>
              <a:t> systém poměrových ukazatelů</a:t>
            </a:r>
          </a:p>
        </p:txBody>
      </p:sp>
    </p:spTree>
    <p:extLst>
      <p:ext uri="{BB962C8B-B14F-4D97-AF65-F5344CB8AC3E}">
        <p14:creationId xmlns:p14="http://schemas.microsoft.com/office/powerpoint/2010/main" val="11517533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Určeny pro vlastníky a investory </a:t>
            </a:r>
          </a:p>
          <a:p>
            <a:r>
              <a:rPr lang="cs-CZ" sz="1800" dirty="0"/>
              <a:t>Odpovídají na otázku, zda je podnik dobrý nebo špatný</a:t>
            </a:r>
          </a:p>
          <a:p>
            <a:r>
              <a:rPr lang="cs-CZ" sz="1800" dirty="0"/>
              <a:t>Modely „ex post“ analýzy</a:t>
            </a:r>
          </a:p>
          <a:p>
            <a:r>
              <a:rPr lang="cs-CZ" sz="1800" dirty="0"/>
              <a:t>Zkoumají příčiny, které zavinily současnou finanční situaci podniku</a:t>
            </a:r>
          </a:p>
          <a:p>
            <a:r>
              <a:rPr lang="cs-CZ" sz="1800" dirty="0"/>
              <a:t>Důležité jsou informace o výsledcích v daném oboru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Bonitní modely</a:t>
            </a:r>
          </a:p>
        </p:txBody>
      </p:sp>
    </p:spTree>
    <p:extLst>
      <p:ext uri="{BB962C8B-B14F-4D97-AF65-F5344CB8AC3E}">
        <p14:creationId xmlns:p14="http://schemas.microsoft.com/office/powerpoint/2010/main" val="42393762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Založen na </a:t>
            </a:r>
            <a:r>
              <a:rPr lang="cs-CZ" sz="1800" dirty="0" err="1"/>
              <a:t>multivariační</a:t>
            </a:r>
            <a:r>
              <a:rPr lang="cs-CZ" sz="1800" dirty="0"/>
              <a:t> diskriminační analýze.</a:t>
            </a:r>
          </a:p>
          <a:p>
            <a:r>
              <a:rPr lang="cs-CZ" sz="1800" dirty="0"/>
              <a:t>Uplatnění především v německy mluvících zemích.</a:t>
            </a:r>
          </a:p>
          <a:p>
            <a:pPr marL="109728" indent="0">
              <a:buNone/>
            </a:pPr>
            <a:endParaRPr lang="cs-CZ" sz="1800" dirty="0"/>
          </a:p>
          <a:p>
            <a:pPr marL="109728" indent="0">
              <a:buNone/>
            </a:pPr>
            <a:r>
              <a:rPr lang="cs-CZ" sz="1800" b="1" dirty="0"/>
              <a:t>IB= 1,5</a:t>
            </a:r>
            <a:r>
              <a:rPr lang="en-US" sz="1800" b="1" dirty="0"/>
              <a:t>*</a:t>
            </a:r>
            <a:r>
              <a:rPr lang="cs-CZ" sz="1800" b="1" dirty="0"/>
              <a:t>X1</a:t>
            </a:r>
            <a:r>
              <a:rPr lang="en-US" sz="1800" b="1" dirty="0"/>
              <a:t>+</a:t>
            </a:r>
            <a:r>
              <a:rPr lang="cs-CZ" sz="1800" b="1" dirty="0"/>
              <a:t>0,08</a:t>
            </a:r>
            <a:r>
              <a:rPr lang="en-US" sz="1800" b="1" dirty="0"/>
              <a:t>*</a:t>
            </a:r>
            <a:r>
              <a:rPr lang="cs-CZ" sz="1800" b="1" dirty="0"/>
              <a:t>X2</a:t>
            </a:r>
            <a:r>
              <a:rPr lang="en-US" sz="1800" b="1" dirty="0"/>
              <a:t>+</a:t>
            </a:r>
            <a:r>
              <a:rPr lang="cs-CZ" sz="1800" b="1" dirty="0"/>
              <a:t>10</a:t>
            </a:r>
            <a:r>
              <a:rPr lang="en-US" sz="1800" b="1" dirty="0"/>
              <a:t>*</a:t>
            </a:r>
            <a:r>
              <a:rPr lang="cs-CZ" sz="1800" b="1" dirty="0"/>
              <a:t>X3</a:t>
            </a:r>
            <a:r>
              <a:rPr lang="en-US" sz="1800" b="1" dirty="0"/>
              <a:t>+</a:t>
            </a:r>
            <a:r>
              <a:rPr lang="cs-CZ" sz="1800" b="1" dirty="0"/>
              <a:t>5</a:t>
            </a:r>
            <a:r>
              <a:rPr lang="en-US" sz="1800" b="1" dirty="0"/>
              <a:t>*</a:t>
            </a:r>
            <a:r>
              <a:rPr lang="cs-CZ" sz="1800" b="1" dirty="0"/>
              <a:t>X4+0,3</a:t>
            </a:r>
            <a:r>
              <a:rPr lang="en-US" sz="1800" b="1" dirty="0"/>
              <a:t>*X5+0,</a:t>
            </a:r>
            <a:r>
              <a:rPr lang="cs-CZ" sz="1800" b="1" dirty="0"/>
              <a:t>1</a:t>
            </a:r>
            <a:r>
              <a:rPr lang="en-US" sz="1800" b="1" dirty="0"/>
              <a:t>*X6</a:t>
            </a:r>
            <a:endParaRPr lang="cs-CZ" sz="1800" b="1" dirty="0"/>
          </a:p>
          <a:p>
            <a:pPr marL="109728" indent="0">
              <a:buNone/>
            </a:pPr>
            <a:endParaRPr lang="cs-CZ" sz="1800" b="1" dirty="0"/>
          </a:p>
          <a:p>
            <a:pPr marL="109728" indent="0">
              <a:buNone/>
            </a:pPr>
            <a:r>
              <a:rPr lang="cs-CZ" sz="1800" b="1" dirty="0"/>
              <a:t>(-3) – (-2)…extrémně špatná</a:t>
            </a:r>
          </a:p>
          <a:p>
            <a:pPr marL="109728" indent="0">
              <a:buNone/>
            </a:pPr>
            <a:r>
              <a:rPr lang="cs-CZ" sz="1800" b="1" dirty="0"/>
              <a:t>(-2) – (-1)…velmi špatná</a:t>
            </a:r>
          </a:p>
          <a:p>
            <a:pPr marL="109728" indent="0">
              <a:buNone/>
            </a:pPr>
            <a:r>
              <a:rPr lang="cs-CZ" sz="1800" b="1" dirty="0"/>
              <a:t>(-1) – 0…….špatná</a:t>
            </a:r>
          </a:p>
          <a:p>
            <a:pPr marL="109728" indent="0">
              <a:buNone/>
            </a:pPr>
            <a:r>
              <a:rPr lang="cs-CZ" sz="1800" b="1" dirty="0"/>
              <a:t>0 – 1………..určité problémy</a:t>
            </a:r>
          </a:p>
          <a:p>
            <a:pPr marL="109728" indent="0">
              <a:buNone/>
            </a:pPr>
            <a:r>
              <a:rPr lang="cs-CZ" sz="1800" b="1" dirty="0"/>
              <a:t>1 – 2………..dobrá</a:t>
            </a:r>
          </a:p>
          <a:p>
            <a:pPr marL="109728" indent="0">
              <a:buNone/>
            </a:pPr>
            <a:r>
              <a:rPr lang="cs-CZ" sz="1800" b="1" dirty="0"/>
              <a:t>2 – 3………..velmi dobrá</a:t>
            </a:r>
          </a:p>
          <a:p>
            <a:pPr marL="109728" indent="0">
              <a:buNone/>
            </a:pPr>
            <a:r>
              <a:rPr lang="en-US" sz="1800" b="1" dirty="0"/>
              <a:t>&gt;</a:t>
            </a:r>
            <a:r>
              <a:rPr lang="cs-CZ" sz="1800" b="1" dirty="0"/>
              <a:t> 3 …………extrémně dobrá</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Index bonity</a:t>
            </a:r>
          </a:p>
        </p:txBody>
      </p:sp>
    </p:spTree>
    <p:extLst>
      <p:ext uri="{BB962C8B-B14F-4D97-AF65-F5344CB8AC3E}">
        <p14:creationId xmlns:p14="http://schemas.microsoft.com/office/powerpoint/2010/main" val="14413360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r>
              <a:rPr lang="cs-CZ" sz="1800" dirty="0"/>
              <a:t>x1 = cash </a:t>
            </a:r>
            <a:r>
              <a:rPr lang="cs-CZ" sz="1800" dirty="0" err="1"/>
              <a:t>flow</a:t>
            </a:r>
            <a:r>
              <a:rPr lang="cs-CZ" sz="1800" dirty="0"/>
              <a:t> / cizí zdroje</a:t>
            </a:r>
          </a:p>
          <a:p>
            <a:pPr>
              <a:buNone/>
            </a:pPr>
            <a:r>
              <a:rPr lang="cs-CZ" sz="1800" dirty="0"/>
              <a:t>x2 = celková aktiva / cizí zdroje</a:t>
            </a:r>
          </a:p>
          <a:p>
            <a:pPr>
              <a:buNone/>
            </a:pPr>
            <a:r>
              <a:rPr lang="cs-CZ" sz="1800" dirty="0"/>
              <a:t>x3 = zisk před zdaněním / celková aktiva</a:t>
            </a:r>
          </a:p>
          <a:p>
            <a:pPr>
              <a:buNone/>
            </a:pPr>
            <a:r>
              <a:rPr lang="cs-CZ" sz="1800" dirty="0"/>
              <a:t>x4 = zisk před zdaněním / celkové výkony</a:t>
            </a:r>
          </a:p>
          <a:p>
            <a:pPr>
              <a:buNone/>
            </a:pPr>
            <a:r>
              <a:rPr lang="cs-CZ" sz="1800" dirty="0"/>
              <a:t>x5 = zásoby / celkové výkony</a:t>
            </a:r>
          </a:p>
          <a:p>
            <a:pPr>
              <a:buNone/>
            </a:pPr>
            <a:r>
              <a:rPr lang="cs-CZ" sz="1800" dirty="0"/>
              <a:t>x6 = celkové výkony / celková aktiva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Ukazatele indexu bonity</a:t>
            </a:r>
          </a:p>
        </p:txBody>
      </p:sp>
    </p:spTree>
    <p:extLst>
      <p:ext uri="{BB962C8B-B14F-4D97-AF65-F5344CB8AC3E}">
        <p14:creationId xmlns:p14="http://schemas.microsoft.com/office/powerpoint/2010/main" val="40967615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470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Původ v České republice</a:t>
            </a:r>
          </a:p>
          <a:p>
            <a:pPr algn="just"/>
            <a:r>
              <a:rPr lang="cs-CZ" sz="1800" dirty="0"/>
              <a:t>Váhy přiřazené jednotlivým ukazatelům jsou rovnoměrně rozloženy – nestrannost modelu</a:t>
            </a:r>
          </a:p>
          <a:p>
            <a:pPr algn="just"/>
            <a:r>
              <a:rPr lang="cs-CZ" sz="1800" dirty="0"/>
              <a:t>Ukazatelům jsou přiřazovány dílčí body, a to podle poměru skutečné a krajní přijatelné hodnoty ukazatele</a:t>
            </a:r>
          </a:p>
          <a:p>
            <a:pPr algn="just"/>
            <a:r>
              <a:rPr lang="cs-CZ" sz="1800" dirty="0"/>
              <a:t>Hodnoty ukazatele jsou určeny buď na základě empirického výzkumu nebo průměrnou úrokovou sazbou z přijatých úvěrů (v případě ukazatelů rentability)</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Skóre bonity</a:t>
            </a:r>
          </a:p>
        </p:txBody>
      </p:sp>
    </p:spTree>
    <p:extLst>
      <p:ext uri="{BB962C8B-B14F-4D97-AF65-F5344CB8AC3E}">
        <p14:creationId xmlns:p14="http://schemas.microsoft.com/office/powerpoint/2010/main" val="2393399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Skóre bonity</a:t>
            </a:r>
            <a:endParaRPr lang="cs-CZ" dirty="0"/>
          </a:p>
        </p:txBody>
      </p:sp>
      <p:pic>
        <p:nvPicPr>
          <p:cNvPr id="5" name="Zástupný symbol pro obsah 3" descr="vzorec.jpg"/>
          <p:cNvPicPr>
            <a:picLocks noChangeAspect="1"/>
          </p:cNvPicPr>
          <p:nvPr/>
        </p:nvPicPr>
        <p:blipFill>
          <a:blip r:embed="rId2" cstate="print"/>
          <a:stretch>
            <a:fillRect/>
          </a:stretch>
        </p:blipFill>
        <p:spPr>
          <a:xfrm>
            <a:off x="935596" y="915566"/>
            <a:ext cx="7272808" cy="1944216"/>
          </a:xfrm>
          <a:prstGeom prst="rect">
            <a:avLst/>
          </a:prstGeom>
        </p:spPr>
      </p:pic>
      <p:sp>
        <p:nvSpPr>
          <p:cNvPr id="2" name="Obdélník 1"/>
          <p:cNvSpPr/>
          <p:nvPr/>
        </p:nvSpPr>
        <p:spPr>
          <a:xfrm>
            <a:off x="827584" y="3185721"/>
            <a:ext cx="4572000" cy="1200329"/>
          </a:xfrm>
          <a:prstGeom prst="rect">
            <a:avLst/>
          </a:prstGeom>
        </p:spPr>
        <p:txBody>
          <a:bodyPr>
            <a:spAutoFit/>
          </a:bodyPr>
          <a:lstStyle/>
          <a:p>
            <a:r>
              <a:rPr lang="cs-CZ" dirty="0"/>
              <a:t>SB</a:t>
            </a:r>
            <a:r>
              <a:rPr lang="en-US" dirty="0"/>
              <a:t>&gt;2</a:t>
            </a:r>
            <a:r>
              <a:rPr lang="cs-CZ" dirty="0"/>
              <a:t>...pevné zdraví</a:t>
            </a:r>
            <a:r>
              <a:rPr lang="en-US" dirty="0"/>
              <a:t/>
            </a:r>
            <a:br>
              <a:rPr lang="en-US" dirty="0"/>
            </a:br>
            <a:r>
              <a:rPr lang="en-US" dirty="0"/>
              <a:t>1 – 2</a:t>
            </a:r>
            <a:r>
              <a:rPr lang="cs-CZ" dirty="0"/>
              <a:t>....dobré zdraví</a:t>
            </a:r>
            <a:r>
              <a:rPr lang="en-US" dirty="0"/>
              <a:t/>
            </a:r>
            <a:br>
              <a:rPr lang="en-US" dirty="0"/>
            </a:br>
            <a:r>
              <a:rPr lang="en-US" dirty="0"/>
              <a:t>0,5 – 1</a:t>
            </a:r>
            <a:r>
              <a:rPr lang="cs-CZ" dirty="0"/>
              <a:t>...slabší zdraví</a:t>
            </a:r>
            <a:r>
              <a:rPr lang="en-US" dirty="0"/>
              <a:t/>
            </a:r>
            <a:br>
              <a:rPr lang="en-US" dirty="0"/>
            </a:br>
            <a:r>
              <a:rPr lang="en-US" dirty="0"/>
              <a:t>SB &lt; 0,5</a:t>
            </a:r>
            <a:r>
              <a:rPr lang="cs-CZ" dirty="0"/>
              <a:t>...křehké zdraví</a:t>
            </a:r>
          </a:p>
        </p:txBody>
      </p:sp>
    </p:spTree>
    <p:extLst>
      <p:ext uri="{BB962C8B-B14F-4D97-AF65-F5344CB8AC3E}">
        <p14:creationId xmlns:p14="http://schemas.microsoft.com/office/powerpoint/2010/main" val="22036806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Je tvořen soustavou 4 rovnic. </a:t>
            </a:r>
          </a:p>
          <a:p>
            <a:r>
              <a:rPr lang="cs-CZ" sz="1800" dirty="0"/>
              <a:t>První dvě hodnotí finanční stabilitu podniku.</a:t>
            </a:r>
          </a:p>
          <a:p>
            <a:pPr marL="109728" indent="0">
              <a:buNone/>
            </a:pPr>
            <a:r>
              <a:rPr lang="cs-CZ" sz="1800" dirty="0"/>
              <a:t>R1 = vlastní kapitál/aktiva celkem</a:t>
            </a:r>
          </a:p>
          <a:p>
            <a:pPr marL="109728" indent="0">
              <a:buNone/>
            </a:pPr>
            <a:r>
              <a:rPr lang="cs-CZ" sz="1800" dirty="0"/>
              <a:t>R2 = (cizí zdroje-krátkodobý finanční majetek)/provozní Cash </a:t>
            </a:r>
            <a:r>
              <a:rPr lang="cs-CZ" sz="1800" dirty="0" err="1"/>
              <a:t>flow</a:t>
            </a:r>
            <a:r>
              <a:rPr lang="cs-CZ" sz="1800" dirty="0"/>
              <a:t> </a:t>
            </a:r>
          </a:p>
          <a:p>
            <a:r>
              <a:rPr lang="cs-CZ" sz="1800" dirty="0"/>
              <a:t>Druhé dvě hodnotí výnosovou situaci podniku.</a:t>
            </a:r>
          </a:p>
          <a:p>
            <a:pPr marL="109728" indent="0">
              <a:buNone/>
            </a:pPr>
            <a:r>
              <a:rPr lang="cs-CZ" sz="1800" dirty="0"/>
              <a:t>R3 = EBIT/aktiva celkem</a:t>
            </a:r>
          </a:p>
          <a:p>
            <a:pPr marL="109728" indent="0">
              <a:buNone/>
            </a:pPr>
            <a:r>
              <a:rPr lang="cs-CZ" sz="1800" dirty="0"/>
              <a:t>R4 = provozní Cash </a:t>
            </a:r>
            <a:r>
              <a:rPr lang="cs-CZ" sz="1800" dirty="0" err="1"/>
              <a:t>flow</a:t>
            </a:r>
            <a:r>
              <a:rPr lang="cs-CZ" sz="1800" dirty="0"/>
              <a:t>/provozní výnosy</a:t>
            </a:r>
          </a:p>
          <a:p>
            <a:pPr marL="109728" indent="0">
              <a:buNone/>
            </a:pPr>
            <a:r>
              <a:rPr lang="cs-CZ" sz="1800" b="1" dirty="0"/>
              <a:t>Hodnocení finanční situace podniku (v bodech) = (R1+R2+R3+R4)/4</a:t>
            </a:r>
          </a:p>
          <a:p>
            <a:pPr>
              <a:buNone/>
            </a:pPr>
            <a:r>
              <a:rPr lang="en-US" sz="1800" dirty="0"/>
              <a:t>&gt;3</a:t>
            </a:r>
            <a:r>
              <a:rPr lang="cs-CZ" sz="1800" dirty="0"/>
              <a:t> ... bonitní podnik</a:t>
            </a:r>
            <a:endParaRPr lang="en-US" sz="1800" dirty="0"/>
          </a:p>
          <a:p>
            <a:pPr>
              <a:buNone/>
            </a:pPr>
            <a:r>
              <a:rPr lang="en-US" sz="1800" dirty="0"/>
              <a:t>3-1</a:t>
            </a:r>
            <a:r>
              <a:rPr lang="cs-CZ" sz="1800" dirty="0"/>
              <a:t>... šedá zóna</a:t>
            </a:r>
            <a:endParaRPr lang="en-US" sz="1800" dirty="0"/>
          </a:p>
          <a:p>
            <a:pPr>
              <a:buNone/>
            </a:pPr>
            <a:r>
              <a:rPr lang="en-US" sz="1800" dirty="0"/>
              <a:t>&lt;1</a:t>
            </a:r>
            <a:r>
              <a:rPr lang="cs-CZ" sz="1800" dirty="0"/>
              <a:t> ... potíže ve finančním hospodaření</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Kralickův</a:t>
            </a:r>
            <a:r>
              <a:rPr lang="cs-CZ" dirty="0"/>
              <a:t> </a:t>
            </a:r>
            <a:r>
              <a:rPr lang="cs-CZ" dirty="0" err="1"/>
              <a:t>Quick</a:t>
            </a:r>
            <a:r>
              <a:rPr lang="cs-CZ" dirty="0"/>
              <a:t> test</a:t>
            </a:r>
          </a:p>
        </p:txBody>
      </p:sp>
    </p:spTree>
    <p:extLst>
      <p:ext uri="{BB962C8B-B14F-4D97-AF65-F5344CB8AC3E}">
        <p14:creationId xmlns:p14="http://schemas.microsoft.com/office/powerpoint/2010/main" val="38899621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Bodové hodnocení </a:t>
            </a:r>
            <a:r>
              <a:rPr lang="cs-CZ" dirty="0" err="1"/>
              <a:t>Kralickova</a:t>
            </a:r>
            <a:r>
              <a:rPr lang="cs-CZ" dirty="0"/>
              <a:t> </a:t>
            </a:r>
            <a:r>
              <a:rPr lang="cs-CZ" dirty="0" err="1"/>
              <a:t>quick</a:t>
            </a:r>
            <a:r>
              <a:rPr lang="cs-CZ" dirty="0"/>
              <a:t> testu</a:t>
            </a:r>
          </a:p>
        </p:txBody>
      </p:sp>
      <p:graphicFrame>
        <p:nvGraphicFramePr>
          <p:cNvPr id="5" name="Zástupný symbol pro obsah 3"/>
          <p:cNvGraphicFramePr>
            <a:graphicFrameLocks/>
          </p:cNvGraphicFramePr>
          <p:nvPr>
            <p:extLst>
              <p:ext uri="{D42A27DB-BD31-4B8C-83A1-F6EECF244321}">
                <p14:modId xmlns:p14="http://schemas.microsoft.com/office/powerpoint/2010/main" val="2563999167"/>
              </p:ext>
            </p:extLst>
          </p:nvPr>
        </p:nvGraphicFramePr>
        <p:xfrm>
          <a:off x="35525" y="893370"/>
          <a:ext cx="8784978" cy="3942080"/>
        </p:xfrm>
        <a:graphic>
          <a:graphicData uri="http://schemas.openxmlformats.org/drawingml/2006/table">
            <a:tbl>
              <a:tblPr firstRow="1" bandRow="1">
                <a:tableStyleId>{5C22544A-7EE6-4342-B048-85BDC9FD1C3A}</a:tableStyleId>
              </a:tblPr>
              <a:tblGrid>
                <a:gridCol w="2232250">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gridCol w="1128125">
                  <a:extLst>
                    <a:ext uri="{9D8B030D-6E8A-4147-A177-3AD203B41FA5}">
                      <a16:colId xmlns:a16="http://schemas.microsoft.com/office/drawing/2014/main" val="20004"/>
                    </a:ext>
                  </a:extLst>
                </a:gridCol>
                <a:gridCol w="1464163">
                  <a:extLst>
                    <a:ext uri="{9D8B030D-6E8A-4147-A177-3AD203B41FA5}">
                      <a16:colId xmlns:a16="http://schemas.microsoft.com/office/drawing/2014/main" val="20005"/>
                    </a:ext>
                  </a:extLst>
                </a:gridCol>
              </a:tblGrid>
              <a:tr h="370840">
                <a:tc rowSpan="3">
                  <a:txBody>
                    <a:bodyPr/>
                    <a:lstStyle/>
                    <a:p>
                      <a:r>
                        <a:rPr lang="cs-CZ" dirty="0" smtClean="0"/>
                        <a:t>Ukazatel</a:t>
                      </a:r>
                      <a:endParaRPr lang="cs-CZ" dirty="0"/>
                    </a:p>
                  </a:txBody>
                  <a:tcPr anchor="ctr"/>
                </a:tc>
                <a:tc gridSpan="5">
                  <a:txBody>
                    <a:bodyPr/>
                    <a:lstStyle/>
                    <a:p>
                      <a:pPr algn="ctr"/>
                      <a:r>
                        <a:rPr lang="cs-CZ" dirty="0" smtClean="0"/>
                        <a:t>Bodové  hodnocení</a:t>
                      </a:r>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extLst>
                  <a:ext uri="{0D108BD9-81ED-4DB2-BD59-A6C34878D82A}">
                    <a16:rowId xmlns:a16="http://schemas.microsoft.com/office/drawing/2014/main" val="10000"/>
                  </a:ext>
                </a:extLst>
              </a:tr>
              <a:tr h="550312">
                <a:tc vMerge="1">
                  <a:txBody>
                    <a:bodyPr/>
                    <a:lstStyle/>
                    <a:p>
                      <a:endParaRPr lang="cs-CZ"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Velmi dobrý</a:t>
                      </a:r>
                    </a:p>
                    <a:p>
                      <a:endParaRPr lang="cs-CZ"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Dobrý </a:t>
                      </a:r>
                    </a:p>
                    <a:p>
                      <a:endParaRPr lang="cs-CZ" dirty="0"/>
                    </a:p>
                  </a:txBody>
                  <a:tcPr/>
                </a:tc>
                <a:tc>
                  <a:txBody>
                    <a:bodyPr/>
                    <a:lstStyle/>
                    <a:p>
                      <a:r>
                        <a:rPr lang="cs-CZ" dirty="0" smtClean="0"/>
                        <a:t>Průměrný </a:t>
                      </a:r>
                      <a:endParaRPr lang="cs-CZ" dirty="0"/>
                    </a:p>
                  </a:txBody>
                  <a:tcPr/>
                </a:tc>
                <a:tc>
                  <a:txBody>
                    <a:bodyPr/>
                    <a:lstStyle/>
                    <a:p>
                      <a:r>
                        <a:rPr lang="cs-CZ" dirty="0" smtClean="0"/>
                        <a:t>Špatný </a:t>
                      </a:r>
                      <a:endParaRPr lang="cs-CZ" dirty="0"/>
                    </a:p>
                  </a:txBody>
                  <a:tcPr/>
                </a:tc>
                <a:tc>
                  <a:txBody>
                    <a:bodyPr/>
                    <a:lstStyle/>
                    <a:p>
                      <a:r>
                        <a:rPr lang="cs-CZ" dirty="0" smtClean="0"/>
                        <a:t>V ohrožení</a:t>
                      </a:r>
                      <a:endParaRPr lang="cs-CZ" dirty="0"/>
                    </a:p>
                  </a:txBody>
                  <a:tcPr/>
                </a:tc>
                <a:extLst>
                  <a:ext uri="{0D108BD9-81ED-4DB2-BD59-A6C34878D82A}">
                    <a16:rowId xmlns:a16="http://schemas.microsoft.com/office/drawing/2014/main" val="10001"/>
                  </a:ext>
                </a:extLst>
              </a:tr>
              <a:tr h="370840">
                <a:tc vMerge="1">
                  <a:txBody>
                    <a:bodyPr/>
                    <a:lstStyle/>
                    <a:p>
                      <a:endParaRPr lang="cs-CZ" dirty="0"/>
                    </a:p>
                  </a:txBody>
                  <a:tcPr/>
                </a:tc>
                <a:tc>
                  <a:txBody>
                    <a:bodyPr/>
                    <a:lstStyle/>
                    <a:p>
                      <a:pPr algn="ctr"/>
                      <a:r>
                        <a:rPr lang="cs-CZ" b="1" dirty="0" smtClean="0"/>
                        <a:t>4</a:t>
                      </a:r>
                      <a:endParaRPr lang="cs-CZ" b="1" dirty="0"/>
                    </a:p>
                  </a:txBody>
                  <a:tcPr/>
                </a:tc>
                <a:tc>
                  <a:txBody>
                    <a:bodyPr/>
                    <a:lstStyle/>
                    <a:p>
                      <a:pPr algn="ctr"/>
                      <a:r>
                        <a:rPr lang="cs-CZ" b="1" dirty="0" smtClean="0"/>
                        <a:t>3</a:t>
                      </a:r>
                      <a:endParaRPr lang="cs-CZ" b="1" dirty="0"/>
                    </a:p>
                  </a:txBody>
                  <a:tcPr/>
                </a:tc>
                <a:tc>
                  <a:txBody>
                    <a:bodyPr/>
                    <a:lstStyle/>
                    <a:p>
                      <a:pPr algn="ctr"/>
                      <a:r>
                        <a:rPr lang="cs-CZ" b="1" dirty="0" smtClean="0"/>
                        <a:t>2</a:t>
                      </a:r>
                      <a:endParaRPr lang="cs-CZ" b="1" dirty="0"/>
                    </a:p>
                  </a:txBody>
                  <a:tcPr/>
                </a:tc>
                <a:tc>
                  <a:txBody>
                    <a:bodyPr/>
                    <a:lstStyle/>
                    <a:p>
                      <a:pPr algn="ctr"/>
                      <a:r>
                        <a:rPr lang="cs-CZ" b="1" dirty="0" smtClean="0"/>
                        <a:t>1</a:t>
                      </a:r>
                      <a:endParaRPr lang="cs-CZ" b="1" dirty="0"/>
                    </a:p>
                  </a:txBody>
                  <a:tcPr/>
                </a:tc>
                <a:tc>
                  <a:txBody>
                    <a:bodyPr/>
                    <a:lstStyle/>
                    <a:p>
                      <a:pPr algn="ctr"/>
                      <a:r>
                        <a:rPr lang="cs-CZ" b="1" dirty="0" smtClean="0"/>
                        <a:t>0</a:t>
                      </a:r>
                      <a:endParaRPr lang="cs-CZ" b="1" dirty="0"/>
                    </a:p>
                  </a:txBody>
                  <a:tcPr/>
                </a:tc>
                <a:extLst>
                  <a:ext uri="{0D108BD9-81ED-4DB2-BD59-A6C34878D82A}">
                    <a16:rowId xmlns:a16="http://schemas.microsoft.com/office/drawing/2014/main" val="10002"/>
                  </a:ext>
                </a:extLst>
              </a:tr>
              <a:tr h="370840">
                <a:tc>
                  <a:txBody>
                    <a:bodyPr/>
                    <a:lstStyle/>
                    <a:p>
                      <a:r>
                        <a:rPr lang="cs-CZ" b="1" dirty="0" smtClean="0"/>
                        <a:t>R1</a:t>
                      </a:r>
                      <a:r>
                        <a:rPr lang="cs-CZ" dirty="0" smtClean="0"/>
                        <a:t> Podíl vlastního kapitálu na pasivech</a:t>
                      </a:r>
                      <a:endParaRPr lang="cs-CZ" dirty="0"/>
                    </a:p>
                  </a:txBody>
                  <a:tcPr/>
                </a:tc>
                <a:tc>
                  <a:txBody>
                    <a:bodyPr/>
                    <a:lstStyle/>
                    <a:p>
                      <a:r>
                        <a:rPr lang="en-US" dirty="0" smtClean="0"/>
                        <a:t>&gt;30%</a:t>
                      </a:r>
                      <a:endParaRPr lang="cs-CZ" dirty="0"/>
                    </a:p>
                  </a:txBody>
                  <a:tcPr/>
                </a:tc>
                <a:tc>
                  <a:txBody>
                    <a:bodyPr/>
                    <a:lstStyle/>
                    <a:p>
                      <a:r>
                        <a:rPr lang="en-US" dirty="0" smtClean="0"/>
                        <a:t>&gt;20%</a:t>
                      </a:r>
                      <a:endParaRPr lang="cs-CZ" dirty="0"/>
                    </a:p>
                  </a:txBody>
                  <a:tcPr/>
                </a:tc>
                <a:tc>
                  <a:txBody>
                    <a:bodyPr/>
                    <a:lstStyle/>
                    <a:p>
                      <a:r>
                        <a:rPr lang="en-US" dirty="0" smtClean="0"/>
                        <a:t>&gt;10%</a:t>
                      </a:r>
                      <a:endParaRPr lang="cs-CZ" dirty="0"/>
                    </a:p>
                  </a:txBody>
                  <a:tcPr/>
                </a:tc>
                <a:tc>
                  <a:txBody>
                    <a:bodyPr/>
                    <a:lstStyle/>
                    <a:p>
                      <a:r>
                        <a:rPr lang="en-US" dirty="0" smtClean="0"/>
                        <a:t>&lt;10%</a:t>
                      </a:r>
                      <a:endParaRPr lang="cs-CZ" dirty="0"/>
                    </a:p>
                  </a:txBody>
                  <a:tcPr/>
                </a:tc>
                <a:tc>
                  <a:txBody>
                    <a:bodyPr/>
                    <a:lstStyle/>
                    <a:p>
                      <a:r>
                        <a:rPr lang="cs-CZ" dirty="0" smtClean="0"/>
                        <a:t>záporný</a:t>
                      </a:r>
                      <a:endParaRPr lang="cs-CZ" dirty="0"/>
                    </a:p>
                  </a:txBody>
                  <a:tcPr/>
                </a:tc>
                <a:extLst>
                  <a:ext uri="{0D108BD9-81ED-4DB2-BD59-A6C34878D82A}">
                    <a16:rowId xmlns:a16="http://schemas.microsoft.com/office/drawing/2014/main" val="10003"/>
                  </a:ext>
                </a:extLst>
              </a:tr>
              <a:tr h="370840">
                <a:tc>
                  <a:txBody>
                    <a:bodyPr/>
                    <a:lstStyle/>
                    <a:p>
                      <a:r>
                        <a:rPr lang="cs-CZ" b="1" dirty="0" smtClean="0"/>
                        <a:t>R2</a:t>
                      </a:r>
                      <a:r>
                        <a:rPr lang="cs-CZ" dirty="0" smtClean="0"/>
                        <a:t> Doba splácení dluhů v letech</a:t>
                      </a:r>
                      <a:endParaRPr lang="cs-CZ" dirty="0"/>
                    </a:p>
                  </a:txBody>
                  <a:tcPr/>
                </a:tc>
                <a:tc>
                  <a:txBody>
                    <a:bodyPr/>
                    <a:lstStyle/>
                    <a:p>
                      <a:r>
                        <a:rPr lang="en-US" dirty="0" smtClean="0"/>
                        <a:t>&lt;3</a:t>
                      </a:r>
                      <a:r>
                        <a:rPr lang="cs-CZ" dirty="0" smtClean="0"/>
                        <a:t> roky</a:t>
                      </a:r>
                      <a:endParaRPr lang="cs-CZ" dirty="0"/>
                    </a:p>
                  </a:txBody>
                  <a:tcPr/>
                </a:tc>
                <a:tc>
                  <a:txBody>
                    <a:bodyPr/>
                    <a:lstStyle/>
                    <a:p>
                      <a:r>
                        <a:rPr lang="en-US" dirty="0" smtClean="0"/>
                        <a:t>&lt;5</a:t>
                      </a:r>
                      <a:r>
                        <a:rPr lang="cs-CZ" dirty="0" smtClean="0"/>
                        <a:t> let</a:t>
                      </a:r>
                      <a:endParaRPr lang="cs-CZ" dirty="0"/>
                    </a:p>
                  </a:txBody>
                  <a:tcPr/>
                </a:tc>
                <a:tc>
                  <a:txBody>
                    <a:bodyPr/>
                    <a:lstStyle/>
                    <a:p>
                      <a:r>
                        <a:rPr lang="en-US" dirty="0" smtClean="0"/>
                        <a:t>&lt;12</a:t>
                      </a:r>
                      <a:r>
                        <a:rPr lang="cs-CZ" dirty="0" smtClean="0"/>
                        <a:t> let</a:t>
                      </a:r>
                      <a:endParaRPr lang="cs-CZ" dirty="0"/>
                    </a:p>
                  </a:txBody>
                  <a:tcPr/>
                </a:tc>
                <a:tc>
                  <a:txBody>
                    <a:bodyPr/>
                    <a:lstStyle/>
                    <a:p>
                      <a:r>
                        <a:rPr lang="en-US" dirty="0" smtClean="0"/>
                        <a:t>&gt;12</a:t>
                      </a:r>
                      <a:r>
                        <a:rPr lang="cs-CZ" dirty="0" smtClean="0"/>
                        <a:t> let</a:t>
                      </a:r>
                      <a:endParaRPr lang="cs-CZ" dirty="0"/>
                    </a:p>
                  </a:txBody>
                  <a:tcPr/>
                </a:tc>
                <a:tc>
                  <a:txBody>
                    <a:bodyPr/>
                    <a:lstStyle/>
                    <a:p>
                      <a:r>
                        <a:rPr lang="en-US" dirty="0" smtClean="0"/>
                        <a:t>&gt;30</a:t>
                      </a:r>
                      <a:r>
                        <a:rPr lang="cs-CZ" dirty="0" smtClean="0"/>
                        <a:t> let</a:t>
                      </a:r>
                      <a:endParaRPr lang="cs-CZ" dirty="0"/>
                    </a:p>
                  </a:txBody>
                  <a:tcPr/>
                </a:tc>
                <a:extLst>
                  <a:ext uri="{0D108BD9-81ED-4DB2-BD59-A6C34878D82A}">
                    <a16:rowId xmlns:a16="http://schemas.microsoft.com/office/drawing/2014/main" val="10004"/>
                  </a:ext>
                </a:extLst>
              </a:tr>
              <a:tr h="370840">
                <a:tc>
                  <a:txBody>
                    <a:bodyPr/>
                    <a:lstStyle/>
                    <a:p>
                      <a:r>
                        <a:rPr lang="cs-CZ" b="1" dirty="0" smtClean="0"/>
                        <a:t>R3</a:t>
                      </a:r>
                      <a:r>
                        <a:rPr lang="cs-CZ" dirty="0" smtClean="0"/>
                        <a:t> Cash </a:t>
                      </a:r>
                      <a:r>
                        <a:rPr lang="cs-CZ" dirty="0" err="1" smtClean="0"/>
                        <a:t>flow</a:t>
                      </a:r>
                      <a:r>
                        <a:rPr lang="cs-CZ" dirty="0" smtClean="0"/>
                        <a:t> výkonnost</a:t>
                      </a:r>
                      <a:endParaRPr lang="cs-CZ" dirty="0"/>
                    </a:p>
                  </a:txBody>
                  <a:tcPr/>
                </a:tc>
                <a:tc>
                  <a:txBody>
                    <a:bodyPr/>
                    <a:lstStyle/>
                    <a:p>
                      <a:r>
                        <a:rPr lang="en-US" dirty="0" smtClean="0"/>
                        <a:t>&gt;10%</a:t>
                      </a:r>
                      <a:endParaRPr lang="cs-CZ" dirty="0"/>
                    </a:p>
                  </a:txBody>
                  <a:tcPr/>
                </a:tc>
                <a:tc>
                  <a:txBody>
                    <a:bodyPr/>
                    <a:lstStyle/>
                    <a:p>
                      <a:r>
                        <a:rPr lang="en-US" dirty="0" smtClean="0"/>
                        <a:t>&gt;8%</a:t>
                      </a:r>
                      <a:endParaRPr lang="cs-CZ" dirty="0"/>
                    </a:p>
                  </a:txBody>
                  <a:tcPr/>
                </a:tc>
                <a:tc>
                  <a:txBody>
                    <a:bodyPr/>
                    <a:lstStyle/>
                    <a:p>
                      <a:r>
                        <a:rPr lang="en-US" dirty="0" smtClean="0"/>
                        <a:t>&gt;5%</a:t>
                      </a:r>
                      <a:endParaRPr lang="cs-CZ" dirty="0"/>
                    </a:p>
                  </a:txBody>
                  <a:tcPr/>
                </a:tc>
                <a:tc>
                  <a:txBody>
                    <a:bodyPr/>
                    <a:lstStyle/>
                    <a:p>
                      <a:r>
                        <a:rPr lang="en-US" dirty="0" smtClean="0"/>
                        <a:t>&lt;5%</a:t>
                      </a:r>
                      <a:endParaRPr lang="cs-CZ" dirty="0"/>
                    </a:p>
                  </a:txBody>
                  <a:tcPr/>
                </a:tc>
                <a:tc>
                  <a:txBody>
                    <a:bodyPr/>
                    <a:lstStyle/>
                    <a:p>
                      <a:r>
                        <a:rPr lang="cs-CZ" dirty="0" smtClean="0"/>
                        <a:t>záporný</a:t>
                      </a:r>
                      <a:endParaRPr lang="cs-CZ" dirty="0"/>
                    </a:p>
                  </a:txBody>
                  <a:tcPr/>
                </a:tc>
                <a:extLst>
                  <a:ext uri="{0D108BD9-81ED-4DB2-BD59-A6C34878D82A}">
                    <a16:rowId xmlns:a16="http://schemas.microsoft.com/office/drawing/2014/main" val="10005"/>
                  </a:ext>
                </a:extLst>
              </a:tr>
              <a:tr h="370840">
                <a:tc>
                  <a:txBody>
                    <a:bodyPr/>
                    <a:lstStyle/>
                    <a:p>
                      <a:r>
                        <a:rPr lang="cs-CZ" b="1" dirty="0" smtClean="0"/>
                        <a:t>R4 </a:t>
                      </a:r>
                      <a:r>
                        <a:rPr lang="cs-CZ" dirty="0" smtClean="0"/>
                        <a:t>Rentabilita  celkového kapitálu</a:t>
                      </a:r>
                      <a:endParaRPr lang="cs-CZ" dirty="0"/>
                    </a:p>
                  </a:txBody>
                  <a:tcPr/>
                </a:tc>
                <a:tc>
                  <a:txBody>
                    <a:bodyPr/>
                    <a:lstStyle/>
                    <a:p>
                      <a:r>
                        <a:rPr lang="en-US" dirty="0" smtClean="0"/>
                        <a:t>&gt;15%</a:t>
                      </a:r>
                      <a:endParaRPr lang="cs-CZ" dirty="0"/>
                    </a:p>
                  </a:txBody>
                  <a:tcPr/>
                </a:tc>
                <a:tc>
                  <a:txBody>
                    <a:bodyPr/>
                    <a:lstStyle/>
                    <a:p>
                      <a:r>
                        <a:rPr lang="en-US" dirty="0" smtClean="0"/>
                        <a:t>&gt;12%</a:t>
                      </a:r>
                      <a:endParaRPr lang="cs-CZ" dirty="0"/>
                    </a:p>
                  </a:txBody>
                  <a:tcPr/>
                </a:tc>
                <a:tc>
                  <a:txBody>
                    <a:bodyPr/>
                    <a:lstStyle/>
                    <a:p>
                      <a:r>
                        <a:rPr lang="en-US" dirty="0" smtClean="0"/>
                        <a:t>&gt;8%</a:t>
                      </a:r>
                      <a:endParaRPr lang="cs-CZ" dirty="0"/>
                    </a:p>
                  </a:txBody>
                  <a:tcPr/>
                </a:tc>
                <a:tc>
                  <a:txBody>
                    <a:bodyPr/>
                    <a:lstStyle/>
                    <a:p>
                      <a:r>
                        <a:rPr lang="en-US" dirty="0" smtClean="0"/>
                        <a:t>&lt;8%</a:t>
                      </a:r>
                      <a:endParaRPr lang="cs-CZ" dirty="0"/>
                    </a:p>
                  </a:txBody>
                  <a:tcPr/>
                </a:tc>
                <a:tc>
                  <a:txBody>
                    <a:bodyPr/>
                    <a:lstStyle/>
                    <a:p>
                      <a:r>
                        <a:rPr lang="cs-CZ" dirty="0" smtClean="0"/>
                        <a:t>záporná</a:t>
                      </a:r>
                      <a:endParaRPr lang="cs-CZ"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348512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Vychází z bankovní praxe hodnocení </a:t>
            </a:r>
            <a:r>
              <a:rPr lang="cs-CZ" sz="1800" dirty="0" smtClean="0"/>
              <a:t>organizací</a:t>
            </a:r>
          </a:p>
          <a:p>
            <a:endParaRPr lang="cs-CZ" sz="1800" dirty="0"/>
          </a:p>
          <a:p>
            <a:r>
              <a:rPr lang="cs-CZ" sz="1800" dirty="0"/>
              <a:t>Bonita podniku hodnocena bodovým součtem výsledků ze soustavy rovnic:</a:t>
            </a:r>
          </a:p>
          <a:p>
            <a:pPr lvl="1"/>
            <a:r>
              <a:rPr lang="cs-CZ" sz="1800" dirty="0"/>
              <a:t>Hodnocení finanční samostatnosti T1</a:t>
            </a:r>
          </a:p>
          <a:p>
            <a:pPr lvl="1"/>
            <a:r>
              <a:rPr lang="cs-CZ" sz="1800" dirty="0"/>
              <a:t>Hodnocení vázanosti vlastního kapitálu a výsledku hospodaření T2</a:t>
            </a:r>
          </a:p>
          <a:p>
            <a:pPr lvl="1"/>
            <a:r>
              <a:rPr lang="cs-CZ" sz="1800" dirty="0"/>
              <a:t>Hodnocení běžné likvidity T3</a:t>
            </a:r>
          </a:p>
          <a:p>
            <a:pPr lvl="1"/>
            <a:r>
              <a:rPr lang="cs-CZ" sz="1800" dirty="0"/>
              <a:t>Provozní činnost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Tamariho</a:t>
            </a:r>
            <a:r>
              <a:rPr lang="cs-CZ" dirty="0"/>
              <a:t> model</a:t>
            </a:r>
          </a:p>
        </p:txBody>
      </p:sp>
    </p:spTree>
    <p:extLst>
      <p:ext uri="{BB962C8B-B14F-4D97-AF65-F5344CB8AC3E}">
        <p14:creationId xmlns:p14="http://schemas.microsoft.com/office/powerpoint/2010/main" val="37178857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Založen na kvalitativní bázi</a:t>
            </a:r>
          </a:p>
          <a:p>
            <a:r>
              <a:rPr lang="cs-CZ" sz="1800" dirty="0"/>
              <a:t>Vymezuje rizika významná pro finanční situaci organizaci a těmto rizikům přiřazuje dílčí váhy</a:t>
            </a:r>
          </a:p>
          <a:p>
            <a:r>
              <a:rPr lang="cs-CZ" sz="1800" dirty="0"/>
              <a:t>Ideální situace – hodnota blížící se nule</a:t>
            </a:r>
          </a:p>
          <a:p>
            <a:r>
              <a:rPr lang="cs-CZ" sz="1800" dirty="0"/>
              <a:t>Hranice nebezpečí – skóre vyšší než 25</a:t>
            </a:r>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a:t>Argentiho</a:t>
            </a:r>
            <a:r>
              <a:rPr lang="cs-CZ" dirty="0"/>
              <a:t> model</a:t>
            </a:r>
          </a:p>
        </p:txBody>
      </p:sp>
    </p:spTree>
    <p:extLst>
      <p:ext uri="{BB962C8B-B14F-4D97-AF65-F5344CB8AC3E}">
        <p14:creationId xmlns:p14="http://schemas.microsoft.com/office/powerpoint/2010/main" val="1530634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Systém včasného varování – informační systém, který na základě symptomů včas identifikuje změny v podnikovém okolí a uvnitř podniku, z nichž hrozí podniku nebezpečí. </a:t>
            </a:r>
          </a:p>
          <a:p>
            <a:pPr algn="just"/>
            <a:endParaRPr lang="cs-CZ" sz="1800" dirty="0"/>
          </a:p>
          <a:p>
            <a:pPr algn="just"/>
            <a:r>
              <a:rPr lang="cs-CZ" sz="1800" dirty="0"/>
              <a:t>Odpověď na tyto otázky:</a:t>
            </a:r>
          </a:p>
          <a:p>
            <a:pPr lvl="1" algn="just"/>
            <a:r>
              <a:rPr lang="cs-CZ" sz="1800" dirty="0"/>
              <a:t>Odpovídá vzniklý trend dynamice podniku?</a:t>
            </a:r>
          </a:p>
          <a:p>
            <a:pPr lvl="1" algn="just"/>
            <a:r>
              <a:rPr lang="cs-CZ" sz="1800" dirty="0"/>
              <a:t>Má trend na podnik pozitivní nebo negativní vliv?</a:t>
            </a:r>
          </a:p>
          <a:p>
            <a:pPr lvl="1" algn="just"/>
            <a:r>
              <a:rPr lang="cs-CZ" sz="1800" dirty="0"/>
              <a:t>Je trend cyklickou záležitostí?</a:t>
            </a:r>
          </a:p>
          <a:p>
            <a:pPr lvl="1" algn="just"/>
            <a:r>
              <a:rPr lang="cs-CZ" sz="1800" dirty="0"/>
              <a:t>Je trend důsledkem jiného trendu?</a:t>
            </a:r>
          </a:p>
          <a:p>
            <a:pPr lvl="1" algn="just"/>
            <a:r>
              <a:rPr lang="cs-CZ" sz="1800" dirty="0"/>
              <a:t>Existují vazby mezi různými trendy?</a:t>
            </a:r>
          </a:p>
          <a:p>
            <a:pPr marL="457200" lvl="1" indent="0" algn="just">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Systémy včasného varování</a:t>
            </a:r>
            <a:endParaRPr lang="cs-CZ" dirty="0"/>
          </a:p>
        </p:txBody>
      </p:sp>
    </p:spTree>
    <p:extLst>
      <p:ext uri="{BB962C8B-B14F-4D97-AF65-F5344CB8AC3E}">
        <p14:creationId xmlns:p14="http://schemas.microsoft.com/office/powerpoint/2010/main" val="25389824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a:t>Argentiho</a:t>
            </a:r>
            <a:r>
              <a:rPr lang="cs-CZ" dirty="0"/>
              <a:t> model</a:t>
            </a:r>
          </a:p>
        </p:txBody>
      </p:sp>
      <p:pic>
        <p:nvPicPr>
          <p:cNvPr id="6" name="Zástupný symbol pro obsah 3" descr="tabulka.jpg"/>
          <p:cNvPicPr>
            <a:picLocks noChangeAspect="1"/>
          </p:cNvPicPr>
          <p:nvPr/>
        </p:nvPicPr>
        <p:blipFill>
          <a:blip r:embed="rId2" cstate="print"/>
          <a:stretch>
            <a:fillRect/>
          </a:stretch>
        </p:blipFill>
        <p:spPr>
          <a:xfrm>
            <a:off x="1115616" y="703189"/>
            <a:ext cx="6480720" cy="4218129"/>
          </a:xfrm>
          <a:prstGeom prst="rect">
            <a:avLst/>
          </a:prstGeom>
        </p:spPr>
      </p:pic>
    </p:spTree>
    <p:extLst>
      <p:ext uri="{BB962C8B-B14F-4D97-AF65-F5344CB8AC3E}">
        <p14:creationId xmlns:p14="http://schemas.microsoft.com/office/powerpoint/2010/main" val="34587159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Rysy dobře fungujícího podniku:</a:t>
            </a:r>
          </a:p>
          <a:p>
            <a:pPr lvl="1"/>
            <a:r>
              <a:rPr lang="cs-CZ" sz="1800" dirty="0"/>
              <a:t>Dostatečný finanční výnosy, kterým je vlastní kapitál zúročen (max. 8 bodů)</a:t>
            </a:r>
          </a:p>
          <a:p>
            <a:pPr lvl="1"/>
            <a:r>
              <a:rPr lang="cs-CZ" sz="1800" dirty="0"/>
              <a:t>Je schopen uspokojit požadavky </a:t>
            </a:r>
            <a:r>
              <a:rPr lang="cs-CZ" sz="1800" dirty="0" err="1"/>
              <a:t>stakeholderů</a:t>
            </a:r>
            <a:r>
              <a:rPr lang="cs-CZ" sz="1800" dirty="0"/>
              <a:t> (max. 11 bodů)</a:t>
            </a:r>
          </a:p>
          <a:p>
            <a:pPr lvl="1"/>
            <a:r>
              <a:rPr lang="cs-CZ" sz="1800" dirty="0"/>
              <a:t>Disponuje stálým okruhem spokojených zákazníků (max. 11 bodů)</a:t>
            </a:r>
          </a:p>
          <a:p>
            <a:pPr lvl="1"/>
            <a:r>
              <a:rPr lang="cs-CZ" sz="1800" dirty="0"/>
              <a:t>Jeho produkty odpovídají požadavkům trhu (max. 12 bodů)</a:t>
            </a:r>
          </a:p>
          <a:p>
            <a:pPr lvl="1"/>
            <a:r>
              <a:rPr lang="cs-CZ" sz="1800" dirty="0"/>
              <a:t>Věnuje se výzkumu trhu a výsledky využívá (max. 13 bodů)</a:t>
            </a:r>
          </a:p>
          <a:p>
            <a:pPr lvl="1"/>
            <a:r>
              <a:rPr lang="cs-CZ" sz="1800" dirty="0"/>
              <a:t>Má kvalifikované zaměstnance (max. 8 bodů)</a:t>
            </a:r>
          </a:p>
          <a:p>
            <a:pPr lvl="1"/>
            <a:r>
              <a:rPr lang="cs-CZ" sz="1800" dirty="0"/>
              <a:t>Má optimální kapitálovou strukturu (max. 10 bodů)</a:t>
            </a:r>
          </a:p>
          <a:p>
            <a:pPr lvl="1"/>
            <a:r>
              <a:rPr lang="cs-CZ" sz="1800" dirty="0"/>
              <a:t>Spolupracuje se spolehlivými dodavateli (max. 7 bodů)</a:t>
            </a:r>
          </a:p>
          <a:p>
            <a:pPr lvl="1"/>
            <a:r>
              <a:rPr lang="cs-CZ" sz="1800" dirty="0"/>
              <a:t>Má strategické umístění (max. 9 bodů)</a:t>
            </a:r>
          </a:p>
          <a:p>
            <a:pPr lvl="1"/>
            <a:r>
              <a:rPr lang="cs-CZ" sz="1800" dirty="0"/>
              <a:t>Uplatňuje šetrný přístup k životnímu prostředí (max. 11 bodů)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12768" cy="507703"/>
          </a:xfrm>
        </p:spPr>
        <p:txBody>
          <a:bodyPr/>
          <a:lstStyle/>
          <a:p>
            <a:r>
              <a:rPr lang="cs-CZ" dirty="0" err="1"/>
              <a:t>Argentiho</a:t>
            </a:r>
            <a:r>
              <a:rPr lang="cs-CZ" dirty="0"/>
              <a:t> model – modifikace dle </a:t>
            </a:r>
            <a:r>
              <a:rPr lang="cs-CZ" dirty="0" err="1"/>
              <a:t>Pollaka</a:t>
            </a:r>
            <a:r>
              <a:rPr lang="cs-CZ" dirty="0"/>
              <a:t> (2003)</a:t>
            </a:r>
          </a:p>
        </p:txBody>
      </p:sp>
    </p:spTree>
    <p:extLst>
      <p:ext uri="{BB962C8B-B14F-4D97-AF65-F5344CB8AC3E}">
        <p14:creationId xmlns:p14="http://schemas.microsoft.com/office/powerpoint/2010/main" val="28021354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81 – 100% ... vitalita téměř zaručena</a:t>
            </a:r>
          </a:p>
          <a:p>
            <a:r>
              <a:rPr lang="cs-CZ" sz="1800" dirty="0"/>
              <a:t>61 – 80% ... vitalita je velmi pravděpodobná</a:t>
            </a:r>
          </a:p>
          <a:p>
            <a:r>
              <a:rPr lang="cs-CZ" sz="1800" dirty="0"/>
              <a:t>41 – 60% ... vitalita bez zásahu není zajištěna</a:t>
            </a:r>
          </a:p>
          <a:p>
            <a:r>
              <a:rPr lang="cs-CZ" sz="1800" dirty="0"/>
              <a:t>21 – 40% ... podnik je nemocný</a:t>
            </a:r>
          </a:p>
          <a:p>
            <a:r>
              <a:rPr lang="cs-CZ" sz="1800" dirty="0"/>
              <a:t>0 – 20% ... podnik je v krizi</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21619" y="195486"/>
            <a:ext cx="6048672" cy="507703"/>
          </a:xfrm>
        </p:spPr>
        <p:txBody>
          <a:bodyPr/>
          <a:lstStyle/>
          <a:p>
            <a:r>
              <a:rPr lang="cs-CZ" dirty="0"/>
              <a:t>Ukazatel vitality dle </a:t>
            </a:r>
            <a:r>
              <a:rPr lang="cs-CZ" dirty="0" err="1"/>
              <a:t>Pollaka</a:t>
            </a:r>
            <a:endParaRPr lang="cs-CZ" dirty="0"/>
          </a:p>
        </p:txBody>
      </p:sp>
    </p:spTree>
    <p:extLst>
      <p:ext uri="{BB962C8B-B14F-4D97-AF65-F5344CB8AC3E}">
        <p14:creationId xmlns:p14="http://schemas.microsoft.com/office/powerpoint/2010/main" val="4466890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02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Bilanční analýza </a:t>
            </a:r>
          </a:p>
          <a:p>
            <a:pPr lvl="1"/>
            <a:r>
              <a:rPr lang="cs-CZ" sz="1800" dirty="0"/>
              <a:t>soustava ukazatelů využitelná ve všech organizacích bez ohledu na jejich velikost</a:t>
            </a:r>
          </a:p>
          <a:p>
            <a:pPr>
              <a:buNone/>
            </a:pPr>
            <a:endParaRPr lang="cs-CZ" sz="1800" dirty="0"/>
          </a:p>
          <a:p>
            <a:r>
              <a:rPr lang="cs-CZ" sz="1800" dirty="0"/>
              <a:t>Bilanční analýza II </a:t>
            </a:r>
          </a:p>
          <a:p>
            <a:pPr lvl="1"/>
            <a:r>
              <a:rPr lang="cs-CZ" sz="1800" dirty="0"/>
              <a:t>soustava tvořena 17 ukazateli, 4 dílčími ukazateli a jedním celkovým ukazatelem </a:t>
            </a:r>
          </a:p>
          <a:p>
            <a:pPr lvl="1"/>
            <a:r>
              <a:rPr lang="cs-CZ" sz="1800" dirty="0"/>
              <a:t>Čím vyšší hodnota tím lepší stav organizace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Bilanční analýza a bilanční analýza II</a:t>
            </a:r>
          </a:p>
        </p:txBody>
      </p:sp>
    </p:spTree>
    <p:extLst>
      <p:ext uri="{BB962C8B-B14F-4D97-AF65-F5344CB8AC3E}">
        <p14:creationId xmlns:p14="http://schemas.microsoft.com/office/powerpoint/2010/main" val="42653847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Nejdůležitější v oblasti krizového řízení je prevence (provádění preventivních opatření k minimalizaci ztráty). Tato preventivní opatření by se měla týkat dlouhotrvajícího nedostatku potřebných finančních prostředků, surovin, materiálu, energie, lidských zdrojů. Ke každé prevenci (nejen v podniku) nám slouží management rizik (řízení rizik) a systémy, které nám zabraňují v předcházení krizí. </a:t>
            </a:r>
          </a:p>
          <a:p>
            <a:pPr algn="just"/>
            <a:r>
              <a:rPr lang="cs-CZ" sz="1800" dirty="0"/>
              <a:t>Aby organizace, společnosti, podniky, předešly krizím týkajícím se jejich ekonomické situace, musí využít další oblast, která může pomoci včas identifikovat nežádoucí vlivy (krizi). Touto je účetnictví, které pomůže odhalit negativní jevy v čase a zabrání takto zbytečným ztrátám. Nápravná opatření nebudou tak bolestivá a je velká pravděpodobnost, že dopady krize budou minimální nebo žádné.</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Shrnutí tématu</a:t>
            </a:r>
            <a:endParaRPr lang="cs-CZ" dirty="0"/>
          </a:p>
        </p:txBody>
      </p:sp>
    </p:spTree>
    <p:extLst>
      <p:ext uri="{BB962C8B-B14F-4D97-AF65-F5344CB8AC3E}">
        <p14:creationId xmlns:p14="http://schemas.microsoft.com/office/powerpoint/2010/main" val="3331777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systému včasného varování</a:t>
            </a:r>
          </a:p>
        </p:txBody>
      </p:sp>
      <p:graphicFrame>
        <p:nvGraphicFramePr>
          <p:cNvPr id="5" name="Zástupný symbol pro obsah 3"/>
          <p:cNvGraphicFramePr>
            <a:graphicFrameLocks/>
          </p:cNvGraphicFramePr>
          <p:nvPr>
            <p:extLst>
              <p:ext uri="{D42A27DB-BD31-4B8C-83A1-F6EECF244321}">
                <p14:modId xmlns:p14="http://schemas.microsoft.com/office/powerpoint/2010/main" val="1930395346"/>
              </p:ext>
            </p:extLst>
          </p:nvPr>
        </p:nvGraphicFramePr>
        <p:xfrm>
          <a:off x="179512" y="1059581"/>
          <a:ext cx="7776863" cy="3492795"/>
        </p:xfrm>
        <a:graphic>
          <a:graphicData uri="http://schemas.openxmlformats.org/drawingml/2006/table">
            <a:tbl>
              <a:tblPr firstRow="1" bandRow="1">
                <a:tableStyleId>{5C22544A-7EE6-4342-B048-85BDC9FD1C3A}</a:tableStyleId>
              </a:tblPr>
              <a:tblGrid>
                <a:gridCol w="1030474">
                  <a:extLst>
                    <a:ext uri="{9D8B030D-6E8A-4147-A177-3AD203B41FA5}">
                      <a16:colId xmlns:a16="http://schemas.microsoft.com/office/drawing/2014/main" val="20000"/>
                    </a:ext>
                  </a:extLst>
                </a:gridCol>
                <a:gridCol w="1224839">
                  <a:extLst>
                    <a:ext uri="{9D8B030D-6E8A-4147-A177-3AD203B41FA5}">
                      <a16:colId xmlns:a16="http://schemas.microsoft.com/office/drawing/2014/main" val="20001"/>
                    </a:ext>
                  </a:extLst>
                </a:gridCol>
                <a:gridCol w="2585771">
                  <a:extLst>
                    <a:ext uri="{9D8B030D-6E8A-4147-A177-3AD203B41FA5}">
                      <a16:colId xmlns:a16="http://schemas.microsoft.com/office/drawing/2014/main" val="20002"/>
                    </a:ext>
                  </a:extLst>
                </a:gridCol>
                <a:gridCol w="2935779">
                  <a:extLst>
                    <a:ext uri="{9D8B030D-6E8A-4147-A177-3AD203B41FA5}">
                      <a16:colId xmlns:a16="http://schemas.microsoft.com/office/drawing/2014/main" val="20003"/>
                    </a:ext>
                  </a:extLst>
                </a:gridCol>
              </a:tblGrid>
              <a:tr h="1230824">
                <a:tc>
                  <a:txBody>
                    <a:bodyPr/>
                    <a:lstStyle/>
                    <a:p>
                      <a:endParaRPr lang="cs-CZ" sz="2400" dirty="0"/>
                    </a:p>
                  </a:txBody>
                  <a:tcPr/>
                </a:tc>
                <a:tc>
                  <a:txBody>
                    <a:bodyPr/>
                    <a:lstStyle/>
                    <a:p>
                      <a:endParaRPr lang="cs-CZ" sz="2400" dirty="0"/>
                    </a:p>
                  </a:txBody>
                  <a:tcPr/>
                </a:tc>
                <a:tc gridSpan="2">
                  <a:txBody>
                    <a:bodyPr/>
                    <a:lstStyle/>
                    <a:p>
                      <a:pPr algn="ctr"/>
                      <a:r>
                        <a:rPr lang="cs-CZ" sz="2400" dirty="0" smtClean="0"/>
                        <a:t>symptomy krize</a:t>
                      </a:r>
                      <a:endParaRPr lang="cs-CZ" sz="2400" dirty="0"/>
                    </a:p>
                  </a:txBody>
                  <a:tcPr/>
                </a:tc>
                <a:tc hMerge="1">
                  <a:txBody>
                    <a:bodyPr/>
                    <a:lstStyle/>
                    <a:p>
                      <a:endParaRPr lang="cs-CZ" dirty="0"/>
                    </a:p>
                  </a:txBody>
                  <a:tcPr/>
                </a:tc>
                <a:extLst>
                  <a:ext uri="{0D108BD9-81ED-4DB2-BD59-A6C34878D82A}">
                    <a16:rowId xmlns:a16="http://schemas.microsoft.com/office/drawing/2014/main" val="10000"/>
                  </a:ext>
                </a:extLst>
              </a:tr>
              <a:tr h="897357">
                <a:tc>
                  <a:txBody>
                    <a:bodyPr/>
                    <a:lstStyle/>
                    <a:p>
                      <a:endParaRPr lang="cs-CZ" sz="2400"/>
                    </a:p>
                  </a:txBody>
                  <a:tcPr/>
                </a:tc>
                <a:tc>
                  <a:txBody>
                    <a:bodyPr/>
                    <a:lstStyle/>
                    <a:p>
                      <a:endParaRPr lang="cs-CZ" sz="2400" dirty="0"/>
                    </a:p>
                  </a:txBody>
                  <a:tcPr/>
                </a:tc>
                <a:tc>
                  <a:txBody>
                    <a:bodyPr/>
                    <a:lstStyle/>
                    <a:p>
                      <a:r>
                        <a:rPr lang="cs-CZ" sz="2400" dirty="0" smtClean="0"/>
                        <a:t>kvantifikovatelné</a:t>
                      </a:r>
                      <a:endParaRPr lang="cs-CZ" sz="2400" dirty="0"/>
                    </a:p>
                  </a:txBody>
                  <a:tcPr/>
                </a:tc>
                <a:tc>
                  <a:txBody>
                    <a:bodyPr/>
                    <a:lstStyle/>
                    <a:p>
                      <a:r>
                        <a:rPr lang="cs-CZ" sz="2400" dirty="0" smtClean="0"/>
                        <a:t>nekvantifikovatelné</a:t>
                      </a:r>
                      <a:endParaRPr lang="cs-CZ" sz="2400" dirty="0"/>
                    </a:p>
                  </a:txBody>
                  <a:tcPr/>
                </a:tc>
                <a:extLst>
                  <a:ext uri="{0D108BD9-81ED-4DB2-BD59-A6C34878D82A}">
                    <a16:rowId xmlns:a16="http://schemas.microsoft.com/office/drawing/2014/main" val="10001"/>
                  </a:ext>
                </a:extLst>
              </a:tr>
              <a:tr h="682307">
                <a:tc rowSpan="2">
                  <a:txBody>
                    <a:bodyPr/>
                    <a:lstStyle/>
                    <a:p>
                      <a:pPr algn="ctr"/>
                      <a:r>
                        <a:rPr lang="cs-CZ" sz="2400" dirty="0" smtClean="0"/>
                        <a:t>místo</a:t>
                      </a:r>
                      <a:endParaRPr lang="cs-CZ" sz="2400" dirty="0"/>
                    </a:p>
                  </a:txBody>
                  <a:tcPr vert="vert270" anchor="ctr"/>
                </a:tc>
                <a:tc>
                  <a:txBody>
                    <a:bodyPr/>
                    <a:lstStyle/>
                    <a:p>
                      <a:r>
                        <a:rPr lang="cs-CZ" sz="2400" dirty="0" smtClean="0"/>
                        <a:t>uvnitř</a:t>
                      </a:r>
                      <a:endParaRPr lang="cs-CZ" sz="2400" dirty="0"/>
                    </a:p>
                  </a:txBody>
                  <a:tcPr/>
                </a:tc>
                <a:tc>
                  <a:txBody>
                    <a:bodyPr/>
                    <a:lstStyle/>
                    <a:p>
                      <a:pPr algn="ctr"/>
                      <a:r>
                        <a:rPr lang="cs-CZ" sz="2400" dirty="0" smtClean="0"/>
                        <a:t>A</a:t>
                      </a:r>
                      <a:endParaRPr lang="cs-CZ" sz="2400" dirty="0"/>
                    </a:p>
                  </a:txBody>
                  <a:tcPr/>
                </a:tc>
                <a:tc>
                  <a:txBody>
                    <a:bodyPr/>
                    <a:lstStyle/>
                    <a:p>
                      <a:pPr algn="ctr"/>
                      <a:r>
                        <a:rPr lang="cs-CZ" sz="2400" dirty="0" smtClean="0"/>
                        <a:t>B</a:t>
                      </a:r>
                      <a:endParaRPr lang="cs-CZ" sz="2400" dirty="0"/>
                    </a:p>
                  </a:txBody>
                  <a:tcPr/>
                </a:tc>
                <a:extLst>
                  <a:ext uri="{0D108BD9-81ED-4DB2-BD59-A6C34878D82A}">
                    <a16:rowId xmlns:a16="http://schemas.microsoft.com/office/drawing/2014/main" val="10002"/>
                  </a:ext>
                </a:extLst>
              </a:tr>
              <a:tr h="682307">
                <a:tc vMerge="1">
                  <a:txBody>
                    <a:bodyPr/>
                    <a:lstStyle/>
                    <a:p>
                      <a:endParaRPr lang="cs-CZ" dirty="0"/>
                    </a:p>
                  </a:txBody>
                  <a:tcPr/>
                </a:tc>
                <a:tc>
                  <a:txBody>
                    <a:bodyPr/>
                    <a:lstStyle/>
                    <a:p>
                      <a:r>
                        <a:rPr lang="cs-CZ" sz="2400" dirty="0" smtClean="0"/>
                        <a:t>vně</a:t>
                      </a:r>
                      <a:endParaRPr lang="cs-CZ" sz="2400" dirty="0"/>
                    </a:p>
                  </a:txBody>
                  <a:tcPr/>
                </a:tc>
                <a:tc>
                  <a:txBody>
                    <a:bodyPr/>
                    <a:lstStyle/>
                    <a:p>
                      <a:pPr algn="ctr"/>
                      <a:r>
                        <a:rPr lang="cs-CZ" sz="2400" dirty="0" smtClean="0"/>
                        <a:t>C</a:t>
                      </a:r>
                      <a:endParaRPr lang="cs-CZ" sz="2400" dirty="0"/>
                    </a:p>
                  </a:txBody>
                  <a:tcPr/>
                </a:tc>
                <a:tc>
                  <a:txBody>
                    <a:bodyPr/>
                    <a:lstStyle/>
                    <a:p>
                      <a:pPr algn="ctr"/>
                      <a:r>
                        <a:rPr lang="cs-CZ" sz="2400" dirty="0" smtClean="0"/>
                        <a:t>D</a:t>
                      </a:r>
                      <a:endParaRPr lang="cs-CZ" sz="24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6950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5946"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Operativní controlling – porovnání skutečnosti se žádoucím stavem</a:t>
            </a:r>
          </a:p>
          <a:p>
            <a:pPr algn="just"/>
            <a:endParaRPr lang="cs-CZ" sz="1800" dirty="0"/>
          </a:p>
          <a:p>
            <a:pPr algn="just"/>
            <a:r>
              <a:rPr lang="cs-CZ" sz="1800" dirty="0"/>
              <a:t>Interní audit – hledá způsoby dosažení vyšší efektivnosti prostřednictvím neustálého zdokonalování</a:t>
            </a:r>
          </a:p>
          <a:p>
            <a:pPr algn="just"/>
            <a:endParaRPr lang="cs-CZ" sz="1800" dirty="0"/>
          </a:p>
          <a:p>
            <a:pPr algn="just"/>
            <a:r>
              <a:rPr lang="cs-CZ" sz="1800" dirty="0"/>
              <a:t>Vnitřní kontrola – sledování dodržování interních norem a obecně závazných právních předpisů</a:t>
            </a:r>
          </a:p>
          <a:p>
            <a:pPr marL="0" lvl="0" indent="0" algn="just">
              <a:buNone/>
            </a:pPr>
            <a:endParaRPr lang="cs-CZ" sz="1700" dirty="0"/>
          </a:p>
          <a:p>
            <a:pPr lvl="0"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Základní pilíře systému včasného varování</a:t>
            </a:r>
          </a:p>
        </p:txBody>
      </p:sp>
    </p:spTree>
    <p:extLst>
      <p:ext uri="{BB962C8B-B14F-4D97-AF65-F5344CB8AC3E}">
        <p14:creationId xmlns:p14="http://schemas.microsoft.com/office/powerpoint/2010/main" val="4028809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Rozhodování managementu </a:t>
            </a:r>
          </a:p>
          <a:p>
            <a:r>
              <a:rPr lang="cs-CZ" sz="1800" dirty="0"/>
              <a:t>Spojení s účetnictvím a finančním řízením podniku</a:t>
            </a:r>
          </a:p>
          <a:p>
            <a:r>
              <a:rPr lang="cs-CZ" sz="1800" dirty="0"/>
              <a:t>Poznat finanční zdraví podniku</a:t>
            </a:r>
          </a:p>
          <a:p>
            <a:r>
              <a:rPr lang="cs-CZ" sz="1800" dirty="0"/>
              <a:t>Identifikace slabin vedoucích k možným problémům</a:t>
            </a:r>
          </a:p>
          <a:p>
            <a:r>
              <a:rPr lang="cs-CZ" sz="1800" dirty="0"/>
              <a:t>Komplexní posouzení majetkové a finanční situace podniku</a:t>
            </a:r>
          </a:p>
          <a:p>
            <a:r>
              <a:rPr lang="cs-CZ" sz="1800" dirty="0"/>
              <a:t>Zhodnocení finanční situace podniku</a:t>
            </a:r>
          </a:p>
          <a:p>
            <a:r>
              <a:rPr lang="cs-CZ" sz="1800" dirty="0"/>
              <a:t>Zdroje dat: rozvaha, výkaz zisku a ztráty, CF</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Finanční analýza</a:t>
            </a:r>
            <a:endParaRPr lang="cs-CZ" dirty="0"/>
          </a:p>
        </p:txBody>
      </p:sp>
    </p:spTree>
    <p:extLst>
      <p:ext uri="{BB962C8B-B14F-4D97-AF65-F5344CB8AC3E}">
        <p14:creationId xmlns:p14="http://schemas.microsoft.com/office/powerpoint/2010/main" val="10285779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Elementární metody FA</a:t>
            </a:r>
          </a:p>
          <a:p>
            <a:pPr lvl="1"/>
            <a:r>
              <a:rPr lang="cs-CZ" sz="1800" i="1" dirty="0"/>
              <a:t>Analýza absolutních ukazatelů </a:t>
            </a:r>
            <a:r>
              <a:rPr lang="cs-CZ" sz="1800" dirty="0"/>
              <a:t>– horizontální analýza, vertikální analýza</a:t>
            </a:r>
          </a:p>
          <a:p>
            <a:pPr lvl="1"/>
            <a:r>
              <a:rPr lang="cs-CZ" sz="1800" i="1" dirty="0"/>
              <a:t>Analýza poměrových ukazatelů </a:t>
            </a:r>
            <a:r>
              <a:rPr lang="cs-CZ" sz="1800" dirty="0"/>
              <a:t>– rentability, aktivity, zadluženosti, likvidity</a:t>
            </a:r>
          </a:p>
          <a:p>
            <a:pPr lvl="1">
              <a:buNone/>
            </a:pPr>
            <a:endParaRPr lang="cs-CZ" sz="1800" dirty="0"/>
          </a:p>
          <a:p>
            <a:r>
              <a:rPr lang="cs-CZ" sz="1800" b="1" dirty="0"/>
              <a:t>Analýza soustavy ukazatelů</a:t>
            </a:r>
          </a:p>
          <a:p>
            <a:pPr lvl="1"/>
            <a:r>
              <a:rPr lang="cs-CZ" sz="1800" i="1" dirty="0"/>
              <a:t>Soustavy hierarchicky uspořádaných ukazatelů – </a:t>
            </a:r>
            <a:r>
              <a:rPr lang="cs-CZ" sz="1800" dirty="0" err="1"/>
              <a:t>Du</a:t>
            </a:r>
            <a:r>
              <a:rPr lang="cs-CZ" sz="1800" dirty="0"/>
              <a:t> Pont pyramidový  rozklad</a:t>
            </a:r>
          </a:p>
          <a:p>
            <a:pPr lvl="1"/>
            <a:r>
              <a:rPr lang="cs-CZ" sz="1800" i="1" dirty="0"/>
              <a:t>Bankrotní (predikční) modely </a:t>
            </a:r>
            <a:r>
              <a:rPr lang="cs-CZ" sz="1800" dirty="0"/>
              <a:t>– </a:t>
            </a:r>
            <a:r>
              <a:rPr lang="cs-CZ" sz="1800" dirty="0" err="1"/>
              <a:t>Altamonovo</a:t>
            </a:r>
            <a:r>
              <a:rPr lang="cs-CZ" sz="1800" dirty="0"/>
              <a:t> Z-skóre, </a:t>
            </a:r>
            <a:r>
              <a:rPr lang="cs-CZ" sz="1800" dirty="0" err="1"/>
              <a:t>Tafflerův</a:t>
            </a:r>
            <a:r>
              <a:rPr lang="cs-CZ" sz="1800" dirty="0"/>
              <a:t> model, model IN Index důvěryhodnosti, </a:t>
            </a:r>
            <a:r>
              <a:rPr lang="cs-CZ" sz="1800" dirty="0" err="1"/>
              <a:t>Beermanova</a:t>
            </a:r>
            <a:r>
              <a:rPr lang="cs-CZ" sz="1800" dirty="0"/>
              <a:t> diskriminační funkce</a:t>
            </a:r>
          </a:p>
          <a:p>
            <a:pPr lvl="1"/>
            <a:r>
              <a:rPr lang="cs-CZ" sz="1800" i="1" dirty="0"/>
              <a:t>Bonitní (diagnostické) modely </a:t>
            </a:r>
            <a:r>
              <a:rPr lang="cs-CZ" sz="1800" dirty="0"/>
              <a:t>– </a:t>
            </a:r>
            <a:r>
              <a:rPr lang="cs-CZ" sz="1800" dirty="0" err="1"/>
              <a:t>Tamariho</a:t>
            </a:r>
            <a:r>
              <a:rPr lang="cs-CZ" sz="1800" dirty="0"/>
              <a:t> model, </a:t>
            </a:r>
            <a:r>
              <a:rPr lang="cs-CZ" sz="1800" dirty="0" err="1"/>
              <a:t>Kralickův</a:t>
            </a:r>
            <a:r>
              <a:rPr lang="cs-CZ" sz="1800" dirty="0"/>
              <a:t> </a:t>
            </a:r>
            <a:r>
              <a:rPr lang="cs-CZ" sz="1800" dirty="0" err="1"/>
              <a:t>Quicktest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finanční analýzy</a:t>
            </a:r>
            <a:endParaRPr lang="cs-CZ" dirty="0"/>
          </a:p>
        </p:txBody>
      </p:sp>
    </p:spTree>
    <p:extLst>
      <p:ext uri="{BB962C8B-B14F-4D97-AF65-F5344CB8AC3E}">
        <p14:creationId xmlns:p14="http://schemas.microsoft.com/office/powerpoint/2010/main" val="25509414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„ex ante“ analýza </a:t>
            </a:r>
          </a:p>
          <a:p>
            <a:r>
              <a:rPr lang="cs-CZ" sz="1800" dirty="0"/>
              <a:t>Informace o možnosti bankrotu podniku</a:t>
            </a:r>
          </a:p>
          <a:p>
            <a:r>
              <a:rPr lang="cs-CZ" sz="1800" dirty="0"/>
              <a:t>Věřitelům informace o schopnosti podniku plnit své závazky</a:t>
            </a:r>
          </a:p>
          <a:p>
            <a:r>
              <a:rPr lang="cs-CZ" sz="1800" dirty="0"/>
              <a:t>Indikace případných zdrojů budoucích problémů podniku</a:t>
            </a:r>
          </a:p>
          <a:p>
            <a:r>
              <a:rPr lang="cs-CZ" sz="1800" dirty="0"/>
              <a:t>Základní předpoklad: každý podnik ohrožen bankrotem vykazuje určitý čas před touto událostí symptomy typické pro bankrot</a:t>
            </a:r>
          </a:p>
          <a:p>
            <a:r>
              <a:rPr lang="cs-CZ" sz="1800" dirty="0"/>
              <a:t>Nejčastější symptomy: problémy s běžnou likviditou, výše čistého pracovního kapitálu, problémy s rentabilitou celkového vloženého kapitálu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Bankrotní modely</a:t>
            </a:r>
            <a:endParaRPr lang="cs-CZ" dirty="0"/>
          </a:p>
        </p:txBody>
      </p:sp>
    </p:spTree>
    <p:extLst>
      <p:ext uri="{BB962C8B-B14F-4D97-AF65-F5344CB8AC3E}">
        <p14:creationId xmlns:p14="http://schemas.microsoft.com/office/powerpoint/2010/main" val="3246394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4721"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Vychází z přímé statistické metody – diskriminační analýzy</a:t>
            </a:r>
          </a:p>
          <a:p>
            <a:r>
              <a:rPr lang="cs-CZ" sz="1800" dirty="0"/>
              <a:t>Stanovení vah v lineární kombinaci jednotlivých poměrových ukazatelů (proměnné veličiny)</a:t>
            </a:r>
          </a:p>
          <a:p>
            <a:r>
              <a:rPr lang="cs-CZ" sz="1800" dirty="0"/>
              <a:t>Výpočet: součet hodnot poměrových ukazatelů s přiřazenými váhami</a:t>
            </a:r>
          </a:p>
          <a:p>
            <a:r>
              <a:rPr lang="cs-CZ" sz="1800" dirty="0"/>
              <a:t>Úpravy a změny modelů v </a:t>
            </a:r>
            <a:r>
              <a:rPr lang="cs-CZ" sz="1800" dirty="0" smtClean="0"/>
              <a:t>čase.</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Altamonovo</a:t>
            </a:r>
            <a:r>
              <a:rPr lang="cs-CZ" dirty="0"/>
              <a:t> Z-skóre</a:t>
            </a:r>
          </a:p>
        </p:txBody>
      </p:sp>
    </p:spTree>
    <p:extLst>
      <p:ext uri="{BB962C8B-B14F-4D97-AF65-F5344CB8AC3E}">
        <p14:creationId xmlns:p14="http://schemas.microsoft.com/office/powerpoint/2010/main" val="2543860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3186</TotalTime>
  <Words>2095</Words>
  <Application>Microsoft Office PowerPoint</Application>
  <PresentationFormat>Předvádění na obrazovce (16:9)</PresentationFormat>
  <Paragraphs>343</Paragraphs>
  <Slides>34</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34</vt:i4>
      </vt:variant>
    </vt:vector>
  </HeadingPairs>
  <TitlesOfParts>
    <vt:vector size="39" baseType="lpstr">
      <vt:lpstr>Arial</vt:lpstr>
      <vt:lpstr>Calibri</vt:lpstr>
      <vt:lpstr>Enriqueta</vt:lpstr>
      <vt:lpstr>Times New Roman</vt:lpstr>
      <vt:lpstr>SLU</vt:lpstr>
      <vt:lpstr>Systémy včasného varování</vt:lpstr>
      <vt:lpstr>Osnova tématu</vt:lpstr>
      <vt:lpstr>Systémy včasného varování</vt:lpstr>
      <vt:lpstr>Struktura systému včasného varování</vt:lpstr>
      <vt:lpstr>Základní pilíře systému včasného varování</vt:lpstr>
      <vt:lpstr>Finanční analýza</vt:lpstr>
      <vt:lpstr>Metody finanční analýzy</vt:lpstr>
      <vt:lpstr>Bankrotní modely</vt:lpstr>
      <vt:lpstr>Altamonovo Z-skóre</vt:lpstr>
      <vt:lpstr>Altamonovo Z-skóre</vt:lpstr>
      <vt:lpstr>Model ZETA – „pro s.r.o.“</vt:lpstr>
      <vt:lpstr>Model pro nevýrobní, obchodní a začínající podniky v tržním prostředí</vt:lpstr>
      <vt:lpstr>Model pro podmínky české eknomiky (manželé Neumaierovi)</vt:lpstr>
      <vt:lpstr>Tafflerův model</vt:lpstr>
      <vt:lpstr>Indexy IN (manželé Neumaierovi)</vt:lpstr>
      <vt:lpstr>Index IN99</vt:lpstr>
      <vt:lpstr>Index IN01</vt:lpstr>
      <vt:lpstr>Index IN05</vt:lpstr>
      <vt:lpstr>Beermanova diskriminační funkce</vt:lpstr>
      <vt:lpstr>Beaverův systém poměrových ukazatelů</vt:lpstr>
      <vt:lpstr>Bonitní modely</vt:lpstr>
      <vt:lpstr>Index bonity</vt:lpstr>
      <vt:lpstr>Ukazatele indexu bonity</vt:lpstr>
      <vt:lpstr>Skóre bonity</vt:lpstr>
      <vt:lpstr>Skóre bonity</vt:lpstr>
      <vt:lpstr>Kralickův Quick test</vt:lpstr>
      <vt:lpstr>Bodové hodnocení Kralickova quick testu</vt:lpstr>
      <vt:lpstr>Tamariho model</vt:lpstr>
      <vt:lpstr>Argentiho model</vt:lpstr>
      <vt:lpstr>Argentiho model</vt:lpstr>
      <vt:lpstr>Argentiho model – modifikace dle Pollaka (2003)</vt:lpstr>
      <vt:lpstr>Ukazatel vitality dle Pollaka</vt:lpstr>
      <vt:lpstr>Bilanční analýza a bilanční analýza II</vt:lpstr>
      <vt:lpstr>Shrnutí tématu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222</cp:revision>
  <dcterms:created xsi:type="dcterms:W3CDTF">2016-07-06T15:42:34Z</dcterms:created>
  <dcterms:modified xsi:type="dcterms:W3CDTF">2022-10-03T14:42:38Z</dcterms:modified>
</cp:coreProperties>
</file>