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74" r:id="rId3"/>
    <p:sldId id="350" r:id="rId4"/>
    <p:sldId id="376" r:id="rId5"/>
    <p:sldId id="377" r:id="rId6"/>
    <p:sldId id="378" r:id="rId7"/>
    <p:sldId id="379" r:id="rId8"/>
    <p:sldId id="380" r:id="rId9"/>
    <p:sldId id="381" r:id="rId10"/>
    <p:sldId id="382" r:id="rId11"/>
    <p:sldId id="383" r:id="rId12"/>
    <p:sldId id="384" r:id="rId13"/>
    <p:sldId id="385" r:id="rId14"/>
    <p:sldId id="386" r:id="rId15"/>
    <p:sldId id="387" r:id="rId16"/>
    <p:sldId id="388" r:id="rId17"/>
    <p:sldId id="389" r:id="rId18"/>
    <p:sldId id="390" r:id="rId19"/>
    <p:sldId id="391" r:id="rId20"/>
    <p:sldId id="392" r:id="rId21"/>
    <p:sldId id="393" r:id="rId22"/>
    <p:sldId id="394" r:id="rId23"/>
    <p:sldId id="395" r:id="rId24"/>
    <p:sldId id="396" r:id="rId25"/>
    <p:sldId id="397" r:id="rId26"/>
    <p:sldId id="398" r:id="rId27"/>
    <p:sldId id="399" r:id="rId28"/>
    <p:sldId id="400" r:id="rId29"/>
    <p:sldId id="375"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1617811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dirty="0"/>
              <a:t>Krize je součástí našeho života a ve světě stále více komplikovaných vztahů bude ještě častější.</a:t>
            </a:r>
          </a:p>
          <a:p>
            <a:pPr lvl="0" algn="just"/>
            <a:r>
              <a:rPr lang="cs-CZ" sz="1500" dirty="0"/>
              <a:t>Na krize a jejich zvládání je třeba se neustále připravovat.</a:t>
            </a:r>
          </a:p>
          <a:p>
            <a:pPr lvl="0" algn="just"/>
            <a:r>
              <a:rPr lang="cs-CZ" sz="1500" dirty="0"/>
              <a:t>Vnímání slabých signálů z okolí umožňuje včasnou identifikaci změn, které by mohly přerůst v krizi.</a:t>
            </a:r>
          </a:p>
          <a:p>
            <a:pPr lvl="0" algn="just"/>
            <a:r>
              <a:rPr lang="cs-CZ" sz="1500" dirty="0"/>
              <a:t>Na vznik krize je třeba okamžitě reagovat, protože čas se stává největším nepřítelem.</a:t>
            </a:r>
          </a:p>
          <a:p>
            <a:pPr lvl="0" algn="just"/>
            <a:r>
              <a:rPr lang="cs-CZ" sz="1500" dirty="0"/>
              <a:t>Zakrývání krize před okolím je jen ztrátou času a energie, protože stejně vyjde najevo.</a:t>
            </a:r>
          </a:p>
          <a:p>
            <a:pPr lvl="0" algn="just"/>
            <a:r>
              <a:rPr lang="cs-CZ" sz="1500" dirty="0"/>
              <a:t>V krizi není nikdo sám, a proto je třeba o ní komunikovat a hledat spojence pro její řešení</a:t>
            </a:r>
            <a:r>
              <a:rPr lang="cs-CZ" sz="1500" dirty="0" smtClean="0"/>
              <a:t>.</a:t>
            </a:r>
          </a:p>
          <a:p>
            <a:pPr lvl="0" algn="just"/>
            <a:r>
              <a:rPr lang="cs-CZ" sz="1500" dirty="0"/>
              <a:t>Při řešení krize se musí využít všechny rezervy; teprve v krizi se zjistí, že je jich hodně.</a:t>
            </a:r>
          </a:p>
          <a:p>
            <a:pPr lvl="0" algn="just"/>
            <a:r>
              <a:rPr lang="cs-CZ" sz="1500" dirty="0"/>
              <a:t>Krize je příležitostí pro nové a vyšší cíle a jen stereotypy a rigidita brání ve formulaci nových cílů a v jejich dosažení.</a:t>
            </a:r>
          </a:p>
          <a:p>
            <a:pPr lvl="0" algn="just"/>
            <a:r>
              <a:rPr lang="cs-CZ" sz="1500" dirty="0"/>
              <a:t>Krizi je nutné řešit razantně, ale vždy s rozvahou.</a:t>
            </a:r>
          </a:p>
          <a:p>
            <a:pPr lvl="0" algn="just"/>
            <a:r>
              <a:rPr lang="cs-CZ" sz="1500" dirty="0"/>
              <a:t>Nejsou beznadějné situace, ale jen lidé bez naděje, víry a cílů.</a:t>
            </a:r>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Desatero krizového managementu</a:t>
            </a:r>
            <a:endParaRPr lang="cs-CZ" dirty="0"/>
          </a:p>
        </p:txBody>
      </p:sp>
    </p:spTree>
    <p:extLst>
      <p:ext uri="{BB962C8B-B14F-4D97-AF65-F5344CB8AC3E}">
        <p14:creationId xmlns:p14="http://schemas.microsoft.com/office/powerpoint/2010/main" val="1720903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t>Plánování</a:t>
            </a:r>
          </a:p>
          <a:p>
            <a:r>
              <a:rPr lang="cs-CZ" sz="1800" dirty="0" smtClean="0"/>
              <a:t>Krizový </a:t>
            </a:r>
            <a:r>
              <a:rPr lang="cs-CZ" sz="1800" dirty="0"/>
              <a:t>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organizační závazky a odborné znalosti, efektivně řídit zdroje podniku. Odpovídá na otázky „Co budeme dělat? Jak budeme postupovat?“</a:t>
            </a:r>
          </a:p>
          <a:p>
            <a:pPr lvl="0"/>
            <a:r>
              <a:rPr lang="cs-CZ" sz="1800" b="1" dirty="0"/>
              <a:t>Plán 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20264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Organizování</a:t>
            </a:r>
          </a:p>
          <a:p>
            <a:pPr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 Klasická hierarchická uspořádání, jako jsou liniová struktura či liniově-štábní struktura, vnášejí do chodu podniku systém (pořádek, organizovanost) - poskytují přehledné vazby nadřízenosti a podřízenosti, jasně demonstrují odpovědnost manažerských pozic a také nahrávají disciplíně a byrokracii. Na druhou stranu neposkytují prostor pro iniciativu a kreativitu zaměstnanců, flexibilitu a adaptabilitu podniku jako celku na potřebné změny</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2729434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smtClean="0"/>
              <a:t>Organizování</a:t>
            </a:r>
          </a:p>
          <a:p>
            <a:pPr algn="just"/>
            <a:r>
              <a:rPr lang="cs-CZ" sz="1400" dirty="0" smtClean="0"/>
              <a:t>V</a:t>
            </a:r>
            <a:r>
              <a:rPr lang="cs-CZ" sz="1400" dirty="0"/>
              <a:t> okamžiku řešení krizové situace podniku, kdy je nezbytné realizovat celou řadu změn, může být na přechodnou dobu uplatněn jako pružný organizační formát </a:t>
            </a:r>
            <a:r>
              <a:rPr lang="cs-CZ" sz="1400" b="1" dirty="0"/>
              <a:t>„chaos management“</a:t>
            </a:r>
            <a:r>
              <a:rPr lang="cs-CZ" sz="1400" dirty="0"/>
              <a:t>. Uspořádanost se v něm odvíjí ze zdánlivě chaotické, ale cílevědomé, vysoce produktivní a iniciační součinnosti lidí. </a:t>
            </a:r>
            <a:endParaRPr lang="cs-CZ" sz="1400" dirty="0" smtClean="0"/>
          </a:p>
          <a:p>
            <a:pPr algn="just"/>
            <a:r>
              <a:rPr lang="cs-CZ" sz="1400" dirty="0" smtClean="0"/>
              <a:t>Chaos </a:t>
            </a:r>
            <a:r>
              <a:rPr lang="cs-CZ" sz="1400" dirty="0"/>
              <a:t>management je podle Tótha (2011) </a:t>
            </a:r>
            <a:r>
              <a:rPr lang="cs-CZ" sz="1400" b="1" dirty="0"/>
              <a:t>založen na několika premisách</a:t>
            </a:r>
            <a:r>
              <a:rPr lang="cs-CZ" sz="1400" dirty="0"/>
              <a:t>:</a:t>
            </a:r>
          </a:p>
          <a:p>
            <a:pPr lvl="0" algn="just"/>
            <a:r>
              <a:rPr lang="cs-CZ" sz="1400" dirty="0"/>
              <a:t>vytyčuje </a:t>
            </a:r>
            <a:r>
              <a:rPr lang="cs-CZ" sz="1400" b="1" dirty="0"/>
              <a:t>jasné, perspektivní a náročné cíle</a:t>
            </a:r>
            <a:r>
              <a:rPr lang="cs-CZ" sz="1400" dirty="0"/>
              <a:t>, které důsledně promítá do chodu podniku;</a:t>
            </a:r>
          </a:p>
          <a:p>
            <a:pPr lvl="0" algn="just"/>
            <a:r>
              <a:rPr lang="cs-CZ" sz="1400" dirty="0"/>
              <a:t>realizuje </a:t>
            </a:r>
            <a:r>
              <a:rPr lang="cs-CZ" sz="1400" b="1" dirty="0"/>
              <a:t>hodnototvorné procesy</a:t>
            </a:r>
            <a:r>
              <a:rPr lang="cs-CZ" sz="1400" dirty="0"/>
              <a:t> (vyhýbá se zbytečným, nesmyslným a škodícím aktivitám);</a:t>
            </a:r>
          </a:p>
          <a:p>
            <a:pPr lvl="0" algn="just"/>
            <a:r>
              <a:rPr lang="cs-CZ" sz="1400" dirty="0"/>
              <a:t>vyžaduje </a:t>
            </a:r>
            <a:r>
              <a:rPr lang="cs-CZ" sz="1400" b="1" dirty="0"/>
              <a:t>výkon</a:t>
            </a:r>
            <a:r>
              <a:rPr lang="cs-CZ" sz="1400" dirty="0"/>
              <a:t> činnosti nejlepším možným způsobem - </a:t>
            </a:r>
            <a:r>
              <a:rPr lang="cs-CZ" sz="1400" b="1" dirty="0"/>
              <a:t>racionálně, hospodárně, s maximální produktivitou </a:t>
            </a:r>
            <a:r>
              <a:rPr lang="cs-CZ" sz="1400" dirty="0"/>
              <a:t>lidí;</a:t>
            </a:r>
          </a:p>
          <a:p>
            <a:pPr lvl="0" algn="just"/>
            <a:r>
              <a:rPr lang="cs-CZ" sz="1400" dirty="0"/>
              <a:t>funguje s </a:t>
            </a:r>
            <a:r>
              <a:rPr lang="cs-CZ" sz="1400" b="1" dirty="0"/>
              <a:t>maximálním využitím „</a:t>
            </a:r>
            <a:r>
              <a:rPr lang="cs-CZ" sz="1400" b="1" dirty="0" err="1"/>
              <a:t>sebeřídících</a:t>
            </a:r>
            <a:r>
              <a:rPr lang="cs-CZ" sz="1400" b="1" dirty="0"/>
              <a:t>“, „</a:t>
            </a:r>
            <a:r>
              <a:rPr lang="cs-CZ" sz="1400" b="1" dirty="0" err="1"/>
              <a:t>sebeorganizujících</a:t>
            </a:r>
            <a:r>
              <a:rPr lang="cs-CZ" sz="1400" b="1" dirty="0"/>
              <a:t>“ a „učících“ se mechanismů;</a:t>
            </a:r>
            <a:endParaRPr lang="cs-CZ" sz="1400" dirty="0"/>
          </a:p>
          <a:p>
            <a:pPr lvl="0" algn="just"/>
            <a:r>
              <a:rPr lang="cs-CZ" sz="1400" dirty="0"/>
              <a:t>vytváří podmínky a prostor pro </a:t>
            </a:r>
            <a:r>
              <a:rPr lang="cs-CZ" sz="1400" b="1" dirty="0"/>
              <a:t>vysoké nasazení jednotlivců i skupin zaměstnanců,</a:t>
            </a:r>
            <a:r>
              <a:rPr lang="cs-CZ" sz="1400" dirty="0"/>
              <a:t> pro jejich identifikaci s podnikem, skupinou a s prací, pro sdílení práce, tvořivosti a odpovědnosti;</a:t>
            </a:r>
          </a:p>
          <a:p>
            <a:pPr algn="just"/>
            <a:r>
              <a:rPr lang="cs-CZ" sz="1400" b="1" dirty="0"/>
              <a:t>konflikty a rozpory řeší zásadně a okamžitě</a:t>
            </a:r>
            <a:r>
              <a:rPr lang="cs-CZ" sz="14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1826779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Vedení lidí</a:t>
            </a:r>
          </a:p>
          <a:p>
            <a:pPr algn="just"/>
            <a:r>
              <a:rPr lang="cs-CZ" sz="1800" dirty="0"/>
              <a:t>Krizová atmosféra obvykle způsobuje snížení pracovního výkonu. Loajalita zaměstnanců slábne, jejich vlastní zájmy mají přednost před organizačními a „boj“ o setrvání v pracovním poměru (a zajištění příjmu do rodinného rozpočtu) potlačuje morální hodnoty. Zaměstnanci se v této době obracejí na své manažery s otázkou, co bude dál</a:t>
            </a:r>
            <a:r>
              <a:rPr lang="cs-CZ" sz="1800" dirty="0" smtClean="0"/>
              <a:t>.</a:t>
            </a:r>
          </a:p>
          <a:p>
            <a:pPr algn="just"/>
            <a:r>
              <a:rPr lang="cs-CZ" sz="1800" dirty="0"/>
              <a:t>Komunikace se zaměstnanci bude důvěryhodná pouze tehdy, budou-li zaměstnanci seznámeni s přesnými kroky ozdravného procesu a bude-li jim na jednáních prezentována vize, se kterou budou ochotni se ztotožnit a věřit v ni.</a:t>
            </a:r>
          </a:p>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1395359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smtClean="0"/>
              <a:t>Vedení lidí</a:t>
            </a:r>
          </a:p>
          <a:p>
            <a:pPr algn="just"/>
            <a:r>
              <a:rPr lang="cs-CZ" sz="1500" dirty="0" smtClean="0"/>
              <a:t>Přes </a:t>
            </a:r>
            <a:r>
              <a:rPr lang="cs-CZ" sz="1500" dirty="0"/>
              <a:t>tento zevšeobecněný poznatek krizoví manažeři a následně i ostatní podřízení manažeři v krizové situaci velmi často preferují </a:t>
            </a:r>
            <a:r>
              <a:rPr lang="cs-CZ" sz="1500" b="1" dirty="0"/>
              <a:t>centralizované řízení a direktivní styl vedení</a:t>
            </a:r>
            <a:r>
              <a:rPr lang="cs-CZ" sz="1500" dirty="0"/>
              <a:t>. Jsou totiž přesvědčeni o tom, že v podmínkách, ve kterých je důležitá rychlost a přesnost vykonání úkolu podřízenými, nelze s jiným přístupem k řízení uspět</a:t>
            </a:r>
            <a:r>
              <a:rPr lang="cs-CZ" sz="1500" dirty="0" smtClean="0"/>
              <a:t>.</a:t>
            </a:r>
          </a:p>
          <a:p>
            <a:pPr algn="just"/>
            <a:r>
              <a:rPr lang="cs-CZ" sz="1500" dirty="0"/>
              <a:t>Manažeři 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a:p>
            <a:pPr algn="just"/>
            <a:r>
              <a:rPr lang="cs-CZ" sz="1500" dirty="0"/>
              <a:t>Ani v období krize by však podnik neměl zapomínat, že z dlouhodobého hlediska může být úspěšný pouze tehdy, když si vybuduje </a:t>
            </a:r>
            <a:r>
              <a:rPr lang="cs-CZ" sz="1500" b="1" dirty="0"/>
              <a:t>klíčovou personální základnu</a:t>
            </a:r>
            <a:r>
              <a:rPr lang="cs-CZ" sz="1500" dirty="0"/>
              <a:t> a když bude schopen </a:t>
            </a:r>
            <a:r>
              <a:rPr lang="cs-CZ" sz="1500" b="1" dirty="0"/>
              <a:t>přitahovat talentované zaměstnance</a:t>
            </a:r>
            <a:r>
              <a:rPr lang="cs-CZ" sz="1500" dirty="0"/>
              <a:t>. Cílem programů pro klíčové zaměstnance je identifikovat a udržet ty nejdůležitější a nejobtížněji nahraditelné pracovníky. Programy talent managementu by měly být zaměřeny na vývoj a udržení těch nových zaměstnanců, kteří vykazují největší potenciál a mohou pro podnik představovat budoucí manažerský kapitál.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719447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Kontrola</a:t>
            </a:r>
          </a:p>
          <a:p>
            <a:pPr algn="just"/>
            <a:r>
              <a:rPr lang="cs-CZ" sz="1600" dirty="0"/>
              <a:t>Kontrola představuje funkci managementu, zaměřenou na porovnání plánu s novou realitou. Díky ní manažeři zjišťují, zda dosahované výsledky odpovídají výsledkům plánovaným.</a:t>
            </a:r>
          </a:p>
          <a:p>
            <a:pPr marL="0" indent="0" algn="just">
              <a:buNone/>
            </a:pPr>
            <a:r>
              <a:rPr lang="cs-CZ" sz="1600" dirty="0"/>
              <a:t>Funkční krizové řízení podniku tudíž předpokládá:   </a:t>
            </a:r>
          </a:p>
          <a:p>
            <a:pPr lvl="0" algn="just"/>
            <a:r>
              <a:rPr lang="cs-CZ" sz="1600" dirty="0"/>
              <a:t>vyjádření skutečného výchozího stavu;</a:t>
            </a:r>
          </a:p>
          <a:p>
            <a:pPr lvl="0" algn="just"/>
            <a:r>
              <a:rPr lang="cs-CZ" sz="1600" dirty="0"/>
              <a:t>stanovení cílové hodnoty, ke které se má dospět;</a:t>
            </a:r>
          </a:p>
          <a:p>
            <a:pPr lvl="0" algn="just"/>
            <a:r>
              <a:rPr lang="cs-CZ" sz="1600" dirty="0"/>
              <a:t>určení metody pro měření a zhodnocení vzniklé odchylky. </a:t>
            </a:r>
          </a:p>
          <a:p>
            <a:pPr marL="0" indent="0" algn="just">
              <a:buNone/>
            </a:pPr>
            <a:r>
              <a:rPr lang="cs-CZ" sz="1600" dirty="0"/>
              <a:t>V rámci plánování a kontroly, prováděné krizovým managementem, nacházejí své uplatnění nástroje </a:t>
            </a:r>
            <a:r>
              <a:rPr lang="cs-CZ" sz="1600" b="1" dirty="0"/>
              <a:t>operativního controllingu</a:t>
            </a:r>
            <a:r>
              <a:rPr lang="cs-CZ" sz="1600" dirty="0"/>
              <a:t>. Operativní controlling představuje systém měření, který dokáže manažery dokonce </a:t>
            </a:r>
            <a:r>
              <a:rPr lang="cs-CZ" sz="1600" b="1" dirty="0"/>
              <a:t>včas varovat</a:t>
            </a:r>
            <a:r>
              <a:rPr lang="cs-CZ" sz="1600" dirty="0"/>
              <a:t> před negativním vývojem reality. Na rozdíl od něj kontrola představuje výhradně </a:t>
            </a:r>
            <a:r>
              <a:rPr lang="cs-CZ" sz="1600" dirty="0" err="1"/>
              <a:t>ohlednutí</a:t>
            </a:r>
            <a:r>
              <a:rPr lang="cs-CZ" sz="1600" dirty="0"/>
              <a:t> se zpět, neboť je prováděna až po té, co jsou zrealizovány plánem stanovené cíle.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1314728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Kontrola</a:t>
            </a:r>
          </a:p>
          <a:p>
            <a:pPr marL="0" indent="0" algn="just">
              <a:buNone/>
            </a:pPr>
            <a:r>
              <a:rPr lang="cs-CZ" sz="1800" dirty="0"/>
              <a:t>Controlling plní svůj účel tehdy, když se může opřít o:</a:t>
            </a:r>
          </a:p>
          <a:p>
            <a:pPr lvl="0" algn="just"/>
            <a:r>
              <a:rPr lang="cs-CZ" sz="1800" b="1" dirty="0"/>
              <a:t>cíle a plány</a:t>
            </a:r>
            <a:r>
              <a:rPr lang="cs-CZ" sz="1800" dirty="0"/>
              <a:t> (plán odbytu, kalkulace nákladů, kalkulace krátkodobého výsledku hospodaření, kalkulace procesních nákladů, finanční plán, personální plán apod.);</a:t>
            </a:r>
          </a:p>
          <a:p>
            <a:pPr lvl="0" algn="just"/>
            <a:r>
              <a:rPr lang="cs-CZ" sz="1800" b="1" dirty="0"/>
              <a:t>výkazy</a:t>
            </a:r>
            <a:r>
              <a:rPr lang="cs-CZ" sz="1800" dirty="0"/>
              <a:t>, příp. také </a:t>
            </a:r>
            <a:r>
              <a:rPr lang="cs-CZ" sz="1800" b="1" dirty="0"/>
              <a:t>reporting</a:t>
            </a:r>
            <a:r>
              <a:rPr lang="cs-CZ" sz="1800" dirty="0"/>
              <a:t> (předkládání zpráv o aktuálním stavu v různých stupních podrobnosti podle momentální potřeby a v závislosti na příjemci výsledné informace);</a:t>
            </a:r>
          </a:p>
          <a:p>
            <a:pPr lvl="0" algn="just"/>
            <a:r>
              <a:rPr lang="cs-CZ" sz="1800" b="1" dirty="0"/>
              <a:t>analýzu odchylek a jejich příčin</a:t>
            </a:r>
            <a:r>
              <a:rPr lang="cs-CZ" sz="1800" dirty="0"/>
              <a:t> (například za pomoci </a:t>
            </a:r>
            <a:r>
              <a:rPr lang="cs-CZ" sz="1800" dirty="0" err="1"/>
              <a:t>Ishikawova</a:t>
            </a:r>
            <a:r>
              <a:rPr lang="cs-CZ" sz="1800" dirty="0"/>
              <a:t> diagramu, </a:t>
            </a:r>
            <a:r>
              <a:rPr lang="cs-CZ" sz="1800" dirty="0" err="1"/>
              <a:t>Paretova</a:t>
            </a:r>
            <a:r>
              <a:rPr lang="cs-CZ" sz="1800" dirty="0"/>
              <a:t> principu apod.);</a:t>
            </a:r>
          </a:p>
          <a:p>
            <a:pPr lvl="0" algn="just"/>
            <a:r>
              <a:rPr lang="cs-CZ" sz="1800" b="1" dirty="0"/>
              <a:t>opatření proti odchylkám</a:t>
            </a:r>
            <a:r>
              <a:rPr lang="cs-CZ" sz="1800" dirty="0"/>
              <a:t> (popis opatření, vyjádření očekávaného výsledku, vyčíslení dodatečných nákladů, určení termínu pro nápravu situace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29808915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Rozhodování</a:t>
            </a:r>
          </a:p>
          <a:p>
            <a:pPr algn="just"/>
            <a:r>
              <a:rPr lang="cs-CZ" sz="18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800" dirty="0" smtClean="0"/>
              <a:t>Komplikaci </a:t>
            </a:r>
            <a:r>
              <a:rPr lang="cs-CZ" sz="1800" dirty="0"/>
              <a:t>při posuzování užitku představují kontexty (souvislosti). Výsledek rozhodnutí můžeme v určitých souvislostech hodnotit pozitivně, v jiném kontextu však negativně.</a:t>
            </a:r>
          </a:p>
          <a:p>
            <a:pPr lvl="0" algn="just"/>
            <a:r>
              <a:rPr lang="cs-CZ" sz="18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948661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smtClean="0"/>
              <a:t>Rozhodování</a:t>
            </a:r>
          </a:p>
          <a:p>
            <a:pPr algn="just"/>
            <a:r>
              <a:rPr lang="cs-CZ" sz="1700" dirty="0"/>
              <a:t>Úvahy manažera o budoucím užitku výsledku svého rozhodnutí jsou </a:t>
            </a:r>
            <a:r>
              <a:rPr lang="cs-CZ" sz="1700" b="1" dirty="0"/>
              <a:t>známkou racionálního rozhodování</a:t>
            </a:r>
            <a:r>
              <a:rPr lang="cs-CZ" sz="17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t>
            </a:r>
          </a:p>
          <a:p>
            <a:pPr algn="just"/>
            <a:r>
              <a:rPr lang="cs-CZ" sz="1700" dirty="0"/>
              <a:t>Ani u manažerů by však nemělo být zcela potlačeno </a:t>
            </a:r>
            <a:r>
              <a:rPr lang="cs-CZ" sz="1700" b="1" dirty="0"/>
              <a:t>emocionální rozhodování. </a:t>
            </a:r>
            <a:r>
              <a:rPr lang="cs-CZ" sz="17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518099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a:t>
            </a:r>
            <a:r>
              <a:rPr lang="cs-CZ" sz="1600" dirty="0" smtClean="0">
                <a:solidFill>
                  <a:srgbClr val="307871"/>
                </a:solidFill>
                <a:latin typeface="Times New Roman" panose="02020603050405020304" pitchFamily="18" charset="0"/>
                <a:cs typeface="Times New Roman" panose="02020603050405020304" pitchFamily="18" charset="0"/>
              </a:rPr>
              <a:t>krizového </a:t>
            </a:r>
            <a:r>
              <a:rPr lang="cs-CZ" sz="1600" dirty="0" smtClean="0">
                <a:solidFill>
                  <a:srgbClr val="307871"/>
                </a:solidFill>
                <a:latin typeface="Times New Roman" panose="02020603050405020304" pitchFamily="18" charset="0"/>
                <a:cs typeface="Times New Roman" panose="02020603050405020304" pitchFamily="18" charset="0"/>
              </a:rPr>
              <a:t>managementu</a:t>
            </a:r>
          </a:p>
          <a:p>
            <a:r>
              <a:rPr lang="cs-CZ" sz="1600" dirty="0" smtClean="0">
                <a:solidFill>
                  <a:srgbClr val="307871"/>
                </a:solidFill>
                <a:latin typeface="Times New Roman" panose="02020603050405020304" pitchFamily="18" charset="0"/>
                <a:cs typeface="Times New Roman" panose="02020603050405020304" pitchFamily="18" charset="0"/>
              </a:rPr>
              <a:t>Činnosti krizového managementu</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Krizový manažer</a:t>
            </a:r>
            <a:endParaRPr lang="cs-CZ" sz="1600" dirty="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Interim manažer</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smtClean="0">
                <a:solidFill>
                  <a:srgbClr val="307871"/>
                </a:solidFill>
                <a:latin typeface="Times New Roman" panose="02020603050405020304" pitchFamily="18" charset="0"/>
                <a:cs typeface="Times New Roman" panose="02020603050405020304" pitchFamily="18" charset="0"/>
              </a:rPr>
              <a:t>Krizový tým</a:t>
            </a:r>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16884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Krizový manažer by měl být silnou osobností, která umí vyjednávat, citlivě prosadit změny a najít uvnitř podniku zdroje pro vyšší efektivnost procesů. </a:t>
            </a:r>
            <a:endParaRPr lang="cs-CZ" sz="2000" dirty="0" smtClean="0"/>
          </a:p>
          <a:p>
            <a:pPr algn="just"/>
            <a:r>
              <a:rPr lang="cs-CZ" sz="2000" dirty="0" smtClean="0"/>
              <a:t>K</a:t>
            </a:r>
            <a:r>
              <a:rPr lang="cs-CZ" sz="2000" dirty="0"/>
              <a:t> jeho charakterovým vlastnostem by rozhodně měla patřit pracovitost, soustředěnost a důslednost. Veškerá jeho rozhodnutí a jednání musí být v kontextu s dlouhodobou strategií podniku a podporovat budoucí dlouhodobou prosperitu. </a:t>
            </a:r>
            <a:endParaRPr lang="cs-CZ" sz="2000" dirty="0" smtClean="0"/>
          </a:p>
          <a:p>
            <a:pPr algn="just"/>
            <a:r>
              <a:rPr lang="cs-CZ" sz="2000" dirty="0" smtClean="0"/>
              <a:t>Krizový </a:t>
            </a:r>
            <a:r>
              <a:rPr lang="cs-CZ" sz="2000" dirty="0"/>
              <a:t>manažer postupuje plánovitě, systematicky uvažuje o variantách řešení a je odhodlán čelit všem nenadálým překážkám. Jeho jednání musí být promyšlené a vzhledem k časové tísni radikální. </a:t>
            </a:r>
            <a:endParaRPr lang="cs-CZ" sz="2000" dirty="0" smtClean="0"/>
          </a:p>
          <a:p>
            <a:pPr algn="just"/>
            <a:r>
              <a:rPr lang="cs-CZ" sz="2000" dirty="0" smtClean="0"/>
              <a:t>Krizový </a:t>
            </a:r>
            <a:r>
              <a:rPr lang="cs-CZ" sz="2000" dirty="0"/>
              <a:t>manažer je zodpovědný za splnění stanovených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a:t>
            </a:r>
            <a:endParaRPr lang="cs-CZ" dirty="0"/>
          </a:p>
        </p:txBody>
      </p:sp>
    </p:spTree>
    <p:extLst>
      <p:ext uri="{BB962C8B-B14F-4D97-AF65-F5344CB8AC3E}">
        <p14:creationId xmlns:p14="http://schemas.microsoft.com/office/powerpoint/2010/main" val="4263665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a:t>
            </a:r>
            <a:endParaRPr lang="cs-CZ" dirty="0"/>
          </a:p>
        </p:txBody>
      </p:sp>
      <p:grpSp>
        <p:nvGrpSpPr>
          <p:cNvPr id="5" name="Skupina 4"/>
          <p:cNvGrpSpPr>
            <a:grpSpLocks/>
          </p:cNvGrpSpPr>
          <p:nvPr/>
        </p:nvGrpSpPr>
        <p:grpSpPr bwMode="auto">
          <a:xfrm>
            <a:off x="1835696" y="915566"/>
            <a:ext cx="5112568" cy="3384376"/>
            <a:chOff x="2931" y="3851"/>
            <a:chExt cx="5138" cy="3454"/>
          </a:xfrm>
        </p:grpSpPr>
        <p:sp>
          <p:nvSpPr>
            <p:cNvPr id="6" name="Oval 18"/>
            <p:cNvSpPr>
              <a:spLocks noChangeArrowheads="1"/>
            </p:cNvSpPr>
            <p:nvPr/>
          </p:nvSpPr>
          <p:spPr bwMode="auto">
            <a:xfrm>
              <a:off x="4071" y="3851"/>
              <a:ext cx="2650" cy="2098"/>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7" name="Oval 19"/>
            <p:cNvSpPr>
              <a:spLocks noChangeArrowheads="1"/>
            </p:cNvSpPr>
            <p:nvPr/>
          </p:nvSpPr>
          <p:spPr bwMode="auto">
            <a:xfrm>
              <a:off x="2931" y="5207"/>
              <a:ext cx="2650" cy="2098"/>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8" name="Oval 20"/>
            <p:cNvSpPr>
              <a:spLocks noChangeArrowheads="1"/>
            </p:cNvSpPr>
            <p:nvPr/>
          </p:nvSpPr>
          <p:spPr bwMode="auto">
            <a:xfrm>
              <a:off x="5163" y="5207"/>
              <a:ext cx="2650" cy="2098"/>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9" name="Text Box 21"/>
            <p:cNvSpPr txBox="1">
              <a:spLocks noChangeArrowheads="1"/>
            </p:cNvSpPr>
            <p:nvPr/>
          </p:nvSpPr>
          <p:spPr bwMode="auto">
            <a:xfrm>
              <a:off x="4347" y="4252"/>
              <a:ext cx="2073" cy="1024"/>
            </a:xfrm>
            <a:prstGeom prst="rect">
              <a:avLst/>
            </a:prstGeom>
            <a:noFill/>
            <a:ln>
              <a:noFill/>
            </a:ln>
            <a:effectLst/>
            <a:extLst>
              <a:ext uri="{909E8E84-426E-40DD-AFC4-6F175D3DCCD1}">
                <a14:hiddenFill xmlns:a14="http://schemas.microsoft.com/office/drawing/2010/main">
                  <a:solidFill>
                    <a:srgbClr val="4BACC6"/>
                  </a:solidFill>
                </a14:hiddenFill>
              </a:ext>
              <a:ext uri="{91240B29-F687-4F45-9708-019B960494DF}">
                <a14:hiddenLine xmlns:a14="http://schemas.microsoft.com/office/drawing/2010/main" w="38100">
                  <a:solidFill>
                    <a:srgbClr val="F2F2F2"/>
                  </a:solidFill>
                  <a:miter lim="800000"/>
                  <a:headEnd/>
                  <a:tailEnd/>
                </a14:hiddenLine>
              </a:ext>
            </a:extLst>
          </p:spPr>
          <p:txBody>
            <a:bodyPr rot="0" vert="horz" wrap="square" lIns="91440" tIns="45720" rIns="91440" bIns="45720" anchor="t" anchorCtr="0" upright="1">
              <a:noAutofit/>
            </a:bodyPr>
            <a:lstStyle/>
            <a:p>
              <a:pPr indent="180340" algn="l">
                <a:lnSpc>
                  <a:spcPct val="115000"/>
                </a:lnSpc>
                <a:spcBef>
                  <a:spcPts val="425"/>
                </a:spcBef>
                <a:spcAft>
                  <a:spcPts val="0"/>
                </a:spcAft>
              </a:pPr>
              <a:r>
                <a:rPr lang="cs-CZ" sz="900" b="1">
                  <a:effectLst/>
                  <a:latin typeface="Times New Roman" panose="02020603050405020304" pitchFamily="18" charset="0"/>
                  <a:ea typeface="Calibri" panose="020F0502020204030204" pitchFamily="34" charset="0"/>
                  <a:cs typeface="Times New Roman" panose="02020603050405020304" pitchFamily="18" charset="0"/>
                </a:rPr>
                <a:t>Interpersonální role: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Představitel</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Vedoucí</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100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Spojovací článek</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1" name="Text Box 22"/>
            <p:cNvSpPr txBox="1">
              <a:spLocks noChangeArrowheads="1"/>
            </p:cNvSpPr>
            <p:nvPr/>
          </p:nvSpPr>
          <p:spPr bwMode="auto">
            <a:xfrm>
              <a:off x="3212" y="5740"/>
              <a:ext cx="2073" cy="1218"/>
            </a:xfrm>
            <a:prstGeom prst="rect">
              <a:avLst/>
            </a:prstGeom>
            <a:noFill/>
            <a:ln>
              <a:noFill/>
            </a:ln>
            <a:effectLst/>
            <a:extLst>
              <a:ext uri="{909E8E84-426E-40DD-AFC4-6F175D3DCCD1}">
                <a14:hiddenFill xmlns:a14="http://schemas.microsoft.com/office/drawing/2010/main">
                  <a:solidFill>
                    <a:srgbClr val="4BACC6"/>
                  </a:solidFill>
                </a14:hiddenFill>
              </a:ext>
              <a:ext uri="{91240B29-F687-4F45-9708-019B960494DF}">
                <a14:hiddenLine xmlns:a14="http://schemas.microsoft.com/office/drawing/2010/main" w="38100">
                  <a:solidFill>
                    <a:srgbClr val="F2F2F2"/>
                  </a:solidFill>
                  <a:miter lim="800000"/>
                  <a:headEnd/>
                  <a:tailEnd/>
                </a14:hiddenLine>
              </a:ext>
            </a:extLst>
          </p:spPr>
          <p:txBody>
            <a:bodyPr rot="0" vert="horz" wrap="square" lIns="91440" tIns="45720" rIns="91440" bIns="45720" anchor="t" anchorCtr="0" upright="1">
              <a:noAutofit/>
            </a:bodyPr>
            <a:lstStyle/>
            <a:p>
              <a:pPr indent="180340" algn="l">
                <a:lnSpc>
                  <a:spcPct val="115000"/>
                </a:lnSpc>
                <a:spcBef>
                  <a:spcPts val="425"/>
                </a:spcBef>
                <a:spcAft>
                  <a:spcPts val="0"/>
                </a:spcAft>
              </a:pPr>
              <a:r>
                <a:rPr lang="cs-CZ" sz="900" b="1">
                  <a:effectLst/>
                  <a:latin typeface="Times New Roman" panose="02020603050405020304" pitchFamily="18" charset="0"/>
                  <a:ea typeface="Calibri" panose="020F0502020204030204" pitchFamily="34" charset="0"/>
                  <a:cs typeface="Times New Roman" panose="02020603050405020304" pitchFamily="18" charset="0"/>
                </a:rPr>
                <a:t>Rozhodovací role: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Podnikatel</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Řešitel problémů</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Alokátor zdrojů</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100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Vyjednavač</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 Box 23"/>
            <p:cNvSpPr txBox="1">
              <a:spLocks noChangeArrowheads="1"/>
            </p:cNvSpPr>
            <p:nvPr/>
          </p:nvSpPr>
          <p:spPr bwMode="auto">
            <a:xfrm>
              <a:off x="5996" y="5740"/>
              <a:ext cx="2073" cy="1218"/>
            </a:xfrm>
            <a:prstGeom prst="rect">
              <a:avLst/>
            </a:prstGeom>
            <a:noFill/>
            <a:ln>
              <a:noFill/>
            </a:ln>
            <a:effectLst/>
            <a:extLst>
              <a:ext uri="{909E8E84-426E-40DD-AFC4-6F175D3DCCD1}">
                <a14:hiddenFill xmlns:a14="http://schemas.microsoft.com/office/drawing/2010/main">
                  <a:solidFill>
                    <a:srgbClr val="4BACC6"/>
                  </a:solidFill>
                </a14:hiddenFill>
              </a:ext>
              <a:ext uri="{91240B29-F687-4F45-9708-019B960494DF}">
                <a14:hiddenLine xmlns:a14="http://schemas.microsoft.com/office/drawing/2010/main" w="38100">
                  <a:solidFill>
                    <a:srgbClr val="F2F2F2"/>
                  </a:solidFill>
                  <a:miter lim="800000"/>
                  <a:headEnd/>
                  <a:tailEnd/>
                </a14:hiddenLine>
              </a:ext>
            </a:extLst>
          </p:spPr>
          <p:txBody>
            <a:bodyPr rot="0" vert="horz" wrap="square" lIns="91440" tIns="45720" rIns="91440" bIns="45720" anchor="t" anchorCtr="0" upright="1">
              <a:noAutofit/>
            </a:bodyPr>
            <a:lstStyle/>
            <a:p>
              <a:pPr indent="180340" algn="l">
                <a:lnSpc>
                  <a:spcPct val="115000"/>
                </a:lnSpc>
                <a:spcBef>
                  <a:spcPts val="425"/>
                </a:spcBef>
                <a:spcAft>
                  <a:spcPts val="0"/>
                </a:spcAft>
              </a:pPr>
              <a:r>
                <a:rPr lang="cs-CZ" sz="900" b="1">
                  <a:effectLst/>
                  <a:latin typeface="Times New Roman" panose="02020603050405020304" pitchFamily="18" charset="0"/>
                  <a:ea typeface="Calibri" panose="020F0502020204030204" pitchFamily="34" charset="0"/>
                  <a:cs typeface="Times New Roman" panose="02020603050405020304" pitchFamily="18" charset="0"/>
                </a:rPr>
                <a:t>Informační role: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Pozorovatel</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Šiřitel</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0"/>
                </a:spcAft>
              </a:pPr>
              <a:r>
                <a:rPr lang="cs-CZ" sz="900">
                  <a:effectLst/>
                  <a:latin typeface="Times New Roman" panose="02020603050405020304" pitchFamily="18" charset="0"/>
                  <a:ea typeface="Calibri" panose="020F0502020204030204" pitchFamily="34" charset="0"/>
                  <a:cs typeface="Times New Roman" panose="02020603050405020304" pitchFamily="18" charset="0"/>
                </a:rPr>
                <a:t>Mluvčí</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l">
                <a:lnSpc>
                  <a:spcPct val="115000"/>
                </a:lnSpc>
                <a:spcBef>
                  <a:spcPts val="425"/>
                </a:spcBef>
                <a:spcAft>
                  <a:spcPts val="100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0427081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Kvalitní naplňování manažerský rolí předpokládá vybavení osobnosti manažera (tudíž také krizového manažera) určitým potenciálem - </a:t>
            </a:r>
            <a:r>
              <a:rPr lang="cs-CZ" sz="1700" b="1" dirty="0"/>
              <a:t>znalostmi, dovednostmi, zkušenostmi, schopnostmi a vlastnostmi</a:t>
            </a:r>
            <a:r>
              <a:rPr lang="cs-CZ" sz="1700" dirty="0"/>
              <a:t>. </a:t>
            </a:r>
          </a:p>
          <a:p>
            <a:pPr algn="just"/>
            <a:r>
              <a:rPr lang="cs-CZ" sz="1700" dirty="0"/>
              <a:t>K základním </a:t>
            </a:r>
            <a:r>
              <a:rPr lang="cs-CZ" sz="1700" b="1" dirty="0"/>
              <a:t>znalostem</a:t>
            </a:r>
            <a:r>
              <a:rPr lang="cs-CZ" sz="1700" dirty="0"/>
              <a:t> krizového manažera patří kromě poznatků z oblasti managementu zejména dílčí oborové znalosti, především práva, účetnictví, daňové agendy, financí a dané věcné problematiky podle zaměření provozu podniku</a:t>
            </a:r>
            <a:r>
              <a:rPr lang="cs-CZ" sz="1700" dirty="0" smtClean="0"/>
              <a:t>.</a:t>
            </a:r>
          </a:p>
          <a:p>
            <a:pPr algn="just"/>
            <a:r>
              <a:rPr lang="cs-CZ" sz="1700" dirty="0"/>
              <a:t>Za </a:t>
            </a:r>
            <a:r>
              <a:rPr lang="cs-CZ" sz="1700" b="1" dirty="0"/>
              <a:t>dovednosti</a:t>
            </a:r>
            <a:r>
              <a:rPr lang="cs-CZ" sz="1700" dirty="0"/>
              <a:t> jsou považovány praktické návyky manažera, tedy znalosti používané při manažerské činnosti. Akutní krize je mimořádnou situací, proto musí krizový manažer při své práci volit metody a postupy, které jsou adekvátní této situaci. </a:t>
            </a:r>
            <a:endParaRPr lang="cs-CZ" sz="1700" dirty="0" smtClean="0"/>
          </a:p>
          <a:p>
            <a:pPr algn="just"/>
            <a:r>
              <a:rPr lang="cs-CZ" sz="1700" dirty="0"/>
              <a:t>Krizový manažer pravděpodobně nejvíce ocení znalosti a dovednosti metod či technik zejména z následujících oblastí managementu</a:t>
            </a:r>
            <a:r>
              <a:rPr lang="cs-CZ" sz="1700" dirty="0" smtClean="0"/>
              <a:t>: strategické </a:t>
            </a:r>
            <a:r>
              <a:rPr lang="cs-CZ" sz="1700" dirty="0"/>
              <a:t>řízení</a:t>
            </a:r>
            <a:r>
              <a:rPr lang="cs-CZ" sz="1700" dirty="0" smtClean="0"/>
              <a:t>; řízení </a:t>
            </a:r>
            <a:r>
              <a:rPr lang="cs-CZ" sz="1700" dirty="0"/>
              <a:t>změny</a:t>
            </a:r>
            <a:r>
              <a:rPr lang="cs-CZ" sz="1700" dirty="0" smtClean="0"/>
              <a:t>; projektové </a:t>
            </a:r>
            <a:r>
              <a:rPr lang="cs-CZ" sz="1700" dirty="0"/>
              <a:t>řízení</a:t>
            </a:r>
            <a:r>
              <a:rPr lang="cs-CZ" sz="1700" dirty="0" smtClean="0"/>
              <a:t>; procesní </a:t>
            </a:r>
            <a:r>
              <a:rPr lang="cs-CZ" sz="1700" dirty="0"/>
              <a:t>řízení</a:t>
            </a:r>
            <a:r>
              <a:rPr lang="cs-CZ" sz="1700" dirty="0" smtClean="0"/>
              <a:t>; řízení </a:t>
            </a:r>
            <a:r>
              <a:rPr lang="cs-CZ" sz="1700" dirty="0"/>
              <a:t>času</a:t>
            </a:r>
            <a:r>
              <a:rPr lang="cs-CZ" sz="1700" dirty="0" smtClean="0"/>
              <a:t>; měření </a:t>
            </a:r>
            <a:r>
              <a:rPr lang="cs-CZ" sz="1700" dirty="0"/>
              <a:t>a zvyšování výkonnosti podniku</a:t>
            </a:r>
            <a:r>
              <a:rPr lang="cs-CZ" sz="1700" dirty="0" smtClean="0"/>
              <a:t>;  řešení </a:t>
            </a:r>
            <a:r>
              <a:rPr lang="cs-CZ" sz="1700" dirty="0"/>
              <a:t>konfliktů apod.</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a:t>
            </a:r>
            <a:endParaRPr lang="cs-CZ" dirty="0"/>
          </a:p>
        </p:txBody>
      </p:sp>
    </p:spTree>
    <p:extLst>
      <p:ext uri="{BB962C8B-B14F-4D97-AF65-F5344CB8AC3E}">
        <p14:creationId xmlns:p14="http://schemas.microsoft.com/office/powerpoint/2010/main" val="18943357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Schopnosti</a:t>
            </a:r>
            <a:r>
              <a:rPr lang="cs-CZ" sz="1700" dirty="0"/>
              <a:t> manažera představují vrozený potenciál, díky němuž je manažer jakýmsi přirozeným způsobem připraven na vykonávání své činnosti. Ke schopnostem krizového manažera by bezesporu měly patřit: </a:t>
            </a:r>
          </a:p>
          <a:p>
            <a:pPr lvl="0" algn="just"/>
            <a:r>
              <a:rPr lang="cs-CZ" sz="1700" b="1" dirty="0"/>
              <a:t>rozumové (intelektuální) schopnosti</a:t>
            </a:r>
            <a:r>
              <a:rPr lang="cs-CZ" sz="1700" dirty="0"/>
              <a:t> - analytické myšlení, kreativita, rychlé rozhodování, systematický přístup, soustředění se na výsledky, bystrost apod.;</a:t>
            </a:r>
          </a:p>
          <a:p>
            <a:pPr lvl="0" algn="just"/>
            <a:r>
              <a:rPr lang="cs-CZ" sz="1700" b="1" dirty="0"/>
              <a:t>psychická a intelektuální dispozice</a:t>
            </a:r>
            <a:r>
              <a:rPr lang="cs-CZ" sz="17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r>
              <a:rPr lang="cs-CZ" sz="1700" dirty="0" smtClean="0"/>
              <a:t>).</a:t>
            </a:r>
          </a:p>
          <a:p>
            <a:pPr marL="0" indent="0" algn="just">
              <a:buNone/>
            </a:pPr>
            <a:r>
              <a:rPr lang="cs-CZ" sz="1700" b="1" dirty="0"/>
              <a:t>Vlastnosti</a:t>
            </a:r>
            <a:r>
              <a:rPr lang="cs-CZ" sz="17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a:t>
            </a:r>
            <a:endParaRPr lang="cs-CZ" dirty="0"/>
          </a:p>
        </p:txBody>
      </p:sp>
    </p:spTree>
    <p:extLst>
      <p:ext uri="{BB962C8B-B14F-4D97-AF65-F5344CB8AC3E}">
        <p14:creationId xmlns:p14="http://schemas.microsoft.com/office/powerpoint/2010/main" val="4215367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a:t>
            </a:r>
            <a:r>
              <a:rPr lang="cs-CZ" sz="1700" dirty="0" smtClean="0"/>
              <a:t>.</a:t>
            </a:r>
          </a:p>
          <a:p>
            <a:pPr algn="just"/>
            <a:r>
              <a:rPr lang="cs-CZ" sz="1700" dirty="0" smtClean="0"/>
              <a:t> </a:t>
            </a:r>
            <a:r>
              <a:rPr lang="cs-CZ" sz="1700" dirty="0"/>
              <a:t>V této souvislosti mluvíme o </a:t>
            </a:r>
            <a:r>
              <a:rPr lang="cs-CZ" sz="1700" b="1" dirty="0"/>
              <a:t>situačním stresu</a:t>
            </a:r>
            <a:r>
              <a:rPr lang="cs-CZ" sz="1700" dirty="0"/>
              <a:t>, který není žádným specifikem krizových manažerů, jelikož se dotýká každého zaměstnance podniku. </a:t>
            </a:r>
          </a:p>
          <a:p>
            <a:pPr algn="just"/>
            <a:r>
              <a:rPr lang="cs-CZ" sz="1700" dirty="0"/>
              <a:t>V chování krizových manažerů se může rovněž projevovat </a:t>
            </a:r>
            <a:r>
              <a:rPr lang="cs-CZ" sz="1700" b="1" dirty="0"/>
              <a:t>stres anticipující</a:t>
            </a:r>
            <a:r>
              <a:rPr lang="cs-CZ" sz="1700" dirty="0"/>
              <a:t> (předběžný). Ten je obvykle vyvoláván pocitem úzkosti z pravděpodobných problémů, které se mohou v souvislosti s krizí podniku vyskytnout a které bude manažer považovat za zkoušku svých dovedností a znalostí</a:t>
            </a:r>
            <a:r>
              <a:rPr lang="cs-CZ" sz="1700" dirty="0" smtClean="0"/>
              <a:t>.</a:t>
            </a:r>
          </a:p>
          <a:p>
            <a:pPr algn="just"/>
            <a:r>
              <a:rPr lang="cs-CZ" sz="1700" dirty="0"/>
              <a:t>Ke krizovému managementu neodmyslitelně patří také </a:t>
            </a:r>
            <a:r>
              <a:rPr lang="cs-CZ" sz="1700" b="1" dirty="0"/>
              <a:t>časový stres</a:t>
            </a:r>
            <a:r>
              <a:rPr lang="cs-CZ" sz="1700" dirty="0"/>
              <a:t>, projevující se podobně jako situační stres jak na práci krizového manažera, tak také jeho podřízených. </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a:t>
            </a:r>
            <a:endParaRPr lang="cs-CZ" dirty="0"/>
          </a:p>
        </p:txBody>
      </p:sp>
    </p:spTree>
    <p:extLst>
      <p:ext uri="{BB962C8B-B14F-4D97-AF65-F5344CB8AC3E}">
        <p14:creationId xmlns:p14="http://schemas.microsoft.com/office/powerpoint/2010/main" val="2240753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Interim manažery jsou zejména </a:t>
            </a:r>
            <a:r>
              <a:rPr lang="cs-CZ" sz="1800" b="1" dirty="0"/>
              <a:t>úspěšní manažeři s dlouhodobými zkušenostmi</a:t>
            </a:r>
            <a:r>
              <a:rPr lang="cs-CZ" sz="1800" dirty="0"/>
              <a:t> s řízením organizací. </a:t>
            </a:r>
            <a:endParaRPr lang="cs-CZ" sz="1800" dirty="0" smtClean="0"/>
          </a:p>
          <a:p>
            <a:pPr algn="just"/>
            <a:r>
              <a:rPr lang="cs-CZ" sz="1800" dirty="0" smtClean="0"/>
              <a:t>Nechávají </a:t>
            </a:r>
            <a:r>
              <a:rPr lang="cs-CZ" sz="1800" dirty="0"/>
              <a:t>se na krátkou dobu zaměstnávat nebo najímat od managementů či vlastníků podniků, aby jim pomohli vyváznout z krizového vývoje, případně vyřešili zadaný projekt. Absolvují tak u různých firem </a:t>
            </a:r>
            <a:r>
              <a:rPr lang="cs-CZ" sz="1800" b="1" dirty="0"/>
              <a:t>krátkodobé mise</a:t>
            </a:r>
            <a:r>
              <a:rPr lang="cs-CZ" sz="1800" dirty="0"/>
              <a:t>, v případech krizového řízení plné </a:t>
            </a:r>
            <a:r>
              <a:rPr lang="cs-CZ" sz="1800" dirty="0" smtClean="0"/>
              <a:t>adrenalinu.</a:t>
            </a:r>
          </a:p>
          <a:p>
            <a:pPr algn="just"/>
            <a:r>
              <a:rPr lang="cs-CZ" sz="1800" dirty="0"/>
              <a:t>Pro podnik, který se nachází v kritické situaci a nedokáže odhadnout svůj budoucí vývoj, by mělo být výhodnější vyhledat služby interim manažera, jenž v podstatě poskytne běžnou dodavatelskou službu, než hledat vhodného zaměstnance, který pro podnik představuje dlouhodobý závazek</a:t>
            </a:r>
            <a:r>
              <a:rPr lang="cs-CZ" sz="1800" dirty="0" smtClean="0"/>
              <a:t>.</a:t>
            </a:r>
          </a:p>
          <a:p>
            <a:pPr algn="just"/>
            <a:r>
              <a:rPr lang="cs-CZ" sz="1800" dirty="0" smtClean="0"/>
              <a:t> </a:t>
            </a:r>
            <a:r>
              <a:rPr lang="cs-CZ" sz="1800" dirty="0"/>
              <a:t>Interim manažer je navíc </a:t>
            </a:r>
            <a:r>
              <a:rPr lang="cs-CZ" sz="1800" b="1" dirty="0"/>
              <a:t>levnějším řešením</a:t>
            </a:r>
            <a:r>
              <a:rPr lang="cs-CZ" sz="1800" dirty="0"/>
              <a:t> než spolupráce s poradenskou společností, která díky svým režijním nákladům poskytne služby za podstatně vyšší cenu.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Interim manažer</a:t>
            </a:r>
            <a:endParaRPr lang="cs-CZ" dirty="0"/>
          </a:p>
        </p:txBody>
      </p:sp>
    </p:spTree>
    <p:extLst>
      <p:ext uri="{BB962C8B-B14F-4D97-AF65-F5344CB8AC3E}">
        <p14:creationId xmlns:p14="http://schemas.microsoft.com/office/powerpoint/2010/main" val="2862970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Interim manažer nemá žádné osobní vztahy se zaměstnanci podniku. Rozhodování interim manažera o zaměstnancích podniku (jejich převedení na jinou práci, rekvalifikaci, propouštění apod.) není komplikováno emocemi. </a:t>
            </a:r>
          </a:p>
          <a:p>
            <a:pPr lvl="0" algn="just"/>
            <a:r>
              <a:rPr lang="cs-CZ" sz="1600" dirty="0"/>
              <a:t>Netrpí provozní slepotou, a proto dokáže lépe odhalit a pojmenovat slabá místa podniku. Dokáže najít kreativní řešení, při jehož prosazování může využít svých zkušeností s řešením obdobných problémů, s nimiž se setkal v jiných organizacích.</a:t>
            </a:r>
          </a:p>
          <a:p>
            <a:pPr lvl="0" algn="just"/>
            <a:r>
              <a:rPr lang="cs-CZ" sz="1600" dirty="0"/>
              <a:t>Mezi hlavní příčiny existenčních problémů podniků patří v celé řadě případů špatný systém řízení. Při prosazování změn zavedených pořádků má lepší vyjednávací pozici osoba, která je pro osazenstvo podniku neznámou („cizí“) osobností. Často má větší autoritu a u dosavadních manažerů si rychleji získá respekt.</a:t>
            </a:r>
          </a:p>
          <a:p>
            <a:pPr lvl="0" algn="just"/>
            <a:r>
              <a:rPr lang="cs-CZ" sz="1600" dirty="0"/>
              <a:t>Podnik nemusí řešit, jak naložit s manažerem v okamžiku, kdy úkol splní. Interim manažer z podniku odchází, případně se může stát příležitostným externím konzultantem. Zaměstnanec podniku, který se navíc osvědčil ve výsadním manažerském postavení, obvykle dále zastává některou z manažerských pozic na úrovni top managementu.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Interim manažer – výhody oproti krizovému manažerovi</a:t>
            </a:r>
            <a:endParaRPr lang="cs-CZ" dirty="0"/>
          </a:p>
        </p:txBody>
      </p:sp>
    </p:spTree>
    <p:extLst>
      <p:ext uri="{BB962C8B-B14F-4D97-AF65-F5344CB8AC3E}">
        <p14:creationId xmlns:p14="http://schemas.microsoft.com/office/powerpoint/2010/main" val="9808759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50" dirty="0"/>
              <a:t>Jednou z podmínek úspěšnosti řešení krizového stavu podniku je sestavení </a:t>
            </a:r>
            <a:r>
              <a:rPr lang="cs-CZ" sz="1750" b="1" dirty="0"/>
              <a:t>krizového týmu (krizového štábu)</a:t>
            </a:r>
            <a:r>
              <a:rPr lang="cs-CZ" sz="1750" dirty="0"/>
              <a:t>. Krizový manažer si jej vytváří sám. Při obsazování krizového týmu zpravidla vychází z pracovních pozic a odborností, které považuje za klíčové pro řešení krizového stavu. Vzhledem k velkému časovému presu, v němž krizový manažer pracuje, nemá často možnost při sestavování krizového týmu uvažovat o sympatiích či antipatiích svých či členů týmu navzájem, nemusí mít vždy příležitost sestavit tým ze svých osvědčených spolupracovníků, jimž důvěřuje a s nimiž má pozitivní neformální vztahy</a:t>
            </a:r>
            <a:r>
              <a:rPr lang="cs-CZ" sz="1750" dirty="0" smtClean="0"/>
              <a:t>.</a:t>
            </a:r>
          </a:p>
          <a:p>
            <a:pPr algn="just"/>
            <a:r>
              <a:rPr lang="cs-CZ" sz="1750" dirty="0"/>
              <a:t>Důležité je, aby krizový tým pracoval efektivně. Tým, na který jsou kladeny vysoké nároky, který pracuje v napjatém a stresujícím klimatu ohrožení, nemůže být neuspořádanou skupinou manažerů a odborníků s individuálními schopnostmi a dovednostmi, ale skupinou lidí, v které chování každého jednotlivce zapadá do určitého kontextu a vnáší do něj doplňující hodnotu.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Krizový tým</a:t>
            </a:r>
            <a:endParaRPr lang="cs-CZ" dirty="0"/>
          </a:p>
        </p:txBody>
      </p:sp>
    </p:spTree>
    <p:extLst>
      <p:ext uri="{BB962C8B-B14F-4D97-AF65-F5344CB8AC3E}">
        <p14:creationId xmlns:p14="http://schemas.microsoft.com/office/powerpoint/2010/main" val="7999706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Důležitými prvky pro sepjetí členů krizového týmu jsou zejména:</a:t>
            </a:r>
            <a:endParaRPr lang="cs-CZ" sz="2000" dirty="0"/>
          </a:p>
          <a:p>
            <a:pPr lvl="0" algn="just"/>
            <a:r>
              <a:rPr lang="cs-CZ" sz="2000" dirty="0"/>
              <a:t>společný cíl, kterého má být dosaženo, důvěra a loajalita k němu;</a:t>
            </a:r>
          </a:p>
          <a:p>
            <a:pPr lvl="0" algn="just"/>
            <a:r>
              <a:rPr lang="cs-CZ" sz="2000" dirty="0"/>
              <a:t>respektování osobnosti krizového manažera a dodržování jeho nařízení;</a:t>
            </a:r>
          </a:p>
          <a:p>
            <a:pPr lvl="0" algn="just"/>
            <a:r>
              <a:rPr lang="cs-CZ" sz="2000" dirty="0"/>
              <a:t>disciplína členů týmu;</a:t>
            </a:r>
          </a:p>
          <a:p>
            <a:pPr lvl="0" algn="just"/>
            <a:r>
              <a:rPr lang="cs-CZ" sz="2000" dirty="0"/>
              <a:t>ochota k vysokému pracovnímu nasazení;</a:t>
            </a:r>
          </a:p>
          <a:p>
            <a:pPr lvl="0" algn="just"/>
            <a:r>
              <a:rPr lang="cs-CZ" sz="2000" dirty="0"/>
              <a:t>stoprocentní plnění zadaných pracovních úkolů ve velmi krátkých časových intervalech;</a:t>
            </a:r>
          </a:p>
          <a:p>
            <a:pPr lvl="0" algn="just"/>
            <a:r>
              <a:rPr lang="cs-CZ" sz="2000" dirty="0"/>
              <a:t>vzájemná tolerance členů týmu a schopnost komunikace.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Krizový tým</a:t>
            </a:r>
            <a:endParaRPr lang="cs-CZ" dirty="0"/>
          </a:p>
        </p:txBody>
      </p:sp>
    </p:spTree>
    <p:extLst>
      <p:ext uri="{BB962C8B-B14F-4D97-AF65-F5344CB8AC3E}">
        <p14:creationId xmlns:p14="http://schemas.microsoft.com/office/powerpoint/2010/main" val="2056739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Krizový management je manažerský nástroj, jehož využití je vynuceno nastalými okolnostmi. Představuje ucelený soubor postupů, metod, zkušeností a doporučení, jejichž respektování by mělo vést k omezení příčin vzniku krizových situací; přípravě aktivit pro období krizových situací; zabránění vzniku a eskalací krizových situací; redukci zdrojů krizových situací a jejich negativního vlivu a k odstranění následků krizové situace.</a:t>
            </a:r>
          </a:p>
          <a:p>
            <a:pPr algn="just"/>
            <a:r>
              <a:rPr lang="cs-CZ" sz="1700" dirty="0"/>
              <a:t>Tento manažerský nástroj by měl napomoci krizovým manažerům ve specifických podmínkách úspěšně zvládnout manažerské funkce, a to nejen sekvenční (plánování, organizování, vedení lidí, kontrola), nýbrž také paralelní (analýza, komunikace, rozhodování, implementace), díky nimž dojde k dosažení soustavy cílů podniku. Aby svůj úkol krizový manažer zdárně splnil, musí mít odvahu přijmout zásadní a nepopulární rozhodnutí, schopnost prosadit změnu a ve velmi krátkém časovém intervalu ji implementovat</a:t>
            </a:r>
            <a:r>
              <a:rPr lang="cs-CZ" sz="1700" dirty="0" smtClean="0"/>
              <a:t>.</a:t>
            </a:r>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3331777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management</a:t>
            </a:r>
            <a:r>
              <a:rPr lang="cs-CZ" sz="1800" dirty="0"/>
              <a:t> můžeme definovat jako jednu z disciplín managementu podniku. Je určen ke zvládání mimořádné negativní (krizové) situace podnikatelského </a:t>
            </a:r>
            <a:r>
              <a:rPr lang="cs-CZ" sz="1800" dirty="0" smtClean="0"/>
              <a:t>subjektu.</a:t>
            </a:r>
          </a:p>
          <a:p>
            <a:pPr algn="just"/>
            <a:endParaRPr lang="cs-CZ" sz="1800" dirty="0" smtClean="0"/>
          </a:p>
          <a:p>
            <a:pPr algn="just"/>
            <a:r>
              <a:rPr lang="cs-CZ" sz="1800" dirty="0"/>
              <a:t>Krizový management nelze rozhodně považovat za souhrn mechanických opatření – jednotlivých postupů a aktivit. Jeho podstatu bychom měli spatřovat zejména v systému promyšlených, provázaných procesů a postupných kroků, jejichž cílem je jak rozpoznat komplexní podstatu krizové situace podniku, tak také nalézt způsob jejího úspěšného vyřešení.</a:t>
            </a:r>
            <a:endParaRPr lang="cs-CZ" sz="1800" dirty="0"/>
          </a:p>
          <a:p>
            <a:pPr marL="457200" lvl="1"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2538982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V širším smyslu slova je úkolem krizového managementu:</a:t>
            </a:r>
            <a:endParaRPr lang="cs-CZ" sz="1800" dirty="0"/>
          </a:p>
          <a:p>
            <a:pPr lvl="0" algn="just"/>
            <a:r>
              <a:rPr lang="cs-CZ" sz="1800" dirty="0"/>
              <a:t>včas rozpoznat možnost vzniku nestandardní negativní situace podniku a odhalit její možné příčiny (krizový potenciál podniku);</a:t>
            </a:r>
          </a:p>
          <a:p>
            <a:pPr lvl="0" algn="just"/>
            <a:r>
              <a:rPr lang="cs-CZ" sz="1800" dirty="0"/>
              <a:t>nastavit preventivní procesy, předcházející krizi;</a:t>
            </a:r>
          </a:p>
          <a:p>
            <a:pPr lvl="0" algn="just"/>
            <a:r>
              <a:rPr lang="cs-CZ" sz="1800" dirty="0"/>
              <a:t>efektivně vyřešit vzniklou krizi;</a:t>
            </a:r>
          </a:p>
          <a:p>
            <a:pPr lvl="0" algn="just"/>
            <a:r>
              <a:rPr lang="cs-CZ" sz="1800" dirty="0"/>
              <a:t>odstranit následky uplynulé krizové situace podniku</a:t>
            </a:r>
            <a:r>
              <a:rPr lang="cs-CZ" sz="1800" dirty="0" smtClean="0"/>
              <a:t>.</a:t>
            </a:r>
          </a:p>
          <a:p>
            <a:pPr marL="0" lvl="0" indent="0" algn="just">
              <a:buNone/>
            </a:pPr>
            <a:endParaRPr lang="cs-CZ" sz="1800" dirty="0"/>
          </a:p>
          <a:p>
            <a:pPr marL="0" indent="0" algn="just">
              <a:buNone/>
            </a:pPr>
            <a:r>
              <a:rPr lang="cs-CZ" sz="1800" b="1" dirty="0"/>
              <a:t>V užším slova smyslu</a:t>
            </a:r>
            <a:r>
              <a:rPr lang="cs-CZ" sz="1800" dirty="0"/>
              <a:t> lze krizový management považovat za soubor opatření, zaměřený na řešení vzniklé krize podniku a omezování objemu škod, které mohou vzniknout v jejím důsledku.</a:t>
            </a:r>
          </a:p>
          <a:p>
            <a:pPr marL="457200" lvl="1"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727823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a:t>
            </a:r>
            <a:endParaRPr lang="cs-CZ" dirty="0"/>
          </a:p>
        </p:txBody>
      </p:sp>
      <p:grpSp>
        <p:nvGrpSpPr>
          <p:cNvPr id="6" name="Skupina 5"/>
          <p:cNvGrpSpPr>
            <a:grpSpLocks/>
          </p:cNvGrpSpPr>
          <p:nvPr/>
        </p:nvGrpSpPr>
        <p:grpSpPr bwMode="auto">
          <a:xfrm>
            <a:off x="3491880" y="915566"/>
            <a:ext cx="2952327" cy="3672408"/>
            <a:chOff x="4909" y="7488"/>
            <a:chExt cx="2291" cy="6981"/>
          </a:xfrm>
        </p:grpSpPr>
        <p:sp>
          <p:nvSpPr>
            <p:cNvPr id="7" name="Text Box 3"/>
            <p:cNvSpPr txBox="1">
              <a:spLocks noChangeArrowheads="1"/>
            </p:cNvSpPr>
            <p:nvPr/>
          </p:nvSpPr>
          <p:spPr bwMode="auto">
            <a:xfrm>
              <a:off x="4909" y="8588"/>
              <a:ext cx="2288" cy="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R="2540" indent="180340" algn="ctr">
                <a:lnSpc>
                  <a:spcPct val="115000"/>
                </a:lnSpc>
                <a:spcBef>
                  <a:spcPts val="425"/>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Identifikace vzniku krize</a:t>
              </a:r>
            </a:p>
          </p:txBody>
        </p:sp>
        <p:sp>
          <p:nvSpPr>
            <p:cNvPr id="8" name="Text Box 4"/>
            <p:cNvSpPr txBox="1">
              <a:spLocks noChangeArrowheads="1"/>
            </p:cNvSpPr>
            <p:nvPr/>
          </p:nvSpPr>
          <p:spPr bwMode="auto">
            <a:xfrm>
              <a:off x="4921" y="9622"/>
              <a:ext cx="2279" cy="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indent="180340" algn="ctr">
                <a:lnSpc>
                  <a:spcPct val="115000"/>
                </a:lnSpc>
                <a:spcBef>
                  <a:spcPts val="425"/>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Zahájení krizového managementu</a:t>
              </a:r>
            </a:p>
          </p:txBody>
        </p:sp>
        <p:sp>
          <p:nvSpPr>
            <p:cNvPr id="9" name="Text Box 5"/>
            <p:cNvSpPr txBox="1">
              <a:spLocks noChangeArrowheads="1"/>
            </p:cNvSpPr>
            <p:nvPr/>
          </p:nvSpPr>
          <p:spPr bwMode="auto">
            <a:xfrm>
              <a:off x="4921" y="10677"/>
              <a:ext cx="2279" cy="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indent="180340" algn="ctr">
                <a:lnSpc>
                  <a:spcPct val="115000"/>
                </a:lnSpc>
                <a:spcBef>
                  <a:spcPts val="425"/>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Zastavení krizového vývoje</a:t>
              </a:r>
            </a:p>
          </p:txBody>
        </p:sp>
        <p:sp>
          <p:nvSpPr>
            <p:cNvPr id="11" name="Text Box 6"/>
            <p:cNvSpPr txBox="1">
              <a:spLocks noChangeArrowheads="1"/>
            </p:cNvSpPr>
            <p:nvPr/>
          </p:nvSpPr>
          <p:spPr bwMode="auto">
            <a:xfrm>
              <a:off x="4909" y="11733"/>
              <a:ext cx="2279" cy="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indent="180340" algn="ctr">
                <a:lnSpc>
                  <a:spcPct val="115000"/>
                </a:lnSpc>
                <a:spcBef>
                  <a:spcPts val="425"/>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Analýza příčin</a:t>
              </a:r>
            </a:p>
            <a:p>
              <a:pPr indent="180340" algn="ctr">
                <a:lnSpc>
                  <a:spcPct val="115000"/>
                </a:lnSpc>
                <a:spcBef>
                  <a:spcPts val="425"/>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krize</a:t>
              </a:r>
            </a:p>
          </p:txBody>
        </p:sp>
        <p:sp>
          <p:nvSpPr>
            <p:cNvPr id="12" name="Text Box 7"/>
            <p:cNvSpPr txBox="1">
              <a:spLocks noChangeArrowheads="1"/>
            </p:cNvSpPr>
            <p:nvPr/>
          </p:nvSpPr>
          <p:spPr bwMode="auto">
            <a:xfrm>
              <a:off x="4921" y="12766"/>
              <a:ext cx="2279" cy="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indent="180340" algn="ctr">
                <a:lnSpc>
                  <a:spcPct val="115000"/>
                </a:lnSpc>
                <a:spcBef>
                  <a:spcPts val="425"/>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Stanovení postupu vedoucího k nápravě</a:t>
              </a:r>
            </a:p>
          </p:txBody>
        </p:sp>
        <p:sp>
          <p:nvSpPr>
            <p:cNvPr id="13" name="Text Box 8"/>
            <p:cNvSpPr txBox="1">
              <a:spLocks noChangeArrowheads="1"/>
            </p:cNvSpPr>
            <p:nvPr/>
          </p:nvSpPr>
          <p:spPr bwMode="auto">
            <a:xfrm>
              <a:off x="4919" y="13777"/>
              <a:ext cx="2281" cy="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indent="180340" algn="ctr">
                <a:lnSpc>
                  <a:spcPct val="115000"/>
                </a:lnSpc>
                <a:spcBef>
                  <a:spcPts val="6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Realizace</a:t>
              </a:r>
            </a:p>
          </p:txBody>
        </p:sp>
        <p:sp>
          <p:nvSpPr>
            <p:cNvPr id="14" name="Text Box 9"/>
            <p:cNvSpPr txBox="1">
              <a:spLocks noChangeArrowheads="1"/>
            </p:cNvSpPr>
            <p:nvPr/>
          </p:nvSpPr>
          <p:spPr bwMode="auto">
            <a:xfrm>
              <a:off x="4910" y="7557"/>
              <a:ext cx="2288"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3810" indent="180340" algn="ctr">
                <a:lnSpc>
                  <a:spcPct val="115000"/>
                </a:lnSpc>
                <a:spcBef>
                  <a:spcPts val="6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Krize</a:t>
              </a:r>
            </a:p>
          </p:txBody>
        </p:sp>
        <p:sp>
          <p:nvSpPr>
            <p:cNvPr id="15" name="Oval 10"/>
            <p:cNvSpPr>
              <a:spLocks noChangeArrowheads="1"/>
            </p:cNvSpPr>
            <p:nvPr/>
          </p:nvSpPr>
          <p:spPr bwMode="auto">
            <a:xfrm>
              <a:off x="4921" y="7488"/>
              <a:ext cx="2276" cy="76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cxnSp>
          <p:nvCxnSpPr>
            <p:cNvPr id="17" name="AutoShape 11"/>
            <p:cNvCxnSpPr>
              <a:cxnSpLocks noChangeShapeType="1"/>
            </p:cNvCxnSpPr>
            <p:nvPr/>
          </p:nvCxnSpPr>
          <p:spPr bwMode="auto">
            <a:xfrm>
              <a:off x="6018" y="9280"/>
              <a:ext cx="0" cy="34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12"/>
            <p:cNvCxnSpPr>
              <a:cxnSpLocks noChangeShapeType="1"/>
            </p:cNvCxnSpPr>
            <p:nvPr/>
          </p:nvCxnSpPr>
          <p:spPr bwMode="auto">
            <a:xfrm>
              <a:off x="6027" y="8244"/>
              <a:ext cx="0" cy="34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3"/>
            <p:cNvCxnSpPr>
              <a:cxnSpLocks noChangeShapeType="1"/>
            </p:cNvCxnSpPr>
            <p:nvPr/>
          </p:nvCxnSpPr>
          <p:spPr bwMode="auto">
            <a:xfrm>
              <a:off x="6027" y="10312"/>
              <a:ext cx="0" cy="34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4"/>
            <p:cNvCxnSpPr>
              <a:cxnSpLocks noChangeShapeType="1"/>
            </p:cNvCxnSpPr>
            <p:nvPr/>
          </p:nvCxnSpPr>
          <p:spPr bwMode="auto">
            <a:xfrm>
              <a:off x="6027" y="11379"/>
              <a:ext cx="0" cy="34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AutoShape 15"/>
            <p:cNvCxnSpPr>
              <a:cxnSpLocks noChangeShapeType="1"/>
            </p:cNvCxnSpPr>
            <p:nvPr/>
          </p:nvCxnSpPr>
          <p:spPr bwMode="auto">
            <a:xfrm>
              <a:off x="6027" y="12424"/>
              <a:ext cx="0" cy="34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AutoShape 16"/>
            <p:cNvCxnSpPr>
              <a:cxnSpLocks noChangeShapeType="1"/>
            </p:cNvCxnSpPr>
            <p:nvPr/>
          </p:nvCxnSpPr>
          <p:spPr bwMode="auto">
            <a:xfrm>
              <a:off x="6025" y="13456"/>
              <a:ext cx="0" cy="34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108813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Činnost krizového managementu se odehrává ve specifických podmínkách. Ty jsou velmi často důsledkem vzniklé krizové situace, v některých případech mohou dokonce patřit mezi její příčiny:</a:t>
            </a:r>
          </a:p>
          <a:p>
            <a:pPr lvl="0" algn="just"/>
            <a:r>
              <a:rPr lang="cs-CZ" sz="1600" dirty="0"/>
              <a:t>časová tíseň;</a:t>
            </a:r>
          </a:p>
          <a:p>
            <a:pPr lvl="0" algn="just"/>
            <a:r>
              <a:rPr lang="cs-CZ" sz="1600" dirty="0"/>
              <a:t>překvapivost;</a:t>
            </a:r>
          </a:p>
          <a:p>
            <a:pPr lvl="0" algn="just"/>
            <a:r>
              <a:rPr lang="cs-CZ" sz="1600" dirty="0"/>
              <a:t>nedostatek informací, které mohou být nepřesné či chybné (falešné);</a:t>
            </a:r>
          </a:p>
          <a:p>
            <a:pPr lvl="0" algn="just"/>
            <a:r>
              <a:rPr lang="cs-CZ" sz="1600" dirty="0"/>
              <a:t>nestandardní postupy řízení;</a:t>
            </a:r>
          </a:p>
          <a:p>
            <a:pPr lvl="0" algn="just"/>
            <a:r>
              <a:rPr lang="cs-CZ" sz="1600" dirty="0"/>
              <a:t>nedostatek vhodných lidí;</a:t>
            </a:r>
          </a:p>
          <a:p>
            <a:pPr lvl="0" algn="just"/>
            <a:r>
              <a:rPr lang="cs-CZ" sz="1600" dirty="0"/>
              <a:t>nevhodné a nedostatečné složení kapitálových zdrojů. </a:t>
            </a:r>
            <a:endParaRPr lang="cs-CZ" sz="1600" dirty="0" smtClean="0"/>
          </a:p>
          <a:p>
            <a:pPr marL="0" lvl="0" indent="0" algn="just">
              <a:buNone/>
            </a:pPr>
            <a:r>
              <a:rPr lang="cs-CZ" sz="1600" dirty="0"/>
              <a:t>Práce členů krizového managementu je ztížena malou možností předvídání budoucího vývoje, rychlostí působení nepříznivých vlivů a zejména jejich negativním dopadem na fungování organizace. Manažeři podniku jsou konfrontováni nejen se sníženou pracovní morálkou, napětím a projevy odporu mezi zaměstnanci, ale také musí čelit kritické pozornosti obchodních partnerů, věřitelů, médií a veřejnosti vůbec</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krizového managementu</a:t>
            </a:r>
            <a:endParaRPr lang="cs-CZ" dirty="0"/>
          </a:p>
        </p:txBody>
      </p:sp>
    </p:spTree>
    <p:extLst>
      <p:ext uri="{BB962C8B-B14F-4D97-AF65-F5344CB8AC3E}">
        <p14:creationId xmlns:p14="http://schemas.microsoft.com/office/powerpoint/2010/main" val="3982998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Na základě zkušeností celé řady podnikatelských subjektů, které se ať již více či méně úspěšně ve své historii vypořádali s krizovými situacemi, můžeme formulovat </a:t>
            </a:r>
            <a:r>
              <a:rPr lang="cs-CZ" sz="1800" b="1" dirty="0"/>
              <a:t>faktory úspěchu krizového řízení</a:t>
            </a:r>
            <a:r>
              <a:rPr lang="cs-CZ" sz="1800" dirty="0"/>
              <a:t>. Můžeme k nim zařadit především:</a:t>
            </a:r>
          </a:p>
          <a:p>
            <a:pPr lvl="0" algn="just"/>
            <a:r>
              <a:rPr lang="cs-CZ" sz="1800" dirty="0"/>
              <a:t>rychlou formulaci cílů krizového postupu jako východisko pro krizovou strategii;</a:t>
            </a:r>
          </a:p>
          <a:p>
            <a:pPr lvl="0" algn="just"/>
            <a:r>
              <a:rPr lang="cs-CZ" sz="1800" dirty="0"/>
              <a:t>zastavení všech investic do vyjasnění situace;</a:t>
            </a:r>
          </a:p>
          <a:p>
            <a:pPr lvl="0" algn="just"/>
            <a:r>
              <a:rPr lang="cs-CZ" sz="1800" dirty="0"/>
              <a:t>soustředění sil na klíčové úkoly;</a:t>
            </a:r>
          </a:p>
          <a:p>
            <a:pPr lvl="0" algn="just"/>
            <a:r>
              <a:rPr lang="cs-CZ" sz="1800" dirty="0"/>
              <a:t>odměňování orientované na výkonnost a výsledek řešení krize;</a:t>
            </a:r>
          </a:p>
          <a:p>
            <a:pPr lvl="0" algn="just"/>
            <a:r>
              <a:rPr lang="cs-CZ" sz="1800" dirty="0"/>
              <a:t>interní a externí komunikace jako základ důvěry a informovanosti. </a:t>
            </a:r>
          </a:p>
          <a:p>
            <a:pPr marL="0" indent="0" algn="just">
              <a:buNone/>
            </a:pPr>
            <a:r>
              <a:rPr lang="cs-CZ" sz="1800" dirty="0"/>
              <a:t>Krizový management by měl dbát na konzistenci sanačních cílů se strategií společnosti. Klíčovým faktorem úspěchu je včasné „přepnutí“ strategie na krizový scénář.</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krizového managementu</a:t>
            </a:r>
            <a:endParaRPr lang="cs-CZ" dirty="0"/>
          </a:p>
        </p:txBody>
      </p:sp>
    </p:spTree>
    <p:extLst>
      <p:ext uri="{BB962C8B-B14F-4D97-AF65-F5344CB8AC3E}">
        <p14:creationId xmlns:p14="http://schemas.microsoft.com/office/powerpoint/2010/main" val="2444008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Aktivity, iniciované krizovým managementem, které mohou podnik postavit znovu na nohy:</a:t>
            </a:r>
          </a:p>
          <a:p>
            <a:pPr lvl="0" algn="just"/>
            <a:r>
              <a:rPr lang="cs-CZ" sz="2000" dirty="0"/>
              <a:t>redefinice podnikatelského záměru;</a:t>
            </a:r>
          </a:p>
          <a:p>
            <a:pPr lvl="0" algn="just"/>
            <a:r>
              <a:rPr lang="cs-CZ" sz="2000" dirty="0"/>
              <a:t>revize marketingového plánu;</a:t>
            </a:r>
          </a:p>
          <a:p>
            <a:pPr lvl="0" algn="just"/>
            <a:r>
              <a:rPr lang="cs-CZ" sz="2000" dirty="0"/>
              <a:t>analýza zákaznického kmene;</a:t>
            </a:r>
          </a:p>
          <a:p>
            <a:pPr lvl="0" algn="just"/>
            <a:r>
              <a:rPr lang="cs-CZ" sz="2000" dirty="0"/>
              <a:t>přesnější určení segmentu trhu;</a:t>
            </a:r>
          </a:p>
          <a:p>
            <a:pPr lvl="0" algn="just"/>
            <a:r>
              <a:rPr lang="cs-CZ" sz="2000" dirty="0"/>
              <a:t>úprava cenové politiky;</a:t>
            </a:r>
          </a:p>
          <a:p>
            <a:pPr lvl="0" algn="just"/>
            <a:r>
              <a:rPr lang="cs-CZ" sz="2000" dirty="0"/>
              <a:t>výběr konkrétních marketingových nástrojů k efektivnějšímu oslovení zákazníků;</a:t>
            </a:r>
          </a:p>
          <a:p>
            <a:pPr lvl="0" algn="just"/>
            <a:r>
              <a:rPr lang="cs-CZ" sz="2000" dirty="0"/>
              <a:t>zavedení systému účinného vymáhání pohledávek;</a:t>
            </a:r>
          </a:p>
          <a:p>
            <a:pPr lvl="0" algn="just"/>
            <a:r>
              <a:rPr lang="cs-CZ" sz="2000" dirty="0"/>
              <a:t>redukce pracovníků</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krizového managementu</a:t>
            </a:r>
            <a:endParaRPr lang="cs-CZ" dirty="0"/>
          </a:p>
        </p:txBody>
      </p:sp>
    </p:spTree>
    <p:extLst>
      <p:ext uri="{BB962C8B-B14F-4D97-AF65-F5344CB8AC3E}">
        <p14:creationId xmlns:p14="http://schemas.microsoft.com/office/powerpoint/2010/main" val="1298655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vyčleňování </a:t>
            </a:r>
            <a:r>
              <a:rPr lang="cs-CZ" sz="2000" dirty="0"/>
              <a:t>vedlejších (obslužných) procesů;</a:t>
            </a:r>
          </a:p>
          <a:p>
            <a:pPr lvl="0" algn="just"/>
            <a:r>
              <a:rPr lang="cs-CZ" sz="2000" dirty="0"/>
              <a:t>odprodej majetku podniku;</a:t>
            </a:r>
          </a:p>
          <a:p>
            <a:pPr lvl="0" algn="just"/>
            <a:r>
              <a:rPr lang="cs-CZ" sz="2000" dirty="0"/>
              <a:t>razantní úspory nákladů;</a:t>
            </a:r>
          </a:p>
          <a:p>
            <a:pPr lvl="0" algn="just"/>
            <a:r>
              <a:rPr lang="cs-CZ" sz="2000" dirty="0"/>
              <a:t>získání strategického partnera a efektivní využití jeho kapitálové podpory;</a:t>
            </a:r>
          </a:p>
          <a:p>
            <a:pPr algn="just"/>
            <a:r>
              <a:rPr lang="cs-CZ" sz="2000" dirty="0"/>
              <a:t>zeštíhlení organizační struktury apod.</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krizového managementu</a:t>
            </a:r>
            <a:endParaRPr lang="cs-CZ" dirty="0"/>
          </a:p>
        </p:txBody>
      </p:sp>
    </p:spTree>
    <p:extLst>
      <p:ext uri="{BB962C8B-B14F-4D97-AF65-F5344CB8AC3E}">
        <p14:creationId xmlns:p14="http://schemas.microsoft.com/office/powerpoint/2010/main" val="3958330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3225</TotalTime>
  <Words>3389</Words>
  <Application>Microsoft Office PowerPoint</Application>
  <PresentationFormat>Předvádění na obrazovce (16:9)</PresentationFormat>
  <Paragraphs>216</Paragraphs>
  <Slides>29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Enriqueta</vt:lpstr>
      <vt:lpstr>Times New Roman</vt:lpstr>
      <vt:lpstr>SLU</vt:lpstr>
      <vt:lpstr>Krizový management</vt:lpstr>
      <vt:lpstr>Osnova tématu</vt:lpstr>
      <vt:lpstr>Krizový management</vt:lpstr>
      <vt:lpstr>Krizový management</vt:lpstr>
      <vt:lpstr>Krizový management</vt:lpstr>
      <vt:lpstr>Činnosti krizového managementu</vt:lpstr>
      <vt:lpstr>Činnosti krizového managementu</vt:lpstr>
      <vt:lpstr>Činnosti krizového managementu</vt:lpstr>
      <vt:lpstr>Činnosti krizového managementu</vt:lpstr>
      <vt:lpstr>Desatero krizového managementu</vt:lpstr>
      <vt:lpstr>Krizový management</vt:lpstr>
      <vt:lpstr>Krizový management</vt:lpstr>
      <vt:lpstr>Krizový management</vt:lpstr>
      <vt:lpstr>Krizový management</vt:lpstr>
      <vt:lpstr>Krizový management</vt:lpstr>
      <vt:lpstr>Krizový management</vt:lpstr>
      <vt:lpstr>Krizový management</vt:lpstr>
      <vt:lpstr>Krizový management</vt:lpstr>
      <vt:lpstr>Krizový management</vt:lpstr>
      <vt:lpstr>Krizový manažer</vt:lpstr>
      <vt:lpstr>Krizový manažer</vt:lpstr>
      <vt:lpstr>Krizový manažer</vt:lpstr>
      <vt:lpstr>Krizový manažer</vt:lpstr>
      <vt:lpstr>Krizový manažer</vt:lpstr>
      <vt:lpstr>Interim manažer</vt:lpstr>
      <vt:lpstr>Interim manažer – výhody oproti krizovému manažerovi</vt:lpstr>
      <vt:lpstr>Krizový tým</vt:lpstr>
      <vt:lpstr>Krizový tým</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255</cp:revision>
  <dcterms:created xsi:type="dcterms:W3CDTF">2016-07-06T15:42:34Z</dcterms:created>
  <dcterms:modified xsi:type="dcterms:W3CDTF">2021-01-08T21:02:43Z</dcterms:modified>
</cp:coreProperties>
</file>