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74" r:id="rId3"/>
    <p:sldId id="350" r:id="rId4"/>
    <p:sldId id="376" r:id="rId5"/>
    <p:sldId id="377" r:id="rId6"/>
    <p:sldId id="378" r:id="rId7"/>
    <p:sldId id="379" r:id="rId8"/>
    <p:sldId id="380" r:id="rId9"/>
    <p:sldId id="381" r:id="rId10"/>
    <p:sldId id="382" r:id="rId11"/>
    <p:sldId id="383" r:id="rId12"/>
    <p:sldId id="384" r:id="rId13"/>
    <p:sldId id="385" r:id="rId14"/>
    <p:sldId id="386" r:id="rId15"/>
    <p:sldId id="387" r:id="rId16"/>
    <p:sldId id="388" r:id="rId17"/>
    <p:sldId id="389" r:id="rId18"/>
    <p:sldId id="390" r:id="rId19"/>
    <p:sldId id="391" r:id="rId20"/>
    <p:sldId id="392" r:id="rId21"/>
    <p:sldId id="393" r:id="rId22"/>
    <p:sldId id="394" r:id="rId23"/>
    <p:sldId id="395" r:id="rId24"/>
    <p:sldId id="396" r:id="rId25"/>
    <p:sldId id="397" r:id="rId26"/>
    <p:sldId id="398" r:id="rId27"/>
    <p:sldId id="399" r:id="rId28"/>
    <p:sldId id="400" r:id="rId29"/>
    <p:sldId id="375" r:id="rId3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08.01.2021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1617811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Krizový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500" dirty="0"/>
              <a:t>Krize je součástí našeho života a ve světě stále více komplikovaných vztahů bude ještě častější.</a:t>
            </a:r>
          </a:p>
          <a:p>
            <a:pPr lvl="0" algn="just"/>
            <a:r>
              <a:rPr lang="cs-CZ" sz="1500" dirty="0"/>
              <a:t>Na krize a jejich zvládání je třeba se neustále připravovat.</a:t>
            </a:r>
          </a:p>
          <a:p>
            <a:pPr lvl="0" algn="just"/>
            <a:r>
              <a:rPr lang="cs-CZ" sz="1500" dirty="0"/>
              <a:t>Vnímání slabých signálů z okolí umožňuje včasnou identifikaci změn, které by mohly přerůst v krizi.</a:t>
            </a:r>
          </a:p>
          <a:p>
            <a:pPr lvl="0" algn="just"/>
            <a:r>
              <a:rPr lang="cs-CZ" sz="1500" dirty="0"/>
              <a:t>Na vznik krize je třeba okamžitě reagovat, protože čas se stává největším nepřítelem.</a:t>
            </a:r>
          </a:p>
          <a:p>
            <a:pPr lvl="0" algn="just"/>
            <a:r>
              <a:rPr lang="cs-CZ" sz="1500" dirty="0"/>
              <a:t>Zakrývání krize před okolím je jen ztrátou času a energie, protože stejně vyjde najevo.</a:t>
            </a:r>
          </a:p>
          <a:p>
            <a:pPr lvl="0" algn="just"/>
            <a:r>
              <a:rPr lang="cs-CZ" sz="1500" dirty="0"/>
              <a:t>V krizi není nikdo sám, a proto je třeba o ní komunikovat a hledat spojence pro její řešení</a:t>
            </a:r>
            <a:r>
              <a:rPr lang="cs-CZ" sz="1500" dirty="0" smtClean="0"/>
              <a:t>.</a:t>
            </a:r>
          </a:p>
          <a:p>
            <a:pPr lvl="0" algn="just"/>
            <a:r>
              <a:rPr lang="cs-CZ" sz="1500" dirty="0"/>
              <a:t>Při řešení krize se musí využít všechny rezervy; teprve v krizi se zjistí, že je jich hodně.</a:t>
            </a:r>
          </a:p>
          <a:p>
            <a:pPr lvl="0" algn="just"/>
            <a:r>
              <a:rPr lang="cs-CZ" sz="1500" dirty="0"/>
              <a:t>Krize je příležitostí pro nové a vyšší cíle a jen stereotypy a rigidita brání ve formulaci nových cílů a v jejich dosažení.</a:t>
            </a:r>
          </a:p>
          <a:p>
            <a:pPr lvl="0" algn="just"/>
            <a:r>
              <a:rPr lang="cs-CZ" sz="1500" dirty="0"/>
              <a:t>Krizi je nutné řešit razantně, ale vždy s rozvahou.</a:t>
            </a:r>
          </a:p>
          <a:p>
            <a:pPr lvl="0" algn="just"/>
            <a:r>
              <a:rPr lang="cs-CZ" sz="1500" dirty="0"/>
              <a:t>Nejsou beznadějné situace, ale jen lidé bez naděje, víry a cílů.</a:t>
            </a:r>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Desatero krizového managementu</a:t>
            </a:r>
            <a:endParaRPr lang="cs-CZ" dirty="0"/>
          </a:p>
        </p:txBody>
      </p:sp>
    </p:spTree>
    <p:extLst>
      <p:ext uri="{BB962C8B-B14F-4D97-AF65-F5344CB8AC3E}">
        <p14:creationId xmlns:p14="http://schemas.microsoft.com/office/powerpoint/2010/main" val="1720903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smtClean="0"/>
              <a:t>Plánování</a:t>
            </a:r>
          </a:p>
          <a:p>
            <a:r>
              <a:rPr lang="cs-CZ" sz="1800" dirty="0" smtClean="0"/>
              <a:t>Krizový </a:t>
            </a:r>
            <a:r>
              <a:rPr lang="cs-CZ" sz="1800" dirty="0"/>
              <a:t>management podniku je postaven na dvou pilířích, z nichž každý má své vlastní konkrétní cíle:</a:t>
            </a:r>
          </a:p>
          <a:p>
            <a:pPr lvl="0"/>
            <a:r>
              <a:rPr lang="cs-CZ" sz="1800" b="1" dirty="0"/>
              <a:t>Krizový plán podniku</a:t>
            </a:r>
            <a:r>
              <a:rPr lang="cs-CZ" sz="1800" dirty="0"/>
              <a:t>, k jehož cílům patří zejména snížit napětí v průběhu krizové situace, demonstrovat organizační závazky a odborné znalosti, efektivně řídit zdroje podniku. Odpovídá na otázky „Co budeme dělat? Jak budeme postupovat?“</a:t>
            </a:r>
          </a:p>
          <a:p>
            <a:pPr lvl="0"/>
            <a:r>
              <a:rPr lang="cs-CZ" sz="1800" b="1" dirty="0"/>
              <a:t>Plán krizové komunikace</a:t>
            </a:r>
            <a:r>
              <a:rPr lang="cs-CZ" sz="1800" dirty="0"/>
              <a:t>, jejímž hlavním cílem je řídit tok informací směrem k zájmovým skupinám uvnitř podniku (odbory, zaměstnanci, akcionáři/společníci, ostatní úrovně managementu) i vně podniku (dodavatelé, zákazníci, bankovní instituce, veřejnost apod.) a zabezpečit jejich přesnost. Odpovídá na otázky „Kdy, jak, koho a o čem budeme informovat?“</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20264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Organizování</a:t>
            </a:r>
          </a:p>
          <a:p>
            <a:pPr algn="just"/>
            <a:r>
              <a:rPr lang="cs-CZ" sz="1800" dirty="0"/>
              <a:t>Realizace změn, jejichž výsledkem má být odstranění krizové situace podniku, obvykle vyžaduje zásahy do organizační struktury podniku. V některých případech se může jednat o dílčí změny (sloučení dvou oddělení, outsourcing činnosti určitého provozu apod.), jindy může docházet ke komplexní restrukturalizaci celého podniku. Klasická hierarchická uspořádání, jako jsou liniová struktura či liniově-štábní struktura, vnášejí do chodu podniku systém (pořádek, organizovanost) - poskytují přehledné vazby nadřízenosti a podřízenosti, jasně demonstrují odpovědnost manažerských pozic a také nahrávají disciplíně a byrokracii. Na druhou stranu neposkytují prostor pro iniciativu a kreativitu zaměstnanců, flexibilitu a adaptabilitu podniku jako celku na potřebné změny</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2729434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smtClean="0"/>
              <a:t>Organizování</a:t>
            </a:r>
          </a:p>
          <a:p>
            <a:pPr algn="just"/>
            <a:r>
              <a:rPr lang="cs-CZ" sz="1400" dirty="0" smtClean="0"/>
              <a:t>V</a:t>
            </a:r>
            <a:r>
              <a:rPr lang="cs-CZ" sz="1400" dirty="0"/>
              <a:t> okamžiku řešení krizové situace podniku, kdy je nezbytné realizovat celou řadu změn, může být na přechodnou dobu uplatněn jako pružný organizační formát </a:t>
            </a:r>
            <a:r>
              <a:rPr lang="cs-CZ" sz="1400" b="1" dirty="0"/>
              <a:t>„chaos management“</a:t>
            </a:r>
            <a:r>
              <a:rPr lang="cs-CZ" sz="1400" dirty="0"/>
              <a:t>. Uspořádanost se v něm odvíjí ze zdánlivě chaotické, ale cílevědomé, vysoce produktivní a iniciační součinnosti lidí. </a:t>
            </a:r>
            <a:endParaRPr lang="cs-CZ" sz="1400" dirty="0" smtClean="0"/>
          </a:p>
          <a:p>
            <a:pPr algn="just"/>
            <a:r>
              <a:rPr lang="cs-CZ" sz="1400" dirty="0" smtClean="0"/>
              <a:t>Chaos </a:t>
            </a:r>
            <a:r>
              <a:rPr lang="cs-CZ" sz="1400" dirty="0"/>
              <a:t>management je podle Tótha (2011) </a:t>
            </a:r>
            <a:r>
              <a:rPr lang="cs-CZ" sz="1400" b="1" dirty="0"/>
              <a:t>založen na několika premisách</a:t>
            </a:r>
            <a:r>
              <a:rPr lang="cs-CZ" sz="1400" dirty="0"/>
              <a:t>:</a:t>
            </a:r>
          </a:p>
          <a:p>
            <a:pPr lvl="0" algn="just"/>
            <a:r>
              <a:rPr lang="cs-CZ" sz="1400" dirty="0"/>
              <a:t>vytyčuje </a:t>
            </a:r>
            <a:r>
              <a:rPr lang="cs-CZ" sz="1400" b="1" dirty="0"/>
              <a:t>jasné, perspektivní a náročné cíle</a:t>
            </a:r>
            <a:r>
              <a:rPr lang="cs-CZ" sz="1400" dirty="0"/>
              <a:t>, které důsledně promítá do chodu podniku;</a:t>
            </a:r>
          </a:p>
          <a:p>
            <a:pPr lvl="0" algn="just"/>
            <a:r>
              <a:rPr lang="cs-CZ" sz="1400" dirty="0"/>
              <a:t>realizuje </a:t>
            </a:r>
            <a:r>
              <a:rPr lang="cs-CZ" sz="1400" b="1" dirty="0"/>
              <a:t>hodnototvorné procesy</a:t>
            </a:r>
            <a:r>
              <a:rPr lang="cs-CZ" sz="1400" dirty="0"/>
              <a:t> (vyhýbá se zbytečným, nesmyslným a škodícím aktivitám);</a:t>
            </a:r>
          </a:p>
          <a:p>
            <a:pPr lvl="0" algn="just"/>
            <a:r>
              <a:rPr lang="cs-CZ" sz="1400" dirty="0"/>
              <a:t>vyžaduje </a:t>
            </a:r>
            <a:r>
              <a:rPr lang="cs-CZ" sz="1400" b="1" dirty="0"/>
              <a:t>výkon</a:t>
            </a:r>
            <a:r>
              <a:rPr lang="cs-CZ" sz="1400" dirty="0"/>
              <a:t> činnosti nejlepším možným způsobem - </a:t>
            </a:r>
            <a:r>
              <a:rPr lang="cs-CZ" sz="1400" b="1" dirty="0"/>
              <a:t>racionálně, hospodárně, s maximální produktivitou </a:t>
            </a:r>
            <a:r>
              <a:rPr lang="cs-CZ" sz="1400" dirty="0"/>
              <a:t>lidí;</a:t>
            </a:r>
          </a:p>
          <a:p>
            <a:pPr lvl="0" algn="just"/>
            <a:r>
              <a:rPr lang="cs-CZ" sz="1400" dirty="0"/>
              <a:t>funguje s </a:t>
            </a:r>
            <a:r>
              <a:rPr lang="cs-CZ" sz="1400" b="1" dirty="0"/>
              <a:t>maximálním využitím „</a:t>
            </a:r>
            <a:r>
              <a:rPr lang="cs-CZ" sz="1400" b="1" dirty="0" err="1"/>
              <a:t>sebeřídících</a:t>
            </a:r>
            <a:r>
              <a:rPr lang="cs-CZ" sz="1400" b="1" dirty="0"/>
              <a:t>“, „</a:t>
            </a:r>
            <a:r>
              <a:rPr lang="cs-CZ" sz="1400" b="1" dirty="0" err="1"/>
              <a:t>sebeorganizujících</a:t>
            </a:r>
            <a:r>
              <a:rPr lang="cs-CZ" sz="1400" b="1" dirty="0"/>
              <a:t>“ a „učících“ se mechanismů;</a:t>
            </a:r>
            <a:endParaRPr lang="cs-CZ" sz="1400" dirty="0"/>
          </a:p>
          <a:p>
            <a:pPr lvl="0" algn="just"/>
            <a:r>
              <a:rPr lang="cs-CZ" sz="1400" dirty="0"/>
              <a:t>vytváří podmínky a prostor pro </a:t>
            </a:r>
            <a:r>
              <a:rPr lang="cs-CZ" sz="1400" b="1" dirty="0"/>
              <a:t>vysoké nasazení jednotlivců i skupin zaměstnanců,</a:t>
            </a:r>
            <a:r>
              <a:rPr lang="cs-CZ" sz="1400" dirty="0"/>
              <a:t> pro jejich identifikaci s podnikem, skupinou a s prací, pro sdílení práce, tvořivosti a odpovědnosti;</a:t>
            </a:r>
          </a:p>
          <a:p>
            <a:pPr algn="just"/>
            <a:r>
              <a:rPr lang="cs-CZ" sz="1400" b="1" dirty="0"/>
              <a:t>konflikty a rozpory řeší zásadně a okamžitě</a:t>
            </a:r>
            <a:r>
              <a:rPr lang="cs-CZ" sz="14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1826779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Vedení lidí</a:t>
            </a:r>
          </a:p>
          <a:p>
            <a:pPr algn="just"/>
            <a:r>
              <a:rPr lang="cs-CZ" sz="1800" dirty="0"/>
              <a:t>Krizová atmosféra obvykle způsobuje snížení pracovního výkonu. Loajalita zaměstnanců slábne, jejich vlastní zájmy mají přednost před organizačními a „boj“ o setrvání v pracovním poměru (a zajištění příjmu do rodinného rozpočtu) potlačuje morální hodnoty. Zaměstnanci se v této době obracejí na své manažery s otázkou, co bude dál</a:t>
            </a:r>
            <a:r>
              <a:rPr lang="cs-CZ" sz="1800" dirty="0" smtClean="0"/>
              <a:t>.</a:t>
            </a:r>
          </a:p>
          <a:p>
            <a:pPr algn="just"/>
            <a:r>
              <a:rPr lang="cs-CZ" sz="1800" dirty="0"/>
              <a:t>Komunikace se zaměstnanci bude důvěryhodná pouze tehdy, budou-li zaměstnanci seznámeni s přesnými kroky ozdravného procesu a bude-li jim na jednáních prezentována vize, se kterou budou ochotni se ztotožnit a věřit v ni.</a:t>
            </a:r>
          </a:p>
          <a:p>
            <a:pPr algn="just"/>
            <a:r>
              <a:rPr lang="cs-CZ" sz="1800" dirty="0"/>
              <a:t>V krizovém období podniku by se více než jindy mělo v souvislosti s vedením podřízených užívat tvůrčí verze </a:t>
            </a:r>
            <a:r>
              <a:rPr lang="cs-CZ" sz="1800" b="1" dirty="0"/>
              <a:t>„vůdcovství“ („</a:t>
            </a:r>
            <a:r>
              <a:rPr lang="cs-CZ" sz="1800" b="1" dirty="0" err="1"/>
              <a:t>leadership</a:t>
            </a:r>
            <a:r>
              <a:rPr lang="cs-CZ" sz="1800" b="1" dirty="0"/>
              <a:t>“)</a:t>
            </a:r>
            <a:r>
              <a:rPr lang="cs-CZ" sz="1800" dirty="0"/>
              <a:t>, jehož základními stavebními prvky jsou integrita (jasné hodnoty a cíle) a konzistence (soudržnost manažerů a podřízených).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1395359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smtClean="0"/>
              <a:t>Vedení lidí</a:t>
            </a:r>
          </a:p>
          <a:p>
            <a:pPr algn="just"/>
            <a:r>
              <a:rPr lang="cs-CZ" sz="1500" dirty="0" smtClean="0"/>
              <a:t>Přes </a:t>
            </a:r>
            <a:r>
              <a:rPr lang="cs-CZ" sz="1500" dirty="0"/>
              <a:t>tento zevšeobecněný poznatek krizoví manažeři a následně i ostatní podřízení manažeři v krizové situaci velmi často preferují </a:t>
            </a:r>
            <a:r>
              <a:rPr lang="cs-CZ" sz="1500" b="1" dirty="0"/>
              <a:t>centralizované řízení a direktivní styl vedení</a:t>
            </a:r>
            <a:r>
              <a:rPr lang="cs-CZ" sz="1500" dirty="0"/>
              <a:t>. Jsou totiž přesvědčeni o tom, že v podmínkách, ve kterých je důležitá rychlost a přesnost vykonání úkolu podřízenými, nelze s jiným přístupem k řízení uspět</a:t>
            </a:r>
            <a:r>
              <a:rPr lang="cs-CZ" sz="1500" dirty="0" smtClean="0"/>
              <a:t>.</a:t>
            </a:r>
          </a:p>
          <a:p>
            <a:pPr algn="just"/>
            <a:r>
              <a:rPr lang="cs-CZ" sz="1500" dirty="0"/>
              <a:t>Manažeři by měli vybízet své podřízené, aby konstruktivně a iniciativně přemýšleli, co také oni mohou pro podnik udělat. Krizový management by měl být samozřejmě ve všem příkladem. Manažeři nesou největší odpovědnost a měli by tudíž nést také ty největší oběti.</a:t>
            </a:r>
          </a:p>
          <a:p>
            <a:pPr algn="just"/>
            <a:r>
              <a:rPr lang="cs-CZ" sz="1500" dirty="0"/>
              <a:t>Ani v období krize by však podnik neměl zapomínat, že z dlouhodobého hlediska může být úspěšný pouze tehdy, když si vybuduje </a:t>
            </a:r>
            <a:r>
              <a:rPr lang="cs-CZ" sz="1500" b="1" dirty="0"/>
              <a:t>klíčovou personální základnu</a:t>
            </a:r>
            <a:r>
              <a:rPr lang="cs-CZ" sz="1500" dirty="0"/>
              <a:t> a když bude schopen </a:t>
            </a:r>
            <a:r>
              <a:rPr lang="cs-CZ" sz="1500" b="1" dirty="0"/>
              <a:t>přitahovat talentované zaměstnance</a:t>
            </a:r>
            <a:r>
              <a:rPr lang="cs-CZ" sz="1500" dirty="0"/>
              <a:t>. Cílem programů pro klíčové zaměstnance je identifikovat a udržet ty nejdůležitější a nejobtížněji nahraditelné pracovníky. Programy talent managementu by měly být zaměřeny na vývoj a udržení těch nových zaměstnanců, kteří vykazují největší potenciál a mohou pro podnik představovat budoucí manažerský kapitál.</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3719447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Kontrola</a:t>
            </a:r>
          </a:p>
          <a:p>
            <a:pPr algn="just"/>
            <a:r>
              <a:rPr lang="cs-CZ" sz="1600" dirty="0"/>
              <a:t>Kontrola představuje funkci managementu, zaměřenou na porovnání plánu s novou realitou. Díky ní manažeři zjišťují, zda dosahované výsledky odpovídají výsledkům plánovaným.</a:t>
            </a:r>
          </a:p>
          <a:p>
            <a:pPr marL="0" indent="0" algn="just">
              <a:buNone/>
            </a:pPr>
            <a:r>
              <a:rPr lang="cs-CZ" sz="1600" dirty="0"/>
              <a:t>Funkční krizové řízení podniku tudíž předpokládá:   </a:t>
            </a:r>
          </a:p>
          <a:p>
            <a:pPr lvl="0" algn="just"/>
            <a:r>
              <a:rPr lang="cs-CZ" sz="1600" dirty="0"/>
              <a:t>vyjádření skutečného výchozího stavu;</a:t>
            </a:r>
          </a:p>
          <a:p>
            <a:pPr lvl="0" algn="just"/>
            <a:r>
              <a:rPr lang="cs-CZ" sz="1600" dirty="0"/>
              <a:t>stanovení cílové hodnoty, ke které se má dospět;</a:t>
            </a:r>
          </a:p>
          <a:p>
            <a:pPr lvl="0" algn="just"/>
            <a:r>
              <a:rPr lang="cs-CZ" sz="1600" dirty="0"/>
              <a:t>určení metody pro měření a zhodnocení vzniklé odchylky. </a:t>
            </a:r>
          </a:p>
          <a:p>
            <a:pPr marL="0" indent="0" algn="just">
              <a:buNone/>
            </a:pPr>
            <a:r>
              <a:rPr lang="cs-CZ" sz="1600" dirty="0"/>
              <a:t>V rámci plánování a kontroly, prováděné krizovým managementem, nacházejí své uplatnění nástroje </a:t>
            </a:r>
            <a:r>
              <a:rPr lang="cs-CZ" sz="1600" b="1" dirty="0"/>
              <a:t>operativního controllingu</a:t>
            </a:r>
            <a:r>
              <a:rPr lang="cs-CZ" sz="1600" dirty="0"/>
              <a:t>. Operativní controlling představuje systém měření, který dokáže manažery dokonce </a:t>
            </a:r>
            <a:r>
              <a:rPr lang="cs-CZ" sz="1600" b="1" dirty="0"/>
              <a:t>včas varovat</a:t>
            </a:r>
            <a:r>
              <a:rPr lang="cs-CZ" sz="1600" dirty="0"/>
              <a:t> před negativním vývojem reality. Na rozdíl od něj kontrola představuje výhradně </a:t>
            </a:r>
            <a:r>
              <a:rPr lang="cs-CZ" sz="1600" dirty="0" err="1"/>
              <a:t>ohlednutí</a:t>
            </a:r>
            <a:r>
              <a:rPr lang="cs-CZ" sz="1600" dirty="0"/>
              <a:t> se zpět, neboť je prováděna až po té, co jsou zrealizovány plánem stanovené cíle.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1314728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Kontrola</a:t>
            </a:r>
          </a:p>
          <a:p>
            <a:pPr marL="0" indent="0" algn="just">
              <a:buNone/>
            </a:pPr>
            <a:r>
              <a:rPr lang="cs-CZ" sz="1800" dirty="0"/>
              <a:t>Controlling plní svůj účel tehdy, když se může opřít o:</a:t>
            </a:r>
          </a:p>
          <a:p>
            <a:pPr lvl="0" algn="just"/>
            <a:r>
              <a:rPr lang="cs-CZ" sz="1800" b="1" dirty="0"/>
              <a:t>cíle a plány</a:t>
            </a:r>
            <a:r>
              <a:rPr lang="cs-CZ" sz="1800" dirty="0"/>
              <a:t> (plán odbytu, kalkulace nákladů, kalkulace krátkodobého výsledku hospodaření, kalkulace procesních nákladů, finanční plán, personální plán apod.);</a:t>
            </a:r>
          </a:p>
          <a:p>
            <a:pPr lvl="0" algn="just"/>
            <a:r>
              <a:rPr lang="cs-CZ" sz="1800" b="1" dirty="0"/>
              <a:t>výkazy</a:t>
            </a:r>
            <a:r>
              <a:rPr lang="cs-CZ" sz="1800" dirty="0"/>
              <a:t>, příp. také </a:t>
            </a:r>
            <a:r>
              <a:rPr lang="cs-CZ" sz="1800" b="1" dirty="0"/>
              <a:t>reporting</a:t>
            </a:r>
            <a:r>
              <a:rPr lang="cs-CZ" sz="1800" dirty="0"/>
              <a:t> (předkládání zpráv o aktuálním stavu v různých stupních podrobnosti podle momentální potřeby a v závislosti na příjemci výsledné informace);</a:t>
            </a:r>
          </a:p>
          <a:p>
            <a:pPr lvl="0" algn="just"/>
            <a:r>
              <a:rPr lang="cs-CZ" sz="1800" b="1" dirty="0"/>
              <a:t>analýzu odchylek a jejich příčin</a:t>
            </a:r>
            <a:r>
              <a:rPr lang="cs-CZ" sz="1800" dirty="0"/>
              <a:t> (například za pomoci </a:t>
            </a:r>
            <a:r>
              <a:rPr lang="cs-CZ" sz="1800" dirty="0" err="1"/>
              <a:t>Ishikawova</a:t>
            </a:r>
            <a:r>
              <a:rPr lang="cs-CZ" sz="1800" dirty="0"/>
              <a:t> diagramu, </a:t>
            </a:r>
            <a:r>
              <a:rPr lang="cs-CZ" sz="1800" dirty="0" err="1"/>
              <a:t>Paretova</a:t>
            </a:r>
            <a:r>
              <a:rPr lang="cs-CZ" sz="1800" dirty="0"/>
              <a:t> principu apod.);</a:t>
            </a:r>
          </a:p>
          <a:p>
            <a:pPr lvl="0" algn="just"/>
            <a:r>
              <a:rPr lang="cs-CZ" sz="1800" b="1" dirty="0"/>
              <a:t>opatření proti odchylkám</a:t>
            </a:r>
            <a:r>
              <a:rPr lang="cs-CZ" sz="1800" dirty="0"/>
              <a:t> (popis opatření, vyjádření očekávaného výsledku, vyčíslení dodatečných nákladů, určení termínu pro nápravu situace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29808915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Rozhodování</a:t>
            </a:r>
          </a:p>
          <a:p>
            <a:pPr algn="just"/>
            <a:r>
              <a:rPr lang="cs-CZ" sz="1800" dirty="0"/>
              <a:t>Rozhodováním pojmenováváme akt volby jedné z několika možných variant (alternativ). Kritériem pro výběr varianty je obvykle maximalizace budoucího užitku. Hodnocení užitku výsledku manažerova rozhodnutí však není nijak jednoduchou záležitostí:</a:t>
            </a:r>
          </a:p>
          <a:p>
            <a:pPr lvl="0" algn="just"/>
            <a:r>
              <a:rPr lang="cs-CZ" sz="1800" dirty="0" smtClean="0"/>
              <a:t>Komplikaci </a:t>
            </a:r>
            <a:r>
              <a:rPr lang="cs-CZ" sz="1800" dirty="0"/>
              <a:t>při posuzování užitku představují kontexty (souvislosti). Výsledek rozhodnutí můžeme v určitých souvislostech hodnotit pozitivně, v jiném kontextu však negativně.</a:t>
            </a:r>
          </a:p>
          <a:p>
            <a:pPr lvl="0" algn="just"/>
            <a:r>
              <a:rPr lang="cs-CZ" sz="1800" dirty="0"/>
              <a:t>Posuzování užitku může být rozdílné také z časového hlediska. To, co se zdá být přínosné z krátkodobého hlediska, může být chybou v dlouhodobém časovém horizontu (nebo také naopak). Zde je namístě připomenout, že dosažení dlouhodobého efektu by mělo mít vždy přednost před krátkodobým efektem.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948661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smtClean="0"/>
              <a:t>Rozhodování</a:t>
            </a:r>
          </a:p>
          <a:p>
            <a:pPr algn="just"/>
            <a:r>
              <a:rPr lang="cs-CZ" sz="1700" dirty="0"/>
              <a:t>Úvahy manažera o budoucím užitku výsledku svého rozhodnutí jsou </a:t>
            </a:r>
            <a:r>
              <a:rPr lang="cs-CZ" sz="1700" b="1" dirty="0"/>
              <a:t>známkou racionálního rozhodování</a:t>
            </a:r>
            <a:r>
              <a:rPr lang="cs-CZ" sz="1700" dirty="0"/>
              <a:t>, tzn. vědomého procesu, díky němuž vyvozujeme ze všech známých informací, poznatků o souvislostech či pravidlech logické závěry. Racionální rozhodování bývá velmi často považováno za jediné správné rozhodování, jelikož manažer dokáže své rozhodnutí za pomoci konkrétních argumentů vysvětlit. Vzbuzuje tak dojem, že má situaci zcela pod kontrolou. </a:t>
            </a:r>
          </a:p>
          <a:p>
            <a:pPr algn="just"/>
            <a:r>
              <a:rPr lang="cs-CZ" sz="1700" dirty="0"/>
              <a:t>Ani u manažerů by však nemělo být zcela potlačeno </a:t>
            </a:r>
            <a:r>
              <a:rPr lang="cs-CZ" sz="1700" b="1" dirty="0"/>
              <a:t>emocionální rozhodování. </a:t>
            </a:r>
            <a:r>
              <a:rPr lang="cs-CZ" sz="1700" dirty="0"/>
              <a:t>To poměrně často uskutečníme, ale nedokážeme přesně vysvětlit proč. Cosi nám jednoduše napovídá, že by právě tato varianta řešení rozhodovací situace mohla být ta pravá - necháváme se ovlivnit intuicí a minulými zkušenostmi (prožitky). Výsledek našeho emocionálního rozhodnutí nedokážeme dost dobře odůvodnit. Přesvědčit pak někoho druhého o správnosti našeho rozhodnutí je nelehkou záležitostí.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518099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Podstata a vymezení </a:t>
            </a:r>
            <a:r>
              <a:rPr lang="cs-CZ" sz="1600" dirty="0" smtClean="0">
                <a:solidFill>
                  <a:srgbClr val="307871"/>
                </a:solidFill>
                <a:latin typeface="Times New Roman" panose="02020603050405020304" pitchFamily="18" charset="0"/>
                <a:cs typeface="Times New Roman" panose="02020603050405020304" pitchFamily="18" charset="0"/>
              </a:rPr>
              <a:t>krizového </a:t>
            </a:r>
            <a:r>
              <a:rPr lang="cs-CZ" sz="1600" dirty="0" smtClean="0">
                <a:solidFill>
                  <a:srgbClr val="307871"/>
                </a:solidFill>
                <a:latin typeface="Times New Roman" panose="02020603050405020304" pitchFamily="18" charset="0"/>
                <a:cs typeface="Times New Roman" panose="02020603050405020304" pitchFamily="18" charset="0"/>
              </a:rPr>
              <a:t>managementu</a:t>
            </a:r>
          </a:p>
          <a:p>
            <a:r>
              <a:rPr lang="cs-CZ" sz="1600" dirty="0" smtClean="0">
                <a:solidFill>
                  <a:srgbClr val="307871"/>
                </a:solidFill>
                <a:latin typeface="Times New Roman" panose="02020603050405020304" pitchFamily="18" charset="0"/>
                <a:cs typeface="Times New Roman" panose="02020603050405020304" pitchFamily="18" charset="0"/>
              </a:rPr>
              <a:t>Činnosti krizového managementu</a:t>
            </a:r>
            <a:endParaRPr lang="cs-CZ" sz="1600" dirty="0" smtClean="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Krizový manažer</a:t>
            </a:r>
            <a:endParaRPr lang="cs-CZ" sz="1600" dirty="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Interim manažer</a:t>
            </a:r>
            <a:endParaRPr lang="cs-CZ" sz="1600" dirty="0" smtClean="0">
              <a:solidFill>
                <a:srgbClr val="307871"/>
              </a:solidFill>
              <a:latin typeface="Times New Roman" panose="02020603050405020304" pitchFamily="18" charset="0"/>
              <a:cs typeface="Times New Roman" panose="02020603050405020304" pitchFamily="18" charset="0"/>
            </a:endParaRPr>
          </a:p>
          <a:p>
            <a:r>
              <a:rPr lang="cs-CZ" sz="1600" smtClean="0">
                <a:solidFill>
                  <a:srgbClr val="307871"/>
                </a:solidFill>
                <a:latin typeface="Times New Roman" panose="02020603050405020304" pitchFamily="18" charset="0"/>
                <a:cs typeface="Times New Roman" panose="02020603050405020304" pitchFamily="18" charset="0"/>
              </a:rPr>
              <a:t>Krizový tým</a:t>
            </a:r>
            <a:endParaRPr lang="cs-CZ" sz="1600"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16884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Krizový manažer by měl být silnou osobností, která umí vyjednávat, citlivě prosadit změny a najít uvnitř podniku zdroje pro vyšší efektivnost procesů. </a:t>
            </a:r>
            <a:endParaRPr lang="cs-CZ" sz="2000" dirty="0" smtClean="0"/>
          </a:p>
          <a:p>
            <a:pPr algn="just"/>
            <a:r>
              <a:rPr lang="cs-CZ" sz="2000" dirty="0" smtClean="0"/>
              <a:t>K</a:t>
            </a:r>
            <a:r>
              <a:rPr lang="cs-CZ" sz="2000" dirty="0"/>
              <a:t> jeho charakterovým vlastnostem by rozhodně měla patřit pracovitost, soustředěnost a důslednost. Veškerá jeho rozhodnutí a jednání musí být v kontextu s dlouhodobou strategií podniku a podporovat budoucí dlouhodobou prosperitu. </a:t>
            </a:r>
            <a:endParaRPr lang="cs-CZ" sz="2000" dirty="0" smtClean="0"/>
          </a:p>
          <a:p>
            <a:pPr algn="just"/>
            <a:r>
              <a:rPr lang="cs-CZ" sz="2000" dirty="0" smtClean="0"/>
              <a:t>Krizový </a:t>
            </a:r>
            <a:r>
              <a:rPr lang="cs-CZ" sz="2000" dirty="0"/>
              <a:t>manažer postupuje plánovitě, systematicky uvažuje o variantách řešení a je odhodlán čelit všem nenadálým překážkám. Jeho jednání musí být promyšlené a vzhledem k časové tísni radikální. </a:t>
            </a:r>
            <a:endParaRPr lang="cs-CZ" sz="2000" dirty="0" smtClean="0"/>
          </a:p>
          <a:p>
            <a:pPr algn="just"/>
            <a:r>
              <a:rPr lang="cs-CZ" sz="2000" dirty="0" smtClean="0"/>
              <a:t>Krizový </a:t>
            </a:r>
            <a:r>
              <a:rPr lang="cs-CZ" sz="2000" dirty="0"/>
              <a:t>manažer je zodpovědný za splnění stanovených cílů.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a:t>
            </a:r>
            <a:endParaRPr lang="cs-CZ" dirty="0"/>
          </a:p>
        </p:txBody>
      </p:sp>
    </p:spTree>
    <p:extLst>
      <p:ext uri="{BB962C8B-B14F-4D97-AF65-F5344CB8AC3E}">
        <p14:creationId xmlns:p14="http://schemas.microsoft.com/office/powerpoint/2010/main" val="4263665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a:t>
            </a:r>
            <a:endParaRPr lang="cs-CZ" dirty="0"/>
          </a:p>
        </p:txBody>
      </p:sp>
      <p:grpSp>
        <p:nvGrpSpPr>
          <p:cNvPr id="5" name="Skupina 4"/>
          <p:cNvGrpSpPr>
            <a:grpSpLocks/>
          </p:cNvGrpSpPr>
          <p:nvPr/>
        </p:nvGrpSpPr>
        <p:grpSpPr bwMode="auto">
          <a:xfrm>
            <a:off x="1835696" y="915566"/>
            <a:ext cx="5112568" cy="3384376"/>
            <a:chOff x="2931" y="3851"/>
            <a:chExt cx="5138" cy="3454"/>
          </a:xfrm>
        </p:grpSpPr>
        <p:sp>
          <p:nvSpPr>
            <p:cNvPr id="6" name="Oval 18"/>
            <p:cNvSpPr>
              <a:spLocks noChangeArrowheads="1"/>
            </p:cNvSpPr>
            <p:nvPr/>
          </p:nvSpPr>
          <p:spPr bwMode="auto">
            <a:xfrm>
              <a:off x="4071" y="3851"/>
              <a:ext cx="2650" cy="2098"/>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sp>
          <p:nvSpPr>
            <p:cNvPr id="7" name="Oval 19"/>
            <p:cNvSpPr>
              <a:spLocks noChangeArrowheads="1"/>
            </p:cNvSpPr>
            <p:nvPr/>
          </p:nvSpPr>
          <p:spPr bwMode="auto">
            <a:xfrm>
              <a:off x="2931" y="5207"/>
              <a:ext cx="2650" cy="2098"/>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sp>
          <p:nvSpPr>
            <p:cNvPr id="8" name="Oval 20"/>
            <p:cNvSpPr>
              <a:spLocks noChangeArrowheads="1"/>
            </p:cNvSpPr>
            <p:nvPr/>
          </p:nvSpPr>
          <p:spPr bwMode="auto">
            <a:xfrm>
              <a:off x="5163" y="5207"/>
              <a:ext cx="2650" cy="2098"/>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sp>
          <p:nvSpPr>
            <p:cNvPr id="9" name="Text Box 21"/>
            <p:cNvSpPr txBox="1">
              <a:spLocks noChangeArrowheads="1"/>
            </p:cNvSpPr>
            <p:nvPr/>
          </p:nvSpPr>
          <p:spPr bwMode="auto">
            <a:xfrm>
              <a:off x="4347" y="4252"/>
              <a:ext cx="2073" cy="1024"/>
            </a:xfrm>
            <a:prstGeom prst="rect">
              <a:avLst/>
            </a:prstGeom>
            <a:noFill/>
            <a:ln>
              <a:noFill/>
            </a:ln>
            <a:effectLst/>
            <a:extLst>
              <a:ext uri="{909E8E84-426E-40DD-AFC4-6F175D3DCCD1}">
                <a14:hiddenFill xmlns:a14="http://schemas.microsoft.com/office/drawing/2010/main">
                  <a:solidFill>
                    <a:srgbClr val="4BACC6"/>
                  </a:solidFill>
                </a14:hiddenFill>
              </a:ext>
              <a:ext uri="{91240B29-F687-4F45-9708-019B960494DF}">
                <a14:hiddenLine xmlns:a14="http://schemas.microsoft.com/office/drawing/2010/main" w="38100">
                  <a:solidFill>
                    <a:srgbClr val="F2F2F2"/>
                  </a:solidFill>
                  <a:miter lim="800000"/>
                  <a:headEnd/>
                  <a:tailEnd/>
                </a14:hiddenLine>
              </a:ext>
            </a:extLst>
          </p:spPr>
          <p:txBody>
            <a:bodyPr rot="0" vert="horz" wrap="square" lIns="91440" tIns="45720" rIns="91440" bIns="45720" anchor="t" anchorCtr="0" upright="1">
              <a:noAutofit/>
            </a:bodyPr>
            <a:lstStyle/>
            <a:p>
              <a:pPr indent="180340" algn="l">
                <a:lnSpc>
                  <a:spcPct val="115000"/>
                </a:lnSpc>
                <a:spcBef>
                  <a:spcPts val="425"/>
                </a:spcBef>
                <a:spcAft>
                  <a:spcPts val="0"/>
                </a:spcAft>
              </a:pPr>
              <a:r>
                <a:rPr lang="cs-CZ" sz="900" b="1">
                  <a:effectLst/>
                  <a:latin typeface="Times New Roman" panose="02020603050405020304" pitchFamily="18" charset="0"/>
                  <a:ea typeface="Calibri" panose="020F0502020204030204" pitchFamily="34" charset="0"/>
                  <a:cs typeface="Times New Roman" panose="02020603050405020304" pitchFamily="18" charset="0"/>
                </a:rPr>
                <a:t>Interpersonální role:</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Představitel</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Vedoucí</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100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Spojovací článek</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Text Box 22"/>
            <p:cNvSpPr txBox="1">
              <a:spLocks noChangeArrowheads="1"/>
            </p:cNvSpPr>
            <p:nvPr/>
          </p:nvSpPr>
          <p:spPr bwMode="auto">
            <a:xfrm>
              <a:off x="3212" y="5740"/>
              <a:ext cx="2073" cy="1218"/>
            </a:xfrm>
            <a:prstGeom prst="rect">
              <a:avLst/>
            </a:prstGeom>
            <a:noFill/>
            <a:ln>
              <a:noFill/>
            </a:ln>
            <a:effectLst/>
            <a:extLst>
              <a:ext uri="{909E8E84-426E-40DD-AFC4-6F175D3DCCD1}">
                <a14:hiddenFill xmlns:a14="http://schemas.microsoft.com/office/drawing/2010/main">
                  <a:solidFill>
                    <a:srgbClr val="4BACC6"/>
                  </a:solidFill>
                </a14:hiddenFill>
              </a:ext>
              <a:ext uri="{91240B29-F687-4F45-9708-019B960494DF}">
                <a14:hiddenLine xmlns:a14="http://schemas.microsoft.com/office/drawing/2010/main" w="38100">
                  <a:solidFill>
                    <a:srgbClr val="F2F2F2"/>
                  </a:solidFill>
                  <a:miter lim="800000"/>
                  <a:headEnd/>
                  <a:tailEnd/>
                </a14:hiddenLine>
              </a:ext>
            </a:extLst>
          </p:spPr>
          <p:txBody>
            <a:bodyPr rot="0" vert="horz" wrap="square" lIns="91440" tIns="45720" rIns="91440" bIns="45720" anchor="t" anchorCtr="0" upright="1">
              <a:noAutofit/>
            </a:bodyPr>
            <a:lstStyle/>
            <a:p>
              <a:pPr indent="180340" algn="l">
                <a:lnSpc>
                  <a:spcPct val="115000"/>
                </a:lnSpc>
                <a:spcBef>
                  <a:spcPts val="425"/>
                </a:spcBef>
                <a:spcAft>
                  <a:spcPts val="0"/>
                </a:spcAft>
              </a:pPr>
              <a:r>
                <a:rPr lang="cs-CZ" sz="900" b="1">
                  <a:effectLst/>
                  <a:latin typeface="Times New Roman" panose="02020603050405020304" pitchFamily="18" charset="0"/>
                  <a:ea typeface="Calibri" panose="020F0502020204030204" pitchFamily="34" charset="0"/>
                  <a:cs typeface="Times New Roman" panose="02020603050405020304" pitchFamily="18" charset="0"/>
                </a:rPr>
                <a:t>Rozhodovací role:</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Podnikatel</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Řešitel problémů</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Alokátor zdrojů</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100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Vyjednavač</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Text Box 23"/>
            <p:cNvSpPr txBox="1">
              <a:spLocks noChangeArrowheads="1"/>
            </p:cNvSpPr>
            <p:nvPr/>
          </p:nvSpPr>
          <p:spPr bwMode="auto">
            <a:xfrm>
              <a:off x="5996" y="5740"/>
              <a:ext cx="2073" cy="1218"/>
            </a:xfrm>
            <a:prstGeom prst="rect">
              <a:avLst/>
            </a:prstGeom>
            <a:noFill/>
            <a:ln>
              <a:noFill/>
            </a:ln>
            <a:effectLst/>
            <a:extLst>
              <a:ext uri="{909E8E84-426E-40DD-AFC4-6F175D3DCCD1}">
                <a14:hiddenFill xmlns:a14="http://schemas.microsoft.com/office/drawing/2010/main">
                  <a:solidFill>
                    <a:srgbClr val="4BACC6"/>
                  </a:solidFill>
                </a14:hiddenFill>
              </a:ext>
              <a:ext uri="{91240B29-F687-4F45-9708-019B960494DF}">
                <a14:hiddenLine xmlns:a14="http://schemas.microsoft.com/office/drawing/2010/main" w="38100">
                  <a:solidFill>
                    <a:srgbClr val="F2F2F2"/>
                  </a:solidFill>
                  <a:miter lim="800000"/>
                  <a:headEnd/>
                  <a:tailEnd/>
                </a14:hiddenLine>
              </a:ext>
            </a:extLst>
          </p:spPr>
          <p:txBody>
            <a:bodyPr rot="0" vert="horz" wrap="square" lIns="91440" tIns="45720" rIns="91440" bIns="45720" anchor="t" anchorCtr="0" upright="1">
              <a:noAutofit/>
            </a:bodyPr>
            <a:lstStyle/>
            <a:p>
              <a:pPr indent="180340" algn="l">
                <a:lnSpc>
                  <a:spcPct val="115000"/>
                </a:lnSpc>
                <a:spcBef>
                  <a:spcPts val="425"/>
                </a:spcBef>
                <a:spcAft>
                  <a:spcPts val="0"/>
                </a:spcAft>
              </a:pPr>
              <a:r>
                <a:rPr lang="cs-CZ" sz="900" b="1">
                  <a:effectLst/>
                  <a:latin typeface="Times New Roman" panose="02020603050405020304" pitchFamily="18" charset="0"/>
                  <a:ea typeface="Calibri" panose="020F0502020204030204" pitchFamily="34" charset="0"/>
                  <a:cs typeface="Times New Roman" panose="02020603050405020304" pitchFamily="18" charset="0"/>
                </a:rPr>
                <a:t>Informační role:</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Pozorovatel</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Šiřitel</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0"/>
                </a:spcAft>
              </a:pPr>
              <a:r>
                <a:rPr lang="cs-CZ" sz="900">
                  <a:effectLst/>
                  <a:latin typeface="Times New Roman" panose="02020603050405020304" pitchFamily="18" charset="0"/>
                  <a:ea typeface="Calibri" panose="020F0502020204030204" pitchFamily="34" charset="0"/>
                  <a:cs typeface="Times New Roman" panose="02020603050405020304" pitchFamily="18" charset="0"/>
                </a:rPr>
                <a:t>Mluvčí</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100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042708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a:t>Kvalitní naplňování manažerský rolí předpokládá vybavení osobnosti manažera (tudíž také krizového manažera) určitým potenciálem - </a:t>
            </a:r>
            <a:r>
              <a:rPr lang="cs-CZ" sz="1700" b="1" dirty="0"/>
              <a:t>znalostmi, dovednostmi, zkušenostmi, schopnostmi a vlastnostmi</a:t>
            </a:r>
            <a:r>
              <a:rPr lang="cs-CZ" sz="1700" dirty="0"/>
              <a:t>. </a:t>
            </a:r>
          </a:p>
          <a:p>
            <a:pPr algn="just"/>
            <a:r>
              <a:rPr lang="cs-CZ" sz="1700" dirty="0"/>
              <a:t>K základním </a:t>
            </a:r>
            <a:r>
              <a:rPr lang="cs-CZ" sz="1700" b="1" dirty="0"/>
              <a:t>znalostem</a:t>
            </a:r>
            <a:r>
              <a:rPr lang="cs-CZ" sz="1700" dirty="0"/>
              <a:t> krizového manažera patří kromě poznatků z oblasti managementu zejména dílčí oborové znalosti, především práva, účetnictví, daňové agendy, financí a dané věcné problematiky podle zaměření provozu podniku</a:t>
            </a:r>
            <a:r>
              <a:rPr lang="cs-CZ" sz="1700" dirty="0" smtClean="0"/>
              <a:t>.</a:t>
            </a:r>
          </a:p>
          <a:p>
            <a:pPr algn="just"/>
            <a:r>
              <a:rPr lang="cs-CZ" sz="1700" dirty="0"/>
              <a:t>Za </a:t>
            </a:r>
            <a:r>
              <a:rPr lang="cs-CZ" sz="1700" b="1" dirty="0"/>
              <a:t>dovednosti</a:t>
            </a:r>
            <a:r>
              <a:rPr lang="cs-CZ" sz="1700" dirty="0"/>
              <a:t> jsou považovány praktické návyky manažera, tedy znalosti používané při manažerské činnosti. Akutní krize je mimořádnou situací, proto musí krizový manažer při své práci volit metody a postupy, které jsou adekvátní této situaci. </a:t>
            </a:r>
            <a:endParaRPr lang="cs-CZ" sz="1700" dirty="0" smtClean="0"/>
          </a:p>
          <a:p>
            <a:pPr algn="just"/>
            <a:r>
              <a:rPr lang="cs-CZ" sz="1700" dirty="0"/>
              <a:t>Krizový manažer pravděpodobně nejvíce ocení znalosti a dovednosti metod či technik zejména z následujících oblastí managementu</a:t>
            </a:r>
            <a:r>
              <a:rPr lang="cs-CZ" sz="1700" dirty="0" smtClean="0"/>
              <a:t>: strategické </a:t>
            </a:r>
            <a:r>
              <a:rPr lang="cs-CZ" sz="1700" dirty="0"/>
              <a:t>řízení</a:t>
            </a:r>
            <a:r>
              <a:rPr lang="cs-CZ" sz="1700" dirty="0" smtClean="0"/>
              <a:t>; řízení </a:t>
            </a:r>
            <a:r>
              <a:rPr lang="cs-CZ" sz="1700" dirty="0"/>
              <a:t>změny</a:t>
            </a:r>
            <a:r>
              <a:rPr lang="cs-CZ" sz="1700" dirty="0" smtClean="0"/>
              <a:t>; projektové </a:t>
            </a:r>
            <a:r>
              <a:rPr lang="cs-CZ" sz="1700" dirty="0"/>
              <a:t>řízení</a:t>
            </a:r>
            <a:r>
              <a:rPr lang="cs-CZ" sz="1700" dirty="0" smtClean="0"/>
              <a:t>; procesní </a:t>
            </a:r>
            <a:r>
              <a:rPr lang="cs-CZ" sz="1700" dirty="0"/>
              <a:t>řízení</a:t>
            </a:r>
            <a:r>
              <a:rPr lang="cs-CZ" sz="1700" dirty="0" smtClean="0"/>
              <a:t>; řízení </a:t>
            </a:r>
            <a:r>
              <a:rPr lang="cs-CZ" sz="1700" dirty="0"/>
              <a:t>času</a:t>
            </a:r>
            <a:r>
              <a:rPr lang="cs-CZ" sz="1700" dirty="0" smtClean="0"/>
              <a:t>; měření </a:t>
            </a:r>
            <a:r>
              <a:rPr lang="cs-CZ" sz="1700" dirty="0"/>
              <a:t>a zvyšování výkonnosti podniku</a:t>
            </a:r>
            <a:r>
              <a:rPr lang="cs-CZ" sz="1700" dirty="0" smtClean="0"/>
              <a:t>;  řešení </a:t>
            </a:r>
            <a:r>
              <a:rPr lang="cs-CZ" sz="1700" dirty="0"/>
              <a:t>konfliktů apod.</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a:t>
            </a:r>
            <a:endParaRPr lang="cs-CZ" dirty="0"/>
          </a:p>
        </p:txBody>
      </p:sp>
    </p:spTree>
    <p:extLst>
      <p:ext uri="{BB962C8B-B14F-4D97-AF65-F5344CB8AC3E}">
        <p14:creationId xmlns:p14="http://schemas.microsoft.com/office/powerpoint/2010/main" val="1894335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a:t>Schopnosti</a:t>
            </a:r>
            <a:r>
              <a:rPr lang="cs-CZ" sz="1700" dirty="0"/>
              <a:t> manažera představují vrozený potenciál, díky němuž je manažer jakýmsi přirozeným způsobem připraven na vykonávání své činnosti. Ke schopnostem krizového manažera by bezesporu měly patřit: </a:t>
            </a:r>
          </a:p>
          <a:p>
            <a:pPr lvl="0" algn="just"/>
            <a:r>
              <a:rPr lang="cs-CZ" sz="1700" b="1" dirty="0"/>
              <a:t>rozumové (intelektuální) schopnosti</a:t>
            </a:r>
            <a:r>
              <a:rPr lang="cs-CZ" sz="1700" dirty="0"/>
              <a:t> - analytické myšlení, kreativita, rychlé rozhodování, systematický přístup, soustředění se na výsledky, bystrost apod.;</a:t>
            </a:r>
          </a:p>
          <a:p>
            <a:pPr lvl="0" algn="just"/>
            <a:r>
              <a:rPr lang="cs-CZ" sz="1700" b="1" dirty="0"/>
              <a:t>psychická a intelektuální dispozice</a:t>
            </a:r>
            <a:r>
              <a:rPr lang="cs-CZ" sz="1700" dirty="0"/>
              <a:t> – rezistence vůči stresu, citová vyrovnanost, jednání s pozitivním cílovým obsahem, sebeovládání, asertivní jednání, schopnost odolávat tlakům a vlivům (díky tomu úspěšně řešit konflikty na pracovištích, činit velmi nepříjemná rozhodnutí a nepopulární opatření</a:t>
            </a:r>
            <a:r>
              <a:rPr lang="cs-CZ" sz="1700" dirty="0" smtClean="0"/>
              <a:t>).</a:t>
            </a:r>
          </a:p>
          <a:p>
            <a:pPr marL="0" indent="0" algn="just">
              <a:buNone/>
            </a:pPr>
            <a:r>
              <a:rPr lang="cs-CZ" sz="1700" b="1" dirty="0"/>
              <a:t>Vlastnosti</a:t>
            </a:r>
            <a:r>
              <a:rPr lang="cs-CZ" sz="1700" dirty="0"/>
              <a:t> manažera jsou zdrojem relativně ustáleného způsobu jeho chování. Například korektnost jednání krizového manažera podmiňuje jeho úspěšnost, věrohodnost a efektivnost. Seriózní, poctivé a etické jednání za všech okolností může napomoci k získání prestiže a autority. Citlivý přístup k zaměstnancům rozhodně není slabinou manažera.</a:t>
            </a:r>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a:t>
            </a:r>
            <a:endParaRPr lang="cs-CZ" dirty="0"/>
          </a:p>
        </p:txBody>
      </p:sp>
    </p:spTree>
    <p:extLst>
      <p:ext uri="{BB962C8B-B14F-4D97-AF65-F5344CB8AC3E}">
        <p14:creationId xmlns:p14="http://schemas.microsoft.com/office/powerpoint/2010/main" val="4215367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a:t>V souvislosti s krizí vzniká stres jako reakce manažera na možnost ztráty nejen manažerského postavení v podniku, ale zaměstnání vůbec, čímž se může dostat do sociální nejistoty. Krize s sebou přináší také narušení stereotypů jednání, neboť její řešení vyžaduje změnu manažerova chování</a:t>
            </a:r>
            <a:r>
              <a:rPr lang="cs-CZ" sz="1700" dirty="0" smtClean="0"/>
              <a:t>.</a:t>
            </a:r>
          </a:p>
          <a:p>
            <a:pPr algn="just"/>
            <a:r>
              <a:rPr lang="cs-CZ" sz="1700" dirty="0" smtClean="0"/>
              <a:t> </a:t>
            </a:r>
            <a:r>
              <a:rPr lang="cs-CZ" sz="1700" dirty="0"/>
              <a:t>V této souvislosti mluvíme o </a:t>
            </a:r>
            <a:r>
              <a:rPr lang="cs-CZ" sz="1700" b="1" dirty="0"/>
              <a:t>situačním stresu</a:t>
            </a:r>
            <a:r>
              <a:rPr lang="cs-CZ" sz="1700" dirty="0"/>
              <a:t>, který není žádným specifikem krizových manažerů, jelikož se dotýká každého zaměstnance podniku. </a:t>
            </a:r>
          </a:p>
          <a:p>
            <a:pPr algn="just"/>
            <a:r>
              <a:rPr lang="cs-CZ" sz="1700" dirty="0"/>
              <a:t>V chování krizových manažerů se může rovněž projevovat </a:t>
            </a:r>
            <a:r>
              <a:rPr lang="cs-CZ" sz="1700" b="1" dirty="0"/>
              <a:t>stres anticipující</a:t>
            </a:r>
            <a:r>
              <a:rPr lang="cs-CZ" sz="1700" dirty="0"/>
              <a:t> (předběžný). Ten je obvykle vyvoláván pocitem úzkosti z pravděpodobných problémů, které se mohou v souvislosti s krizí podniku vyskytnout a které bude manažer považovat za zkoušku svých dovedností a znalostí</a:t>
            </a:r>
            <a:r>
              <a:rPr lang="cs-CZ" sz="1700" dirty="0" smtClean="0"/>
              <a:t>.</a:t>
            </a:r>
          </a:p>
          <a:p>
            <a:pPr algn="just"/>
            <a:r>
              <a:rPr lang="cs-CZ" sz="1700" dirty="0"/>
              <a:t>Ke krizovému managementu neodmyslitelně patří také </a:t>
            </a:r>
            <a:r>
              <a:rPr lang="cs-CZ" sz="1700" b="1" dirty="0"/>
              <a:t>časový stres</a:t>
            </a:r>
            <a:r>
              <a:rPr lang="cs-CZ" sz="1700" dirty="0"/>
              <a:t>, projevující se podobně jako situační stres jak na práci krizového manažera, tak také jeho podřízených. </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a:t>
            </a:r>
            <a:endParaRPr lang="cs-CZ" dirty="0"/>
          </a:p>
        </p:txBody>
      </p:sp>
    </p:spTree>
    <p:extLst>
      <p:ext uri="{BB962C8B-B14F-4D97-AF65-F5344CB8AC3E}">
        <p14:creationId xmlns:p14="http://schemas.microsoft.com/office/powerpoint/2010/main" val="2240753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Interim manažery jsou zejména </a:t>
            </a:r>
            <a:r>
              <a:rPr lang="cs-CZ" sz="1800" b="1" dirty="0"/>
              <a:t>úspěšní manažeři s dlouhodobými zkušenostmi</a:t>
            </a:r>
            <a:r>
              <a:rPr lang="cs-CZ" sz="1800" dirty="0"/>
              <a:t> s řízením organizací. </a:t>
            </a:r>
            <a:endParaRPr lang="cs-CZ" sz="1800" dirty="0" smtClean="0"/>
          </a:p>
          <a:p>
            <a:pPr algn="just"/>
            <a:r>
              <a:rPr lang="cs-CZ" sz="1800" dirty="0" smtClean="0"/>
              <a:t>Nechávají </a:t>
            </a:r>
            <a:r>
              <a:rPr lang="cs-CZ" sz="1800" dirty="0"/>
              <a:t>se na krátkou dobu zaměstnávat nebo najímat od managementů či vlastníků podniků, aby jim pomohli vyváznout z krizového vývoje, případně vyřešili zadaný projekt. Absolvují tak u různých firem </a:t>
            </a:r>
            <a:r>
              <a:rPr lang="cs-CZ" sz="1800" b="1" dirty="0"/>
              <a:t>krátkodobé mise</a:t>
            </a:r>
            <a:r>
              <a:rPr lang="cs-CZ" sz="1800" dirty="0"/>
              <a:t>, v případech krizového řízení plné </a:t>
            </a:r>
            <a:r>
              <a:rPr lang="cs-CZ" sz="1800" dirty="0" smtClean="0"/>
              <a:t>adrenalinu.</a:t>
            </a:r>
          </a:p>
          <a:p>
            <a:pPr algn="just"/>
            <a:r>
              <a:rPr lang="cs-CZ" sz="1800" dirty="0"/>
              <a:t>Pro podnik, který se nachází v kritické situaci a nedokáže odhadnout svůj budoucí vývoj, by mělo být výhodnější vyhledat služby interim manažera, jenž v podstatě poskytne běžnou dodavatelskou službu, než hledat vhodného zaměstnance, který pro podnik představuje dlouhodobý závazek</a:t>
            </a:r>
            <a:r>
              <a:rPr lang="cs-CZ" sz="1800" dirty="0" smtClean="0"/>
              <a:t>.</a:t>
            </a:r>
          </a:p>
          <a:p>
            <a:pPr algn="just"/>
            <a:r>
              <a:rPr lang="cs-CZ" sz="1800" dirty="0" smtClean="0"/>
              <a:t> </a:t>
            </a:r>
            <a:r>
              <a:rPr lang="cs-CZ" sz="1800" dirty="0"/>
              <a:t>Interim manažer je navíc </a:t>
            </a:r>
            <a:r>
              <a:rPr lang="cs-CZ" sz="1800" b="1" dirty="0"/>
              <a:t>levnějším řešením</a:t>
            </a:r>
            <a:r>
              <a:rPr lang="cs-CZ" sz="1800" dirty="0"/>
              <a:t> než spolupráce s poradenskou společností, která díky svým režijním nákladům poskytne služby za podstatně vyšší cenu.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Interim manažer</a:t>
            </a:r>
            <a:endParaRPr lang="cs-CZ" dirty="0"/>
          </a:p>
        </p:txBody>
      </p:sp>
    </p:spTree>
    <p:extLst>
      <p:ext uri="{BB962C8B-B14F-4D97-AF65-F5344CB8AC3E}">
        <p14:creationId xmlns:p14="http://schemas.microsoft.com/office/powerpoint/2010/main" val="2862970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Interim manažer nemá žádné osobní vztahy se zaměstnanci podniku. Rozhodování interim manažera o zaměstnancích podniku (jejich převedení na jinou práci, rekvalifikaci, propouštění apod.) není komplikováno emocemi. </a:t>
            </a:r>
          </a:p>
          <a:p>
            <a:pPr lvl="0" algn="just"/>
            <a:r>
              <a:rPr lang="cs-CZ" sz="1600" dirty="0"/>
              <a:t>Netrpí provozní slepotou, a proto dokáže lépe odhalit a pojmenovat slabá místa podniku. Dokáže najít kreativní řešení, při jehož prosazování může využít svých zkušeností s řešením obdobných problémů, s nimiž se setkal v jiných organizacích.</a:t>
            </a:r>
          </a:p>
          <a:p>
            <a:pPr lvl="0" algn="just"/>
            <a:r>
              <a:rPr lang="cs-CZ" sz="1600" dirty="0"/>
              <a:t>Mezi hlavní příčiny existenčních problémů podniků patří v celé řadě případů špatný systém řízení. Při prosazování změn zavedených pořádků má lepší vyjednávací pozici osoba, která je pro osazenstvo podniku neznámou („cizí“) osobností. Často má větší autoritu a u dosavadních manažerů si rychleji získá respekt.</a:t>
            </a:r>
          </a:p>
          <a:p>
            <a:pPr lvl="0" algn="just"/>
            <a:r>
              <a:rPr lang="cs-CZ" sz="1600" dirty="0"/>
              <a:t>Podnik nemusí řešit, jak naložit s manažerem v okamžiku, kdy úkol splní. Interim manažer z podniku odchází, případně se může stát příležitostným externím konzultantem. Zaměstnanec podniku, který se navíc osvědčil ve výsadním manažerském postavení, obvykle dále zastává některou z manažerských pozic na úrovni top managementu.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Interim manažer – výhody oproti krizovému manažerovi</a:t>
            </a:r>
            <a:endParaRPr lang="cs-CZ" dirty="0"/>
          </a:p>
        </p:txBody>
      </p:sp>
    </p:spTree>
    <p:extLst>
      <p:ext uri="{BB962C8B-B14F-4D97-AF65-F5344CB8AC3E}">
        <p14:creationId xmlns:p14="http://schemas.microsoft.com/office/powerpoint/2010/main" val="9808759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50" dirty="0"/>
              <a:t>Jednou z podmínek úspěšnosti řešení krizového stavu podniku je sestavení </a:t>
            </a:r>
            <a:r>
              <a:rPr lang="cs-CZ" sz="1750" b="1" dirty="0"/>
              <a:t>krizového týmu (krizového štábu)</a:t>
            </a:r>
            <a:r>
              <a:rPr lang="cs-CZ" sz="1750" dirty="0"/>
              <a:t>. Krizový manažer si jej vytváří sám. Při obsazování krizového týmu zpravidla vychází z pracovních pozic a odborností, které považuje za klíčové pro řešení krizového stavu. Vzhledem k velkému časovému presu, v němž krizový manažer pracuje, nemá často možnost při sestavování krizového týmu uvažovat o sympatiích či antipatiích svých či členů týmu navzájem, nemusí mít vždy příležitost sestavit tým ze svých osvědčených spolupracovníků, jimž důvěřuje a s nimiž má pozitivní neformální vztahy</a:t>
            </a:r>
            <a:r>
              <a:rPr lang="cs-CZ" sz="1750" dirty="0" smtClean="0"/>
              <a:t>.</a:t>
            </a:r>
          </a:p>
          <a:p>
            <a:pPr algn="just"/>
            <a:r>
              <a:rPr lang="cs-CZ" sz="1750" dirty="0"/>
              <a:t>Důležité je, aby krizový tým pracoval efektivně. Tým, na který jsou kladeny vysoké nároky, který pracuje v napjatém a stresujícím klimatu ohrožení, nemůže být neuspořádanou skupinou manažerů a odborníků s individuálními schopnostmi a dovednostmi, ale skupinou lidí, v které chování každého jednotlivce zapadá do určitého kontextu a vnáší do něj doplňující hodnotu.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Krizový tým</a:t>
            </a:r>
            <a:endParaRPr lang="cs-CZ" dirty="0"/>
          </a:p>
        </p:txBody>
      </p:sp>
    </p:spTree>
    <p:extLst>
      <p:ext uri="{BB962C8B-B14F-4D97-AF65-F5344CB8AC3E}">
        <p14:creationId xmlns:p14="http://schemas.microsoft.com/office/powerpoint/2010/main" val="7999706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Důležitými prvky pro sepjetí členů krizového týmu jsou zejména:</a:t>
            </a:r>
            <a:endParaRPr lang="cs-CZ" sz="2000" dirty="0"/>
          </a:p>
          <a:p>
            <a:pPr lvl="0" algn="just"/>
            <a:r>
              <a:rPr lang="cs-CZ" sz="2000" dirty="0"/>
              <a:t>společný cíl, kterého má být dosaženo, důvěra a loajalita k němu;</a:t>
            </a:r>
          </a:p>
          <a:p>
            <a:pPr lvl="0" algn="just"/>
            <a:r>
              <a:rPr lang="cs-CZ" sz="2000" dirty="0"/>
              <a:t>respektování osobnosti krizového manažera a dodržování jeho nařízení;</a:t>
            </a:r>
          </a:p>
          <a:p>
            <a:pPr lvl="0" algn="just"/>
            <a:r>
              <a:rPr lang="cs-CZ" sz="2000" dirty="0"/>
              <a:t>disciplína členů týmu;</a:t>
            </a:r>
          </a:p>
          <a:p>
            <a:pPr lvl="0" algn="just"/>
            <a:r>
              <a:rPr lang="cs-CZ" sz="2000" dirty="0"/>
              <a:t>ochota k vysokému pracovnímu nasazení;</a:t>
            </a:r>
          </a:p>
          <a:p>
            <a:pPr lvl="0" algn="just"/>
            <a:r>
              <a:rPr lang="cs-CZ" sz="2000" dirty="0"/>
              <a:t>stoprocentní plnění zadaných pracovních úkolů ve velmi krátkých časových intervalech;</a:t>
            </a:r>
          </a:p>
          <a:p>
            <a:pPr lvl="0" algn="just"/>
            <a:r>
              <a:rPr lang="cs-CZ" sz="2000" dirty="0"/>
              <a:t>vzájemná tolerance členů týmu a schopnost komunikace.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smtClean="0"/>
              <a:t>Krizový tým</a:t>
            </a:r>
            <a:endParaRPr lang="cs-CZ" dirty="0"/>
          </a:p>
        </p:txBody>
      </p:sp>
    </p:spTree>
    <p:extLst>
      <p:ext uri="{BB962C8B-B14F-4D97-AF65-F5344CB8AC3E}">
        <p14:creationId xmlns:p14="http://schemas.microsoft.com/office/powerpoint/2010/main" val="2056739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Krizový management je manažerský nástroj, jehož využití je vynuceno nastalými okolnostmi. Představuje ucelený soubor postupů, metod, zkušeností a doporučení, jejichž respektování by mělo vést k omezení příčin vzniku krizových situací; přípravě aktivit pro období krizových situací; zabránění vzniku a eskalací krizových situací; redukci zdrojů krizových situací a jejich negativního vlivu a k odstranění následků krizové situace.</a:t>
            </a:r>
          </a:p>
          <a:p>
            <a:pPr algn="just"/>
            <a:r>
              <a:rPr lang="cs-CZ" sz="1700" dirty="0"/>
              <a:t>Tento manažerský nástroj by měl napomoci krizovým manažerům ve specifických podmínkách úspěšně zvládnout manažerské funkce, a to nejen sekvenční (plánování, organizování, vedení lidí, kontrola), nýbrž také paralelní (analýza, komunikace, rozhodování, implementace), díky nimž dojde k dosažení soustavy cílů podniku. Aby svůj úkol krizový manažer zdárně splnil, musí mít odvahu přijmout zásadní a nepopulární rozhodnutí, schopnost prosadit změnu a ve velmi krátkém časovém intervalu ji implementovat</a:t>
            </a:r>
            <a:r>
              <a:rPr lang="cs-CZ" sz="1700" dirty="0" smtClean="0"/>
              <a:t>.</a:t>
            </a:r>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3331777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management</a:t>
            </a:r>
            <a:r>
              <a:rPr lang="cs-CZ" sz="1800" dirty="0"/>
              <a:t> můžeme definovat jako jednu z disciplín managementu podniku. Je určen ke zvládání mimořádné negativní (krizové) situace podnikatelského </a:t>
            </a:r>
            <a:r>
              <a:rPr lang="cs-CZ" sz="1800" dirty="0" smtClean="0"/>
              <a:t>subjektu.</a:t>
            </a:r>
          </a:p>
          <a:p>
            <a:pPr algn="just"/>
            <a:endParaRPr lang="cs-CZ" sz="1800" dirty="0" smtClean="0"/>
          </a:p>
          <a:p>
            <a:pPr algn="just"/>
            <a:r>
              <a:rPr lang="cs-CZ" sz="1800" dirty="0"/>
              <a:t>Krizový management nelze rozhodně považovat za souhrn mechanických opatření – jednotlivých postupů a aktivit. Jeho podstatu bychom měli spatřovat zejména v systému promyšlených, provázaných procesů a postupných kroků, jejichž cílem je jak rozpoznat komplexní podstatu krizové situace podniku, tak také nalézt způsob jejího úspěšného vyřešení.</a:t>
            </a:r>
            <a:endParaRPr lang="cs-CZ" sz="1800" dirty="0"/>
          </a:p>
          <a:p>
            <a:pPr marL="457200" lvl="1"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2538982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V širším smyslu slova je úkolem krizového managementu:</a:t>
            </a:r>
            <a:endParaRPr lang="cs-CZ" sz="1800" dirty="0"/>
          </a:p>
          <a:p>
            <a:pPr lvl="0" algn="just"/>
            <a:r>
              <a:rPr lang="cs-CZ" sz="1800" dirty="0"/>
              <a:t>včas rozpoznat možnost vzniku nestandardní negativní situace podniku a odhalit její možné příčiny (krizový potenciál podniku);</a:t>
            </a:r>
          </a:p>
          <a:p>
            <a:pPr lvl="0" algn="just"/>
            <a:r>
              <a:rPr lang="cs-CZ" sz="1800" dirty="0"/>
              <a:t>nastavit preventivní procesy, předcházející krizi;</a:t>
            </a:r>
          </a:p>
          <a:p>
            <a:pPr lvl="0" algn="just"/>
            <a:r>
              <a:rPr lang="cs-CZ" sz="1800" dirty="0"/>
              <a:t>efektivně vyřešit vzniklou krizi;</a:t>
            </a:r>
          </a:p>
          <a:p>
            <a:pPr lvl="0" algn="just"/>
            <a:r>
              <a:rPr lang="cs-CZ" sz="1800" dirty="0"/>
              <a:t>odstranit následky uplynulé krizové situace podniku</a:t>
            </a:r>
            <a:r>
              <a:rPr lang="cs-CZ" sz="1800" dirty="0" smtClean="0"/>
              <a:t>.</a:t>
            </a:r>
          </a:p>
          <a:p>
            <a:pPr marL="0" lvl="0" indent="0" algn="just">
              <a:buNone/>
            </a:pPr>
            <a:endParaRPr lang="cs-CZ" sz="1800" dirty="0"/>
          </a:p>
          <a:p>
            <a:pPr marL="0" indent="0" algn="just">
              <a:buNone/>
            </a:pPr>
            <a:r>
              <a:rPr lang="cs-CZ" sz="1800" b="1" dirty="0"/>
              <a:t>V užším slova smyslu</a:t>
            </a:r>
            <a:r>
              <a:rPr lang="cs-CZ" sz="1800" dirty="0"/>
              <a:t> lze krizový management považovat za soubor opatření, zaměřený na řešení vzniklé krize podniku a omezování objemu škod, které mohou vzniknout v jejím důsledku.</a:t>
            </a:r>
          </a:p>
          <a:p>
            <a:pPr marL="457200" lvl="1"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3727823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a:t>
            </a:r>
            <a:endParaRPr lang="cs-CZ" dirty="0"/>
          </a:p>
        </p:txBody>
      </p:sp>
      <p:grpSp>
        <p:nvGrpSpPr>
          <p:cNvPr id="6" name="Skupina 5"/>
          <p:cNvGrpSpPr>
            <a:grpSpLocks/>
          </p:cNvGrpSpPr>
          <p:nvPr/>
        </p:nvGrpSpPr>
        <p:grpSpPr bwMode="auto">
          <a:xfrm>
            <a:off x="3491880" y="915566"/>
            <a:ext cx="2952327" cy="3672408"/>
            <a:chOff x="4909" y="7488"/>
            <a:chExt cx="2291" cy="6981"/>
          </a:xfrm>
        </p:grpSpPr>
        <p:sp>
          <p:nvSpPr>
            <p:cNvPr id="7" name="Text Box 3"/>
            <p:cNvSpPr txBox="1">
              <a:spLocks noChangeArrowheads="1"/>
            </p:cNvSpPr>
            <p:nvPr/>
          </p:nvSpPr>
          <p:spPr bwMode="auto">
            <a:xfrm>
              <a:off x="4909" y="8588"/>
              <a:ext cx="2288" cy="69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R="2540" indent="180340" algn="ctr">
                <a:lnSpc>
                  <a:spcPct val="115000"/>
                </a:lnSpc>
                <a:spcBef>
                  <a:spcPts val="425"/>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Identifikace vzniku krize</a:t>
              </a:r>
            </a:p>
          </p:txBody>
        </p:sp>
        <p:sp>
          <p:nvSpPr>
            <p:cNvPr id="8" name="Text Box 4"/>
            <p:cNvSpPr txBox="1">
              <a:spLocks noChangeArrowheads="1"/>
            </p:cNvSpPr>
            <p:nvPr/>
          </p:nvSpPr>
          <p:spPr bwMode="auto">
            <a:xfrm>
              <a:off x="4921" y="9622"/>
              <a:ext cx="2279" cy="69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180340" algn="ctr">
                <a:lnSpc>
                  <a:spcPct val="115000"/>
                </a:lnSpc>
                <a:spcBef>
                  <a:spcPts val="425"/>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Zahájení krizového managementu</a:t>
              </a:r>
            </a:p>
          </p:txBody>
        </p:sp>
        <p:sp>
          <p:nvSpPr>
            <p:cNvPr id="9" name="Text Box 5"/>
            <p:cNvSpPr txBox="1">
              <a:spLocks noChangeArrowheads="1"/>
            </p:cNvSpPr>
            <p:nvPr/>
          </p:nvSpPr>
          <p:spPr bwMode="auto">
            <a:xfrm>
              <a:off x="4921" y="10677"/>
              <a:ext cx="2279" cy="69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180340" algn="ctr">
                <a:lnSpc>
                  <a:spcPct val="115000"/>
                </a:lnSpc>
                <a:spcBef>
                  <a:spcPts val="425"/>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Zastavení krizového vývoje</a:t>
              </a:r>
            </a:p>
          </p:txBody>
        </p:sp>
        <p:sp>
          <p:nvSpPr>
            <p:cNvPr id="11" name="Text Box 6"/>
            <p:cNvSpPr txBox="1">
              <a:spLocks noChangeArrowheads="1"/>
            </p:cNvSpPr>
            <p:nvPr/>
          </p:nvSpPr>
          <p:spPr bwMode="auto">
            <a:xfrm>
              <a:off x="4909" y="11733"/>
              <a:ext cx="2279" cy="69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180340" algn="ctr">
                <a:lnSpc>
                  <a:spcPct val="115000"/>
                </a:lnSpc>
                <a:spcBef>
                  <a:spcPts val="425"/>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Analýza příčin</a:t>
              </a:r>
            </a:p>
            <a:p>
              <a:pPr indent="180340" algn="ctr">
                <a:lnSpc>
                  <a:spcPct val="115000"/>
                </a:lnSpc>
                <a:spcBef>
                  <a:spcPts val="425"/>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krize</a:t>
              </a:r>
            </a:p>
          </p:txBody>
        </p:sp>
        <p:sp>
          <p:nvSpPr>
            <p:cNvPr id="12" name="Text Box 7"/>
            <p:cNvSpPr txBox="1">
              <a:spLocks noChangeArrowheads="1"/>
            </p:cNvSpPr>
            <p:nvPr/>
          </p:nvSpPr>
          <p:spPr bwMode="auto">
            <a:xfrm>
              <a:off x="4921" y="12766"/>
              <a:ext cx="2279" cy="69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180340" algn="ctr">
                <a:lnSpc>
                  <a:spcPct val="115000"/>
                </a:lnSpc>
                <a:spcBef>
                  <a:spcPts val="425"/>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Stanovení postupu vedoucího k nápravě</a:t>
              </a:r>
            </a:p>
          </p:txBody>
        </p:sp>
        <p:sp>
          <p:nvSpPr>
            <p:cNvPr id="13" name="Text Box 8"/>
            <p:cNvSpPr txBox="1">
              <a:spLocks noChangeArrowheads="1"/>
            </p:cNvSpPr>
            <p:nvPr/>
          </p:nvSpPr>
          <p:spPr bwMode="auto">
            <a:xfrm>
              <a:off x="4919" y="13777"/>
              <a:ext cx="2281" cy="69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180340" algn="ctr">
                <a:lnSpc>
                  <a:spcPct val="115000"/>
                </a:lnSpc>
                <a:spcBef>
                  <a:spcPts val="6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Realizace</a:t>
              </a:r>
            </a:p>
          </p:txBody>
        </p:sp>
        <p:sp>
          <p:nvSpPr>
            <p:cNvPr id="14" name="Text Box 9"/>
            <p:cNvSpPr txBox="1">
              <a:spLocks noChangeArrowheads="1"/>
            </p:cNvSpPr>
            <p:nvPr/>
          </p:nvSpPr>
          <p:spPr bwMode="auto">
            <a:xfrm>
              <a:off x="4910" y="7557"/>
              <a:ext cx="2288"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R="3810" indent="180340" algn="ctr">
                <a:lnSpc>
                  <a:spcPct val="115000"/>
                </a:lnSpc>
                <a:spcBef>
                  <a:spcPts val="6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Krize</a:t>
              </a:r>
            </a:p>
          </p:txBody>
        </p:sp>
        <p:sp>
          <p:nvSpPr>
            <p:cNvPr id="15" name="Oval 10"/>
            <p:cNvSpPr>
              <a:spLocks noChangeArrowheads="1"/>
            </p:cNvSpPr>
            <p:nvPr/>
          </p:nvSpPr>
          <p:spPr bwMode="auto">
            <a:xfrm>
              <a:off x="4921" y="7488"/>
              <a:ext cx="2276" cy="761"/>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cxnSp>
          <p:nvCxnSpPr>
            <p:cNvPr id="17" name="AutoShape 11"/>
            <p:cNvCxnSpPr>
              <a:cxnSpLocks noChangeShapeType="1"/>
            </p:cNvCxnSpPr>
            <p:nvPr/>
          </p:nvCxnSpPr>
          <p:spPr bwMode="auto">
            <a:xfrm>
              <a:off x="6018" y="9280"/>
              <a:ext cx="0" cy="34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12"/>
            <p:cNvCxnSpPr>
              <a:cxnSpLocks noChangeShapeType="1"/>
            </p:cNvCxnSpPr>
            <p:nvPr/>
          </p:nvCxnSpPr>
          <p:spPr bwMode="auto">
            <a:xfrm>
              <a:off x="6027" y="8244"/>
              <a:ext cx="0" cy="34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3"/>
            <p:cNvCxnSpPr>
              <a:cxnSpLocks noChangeShapeType="1"/>
            </p:cNvCxnSpPr>
            <p:nvPr/>
          </p:nvCxnSpPr>
          <p:spPr bwMode="auto">
            <a:xfrm>
              <a:off x="6027" y="10312"/>
              <a:ext cx="0" cy="34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14"/>
            <p:cNvCxnSpPr>
              <a:cxnSpLocks noChangeShapeType="1"/>
            </p:cNvCxnSpPr>
            <p:nvPr/>
          </p:nvCxnSpPr>
          <p:spPr bwMode="auto">
            <a:xfrm>
              <a:off x="6027" y="11379"/>
              <a:ext cx="0" cy="34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AutoShape 15"/>
            <p:cNvCxnSpPr>
              <a:cxnSpLocks noChangeShapeType="1"/>
            </p:cNvCxnSpPr>
            <p:nvPr/>
          </p:nvCxnSpPr>
          <p:spPr bwMode="auto">
            <a:xfrm>
              <a:off x="6027" y="12424"/>
              <a:ext cx="0" cy="34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AutoShape 16"/>
            <p:cNvCxnSpPr>
              <a:cxnSpLocks noChangeShapeType="1"/>
            </p:cNvCxnSpPr>
            <p:nvPr/>
          </p:nvCxnSpPr>
          <p:spPr bwMode="auto">
            <a:xfrm>
              <a:off x="6025" y="13456"/>
              <a:ext cx="0" cy="34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108813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Činnost krizového managementu se odehrává ve specifických podmínkách. Ty jsou velmi často důsledkem vzniklé krizové situace, v některých případech mohou dokonce patřit mezi její příčiny:</a:t>
            </a:r>
          </a:p>
          <a:p>
            <a:pPr lvl="0" algn="just"/>
            <a:r>
              <a:rPr lang="cs-CZ" sz="1600" dirty="0"/>
              <a:t>časová tíseň;</a:t>
            </a:r>
          </a:p>
          <a:p>
            <a:pPr lvl="0" algn="just"/>
            <a:r>
              <a:rPr lang="cs-CZ" sz="1600" dirty="0"/>
              <a:t>překvapivost;</a:t>
            </a:r>
          </a:p>
          <a:p>
            <a:pPr lvl="0" algn="just"/>
            <a:r>
              <a:rPr lang="cs-CZ" sz="1600" dirty="0"/>
              <a:t>nedostatek informací, které mohou být nepřesné či chybné (falešné);</a:t>
            </a:r>
          </a:p>
          <a:p>
            <a:pPr lvl="0" algn="just"/>
            <a:r>
              <a:rPr lang="cs-CZ" sz="1600" dirty="0"/>
              <a:t>nestandardní postupy řízení;</a:t>
            </a:r>
          </a:p>
          <a:p>
            <a:pPr lvl="0" algn="just"/>
            <a:r>
              <a:rPr lang="cs-CZ" sz="1600" dirty="0"/>
              <a:t>nedostatek vhodných lidí;</a:t>
            </a:r>
          </a:p>
          <a:p>
            <a:pPr lvl="0" algn="just"/>
            <a:r>
              <a:rPr lang="cs-CZ" sz="1600" dirty="0"/>
              <a:t>nevhodné a nedostatečné složení kapitálových zdrojů. </a:t>
            </a:r>
            <a:endParaRPr lang="cs-CZ" sz="1600" dirty="0" smtClean="0"/>
          </a:p>
          <a:p>
            <a:pPr marL="0" lvl="0" indent="0" algn="just">
              <a:buNone/>
            </a:pPr>
            <a:r>
              <a:rPr lang="cs-CZ" sz="1600" dirty="0"/>
              <a:t>Práce členů krizového managementu je ztížena malou možností předvídání budoucího vývoje, rychlostí působení nepříznivých vlivů a zejména jejich negativním dopadem na fungování organizace. Manažeři podniku jsou konfrontováni nejen se sníženou pracovní morálkou, napětím a projevy odporu mezi zaměstnanci, ale také musí čelit kritické pozornosti obchodních partnerů, věřitelů, médií a veřejnosti vůbec</a:t>
            </a:r>
          </a:p>
          <a:p>
            <a:pPr marL="457200" lvl="1"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krizového managementu</a:t>
            </a:r>
            <a:endParaRPr lang="cs-CZ" dirty="0"/>
          </a:p>
        </p:txBody>
      </p:sp>
    </p:spTree>
    <p:extLst>
      <p:ext uri="{BB962C8B-B14F-4D97-AF65-F5344CB8AC3E}">
        <p14:creationId xmlns:p14="http://schemas.microsoft.com/office/powerpoint/2010/main" val="3982998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Na základě zkušeností celé řady podnikatelských subjektů, které se ať již více či méně úspěšně ve své historii vypořádali s krizovými situacemi, můžeme formulovat </a:t>
            </a:r>
            <a:r>
              <a:rPr lang="cs-CZ" sz="1800" b="1" dirty="0"/>
              <a:t>faktory úspěchu krizového řízení</a:t>
            </a:r>
            <a:r>
              <a:rPr lang="cs-CZ" sz="1800" dirty="0"/>
              <a:t>. Můžeme k nim zařadit především:</a:t>
            </a:r>
          </a:p>
          <a:p>
            <a:pPr lvl="0" algn="just"/>
            <a:r>
              <a:rPr lang="cs-CZ" sz="1800" dirty="0"/>
              <a:t>rychlou formulaci cílů krizového postupu jako východisko pro krizovou strategii;</a:t>
            </a:r>
          </a:p>
          <a:p>
            <a:pPr lvl="0" algn="just"/>
            <a:r>
              <a:rPr lang="cs-CZ" sz="1800" dirty="0"/>
              <a:t>zastavení všech investic do vyjasnění situace;</a:t>
            </a:r>
          </a:p>
          <a:p>
            <a:pPr lvl="0" algn="just"/>
            <a:r>
              <a:rPr lang="cs-CZ" sz="1800" dirty="0"/>
              <a:t>soustředění sil na klíčové úkoly;</a:t>
            </a:r>
          </a:p>
          <a:p>
            <a:pPr lvl="0" algn="just"/>
            <a:r>
              <a:rPr lang="cs-CZ" sz="1800" dirty="0"/>
              <a:t>odměňování orientované na výkonnost a výsledek řešení krize;</a:t>
            </a:r>
          </a:p>
          <a:p>
            <a:pPr lvl="0" algn="just"/>
            <a:r>
              <a:rPr lang="cs-CZ" sz="1800" dirty="0"/>
              <a:t>interní a externí komunikace jako základ důvěry a informovanosti. </a:t>
            </a:r>
          </a:p>
          <a:p>
            <a:pPr marL="0" indent="0" algn="just">
              <a:buNone/>
            </a:pPr>
            <a:r>
              <a:rPr lang="cs-CZ" sz="1800" dirty="0"/>
              <a:t>Krizový management by měl dbát na konzistenci sanačních cílů se strategií společnosti. Klíčovým faktorem úspěchu je včasné „přepnutí“ strategie na krizový scénář.</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krizového managementu</a:t>
            </a:r>
            <a:endParaRPr lang="cs-CZ" dirty="0"/>
          </a:p>
        </p:txBody>
      </p:sp>
    </p:spTree>
    <p:extLst>
      <p:ext uri="{BB962C8B-B14F-4D97-AF65-F5344CB8AC3E}">
        <p14:creationId xmlns:p14="http://schemas.microsoft.com/office/powerpoint/2010/main" val="2444008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Aktivity, iniciované krizovým managementem, které mohou podnik postavit znovu na nohy:</a:t>
            </a:r>
          </a:p>
          <a:p>
            <a:pPr lvl="0" algn="just"/>
            <a:r>
              <a:rPr lang="cs-CZ" sz="2000" dirty="0"/>
              <a:t>redefinice podnikatelského záměru;</a:t>
            </a:r>
          </a:p>
          <a:p>
            <a:pPr lvl="0" algn="just"/>
            <a:r>
              <a:rPr lang="cs-CZ" sz="2000" dirty="0"/>
              <a:t>revize marketingového plánu;</a:t>
            </a:r>
          </a:p>
          <a:p>
            <a:pPr lvl="0" algn="just"/>
            <a:r>
              <a:rPr lang="cs-CZ" sz="2000" dirty="0"/>
              <a:t>analýza zákaznického kmene;</a:t>
            </a:r>
          </a:p>
          <a:p>
            <a:pPr lvl="0" algn="just"/>
            <a:r>
              <a:rPr lang="cs-CZ" sz="2000" dirty="0"/>
              <a:t>přesnější určení segmentu trhu;</a:t>
            </a:r>
          </a:p>
          <a:p>
            <a:pPr lvl="0" algn="just"/>
            <a:r>
              <a:rPr lang="cs-CZ" sz="2000" dirty="0"/>
              <a:t>úprava cenové politiky;</a:t>
            </a:r>
          </a:p>
          <a:p>
            <a:pPr lvl="0" algn="just"/>
            <a:r>
              <a:rPr lang="cs-CZ" sz="2000" dirty="0"/>
              <a:t>výběr konkrétních marketingových nástrojů k efektivnějšímu oslovení zákazníků;</a:t>
            </a:r>
          </a:p>
          <a:p>
            <a:pPr lvl="0" algn="just"/>
            <a:r>
              <a:rPr lang="cs-CZ" sz="2000" dirty="0"/>
              <a:t>zavedení systému účinného vymáhání pohledávek;</a:t>
            </a:r>
          </a:p>
          <a:p>
            <a:pPr lvl="0" algn="just"/>
            <a:r>
              <a:rPr lang="cs-CZ" sz="2000" dirty="0"/>
              <a:t>redukce pracovníků</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krizového managementu</a:t>
            </a:r>
            <a:endParaRPr lang="cs-CZ" dirty="0"/>
          </a:p>
        </p:txBody>
      </p:sp>
    </p:spTree>
    <p:extLst>
      <p:ext uri="{BB962C8B-B14F-4D97-AF65-F5344CB8AC3E}">
        <p14:creationId xmlns:p14="http://schemas.microsoft.com/office/powerpoint/2010/main" val="1298655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vyčleňování </a:t>
            </a:r>
            <a:r>
              <a:rPr lang="cs-CZ" sz="2000" dirty="0"/>
              <a:t>vedlejších (obslužných) procesů;</a:t>
            </a:r>
          </a:p>
          <a:p>
            <a:pPr lvl="0" algn="just"/>
            <a:r>
              <a:rPr lang="cs-CZ" sz="2000" dirty="0"/>
              <a:t>odprodej majetku podniku;</a:t>
            </a:r>
          </a:p>
          <a:p>
            <a:pPr lvl="0" algn="just"/>
            <a:r>
              <a:rPr lang="cs-CZ" sz="2000" dirty="0"/>
              <a:t>razantní úspory nákladů;</a:t>
            </a:r>
          </a:p>
          <a:p>
            <a:pPr lvl="0" algn="just"/>
            <a:r>
              <a:rPr lang="cs-CZ" sz="2000" dirty="0"/>
              <a:t>získání strategického partnera a efektivní využití jeho kapitálové podpory;</a:t>
            </a:r>
          </a:p>
          <a:p>
            <a:pPr algn="just"/>
            <a:r>
              <a:rPr lang="cs-CZ" sz="2000" dirty="0"/>
              <a:t>zeštíhlení organizační struktury apod.</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Činnosti krizového managementu</a:t>
            </a:r>
            <a:endParaRPr lang="cs-CZ" dirty="0"/>
          </a:p>
        </p:txBody>
      </p:sp>
    </p:spTree>
    <p:extLst>
      <p:ext uri="{BB962C8B-B14F-4D97-AF65-F5344CB8AC3E}">
        <p14:creationId xmlns:p14="http://schemas.microsoft.com/office/powerpoint/2010/main" val="3958330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3225</TotalTime>
  <Words>3389</Words>
  <Application>Microsoft Office PowerPoint</Application>
  <PresentationFormat>Předvádění na obrazovce (16:9)</PresentationFormat>
  <Paragraphs>216</Paragraphs>
  <Slides>29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Enriqueta</vt:lpstr>
      <vt:lpstr>Times New Roman</vt:lpstr>
      <vt:lpstr>SLU</vt:lpstr>
      <vt:lpstr>Krizový management</vt:lpstr>
      <vt:lpstr>Osnova tématu</vt:lpstr>
      <vt:lpstr>Krizový management</vt:lpstr>
      <vt:lpstr>Krizový management</vt:lpstr>
      <vt:lpstr>Krizový management</vt:lpstr>
      <vt:lpstr>Činnosti krizového managementu</vt:lpstr>
      <vt:lpstr>Činnosti krizového managementu</vt:lpstr>
      <vt:lpstr>Činnosti krizového managementu</vt:lpstr>
      <vt:lpstr>Činnosti krizového managementu</vt:lpstr>
      <vt:lpstr>Desatero krizového managementu</vt:lpstr>
      <vt:lpstr>Krizový management</vt:lpstr>
      <vt:lpstr>Krizový management</vt:lpstr>
      <vt:lpstr>Krizový management</vt:lpstr>
      <vt:lpstr>Krizový management</vt:lpstr>
      <vt:lpstr>Krizový management</vt:lpstr>
      <vt:lpstr>Krizový management</vt:lpstr>
      <vt:lpstr>Krizový management</vt:lpstr>
      <vt:lpstr>Krizový management</vt:lpstr>
      <vt:lpstr>Krizový management</vt:lpstr>
      <vt:lpstr>Krizový manažer</vt:lpstr>
      <vt:lpstr>Krizový manažer</vt:lpstr>
      <vt:lpstr>Krizový manažer</vt:lpstr>
      <vt:lpstr>Krizový manažer</vt:lpstr>
      <vt:lpstr>Krizový manažer</vt:lpstr>
      <vt:lpstr>Interim manažer</vt:lpstr>
      <vt:lpstr>Interim manažer – výhody oproti krizovému manažerovi</vt:lpstr>
      <vt:lpstr>Krizový tým</vt:lpstr>
      <vt:lpstr>Krizový tým</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255</cp:revision>
  <dcterms:created xsi:type="dcterms:W3CDTF">2016-07-06T15:42:34Z</dcterms:created>
  <dcterms:modified xsi:type="dcterms:W3CDTF">2021-01-08T21:02:43Z</dcterms:modified>
</cp:coreProperties>
</file>