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15" r:id="rId3"/>
    <p:sldId id="402" r:id="rId4"/>
    <p:sldId id="418" r:id="rId5"/>
    <p:sldId id="420" r:id="rId6"/>
    <p:sldId id="406" r:id="rId7"/>
    <p:sldId id="404" r:id="rId8"/>
    <p:sldId id="405" r:id="rId9"/>
    <p:sldId id="417" r:id="rId10"/>
    <p:sldId id="401" r:id="rId11"/>
    <p:sldId id="403" r:id="rId12"/>
    <p:sldId id="395" r:id="rId13"/>
    <p:sldId id="396" r:id="rId14"/>
    <p:sldId id="397" r:id="rId15"/>
    <p:sldId id="407" r:id="rId16"/>
    <p:sldId id="408" r:id="rId17"/>
    <p:sldId id="394" r:id="rId18"/>
    <p:sldId id="398" r:id="rId19"/>
    <p:sldId id="411" r:id="rId20"/>
    <p:sldId id="412" r:id="rId21"/>
    <p:sldId id="419" r:id="rId22"/>
    <p:sldId id="413" r:id="rId23"/>
    <p:sldId id="399" r:id="rId24"/>
    <p:sldId id="410" r:id="rId25"/>
    <p:sldId id="400" r:id="rId26"/>
    <p:sldId id="414" r:id="rId27"/>
    <p:sldId id="409" r:id="rId28"/>
    <p:sldId id="416"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31.10.2022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997107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Strategický krizový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7</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4057965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a:t>
            </a:r>
            <a:r>
              <a:rPr lang="cs-CZ" sz="1800" dirty="0" smtClean="0"/>
              <a:t>na </a:t>
            </a:r>
            <a:r>
              <a:rPr lang="cs-CZ" sz="1800" dirty="0"/>
              <a:t>organizaci největší </a:t>
            </a:r>
            <a:r>
              <a:rPr lang="cs-CZ" sz="1800" dirty="0" smtClean="0"/>
              <a:t>vliv. </a:t>
            </a:r>
          </a:p>
          <a:p>
            <a:pPr algn="just"/>
            <a:r>
              <a:rPr lang="cs-CZ" sz="1800" dirty="0" smtClean="0"/>
              <a:t>Pozice </a:t>
            </a:r>
            <a:r>
              <a:rPr lang="cs-CZ" sz="1800" dirty="0"/>
              <a:t>strategického managementu v této situaci sílí a organizace si musí znovu v aktuální situaci důsledně formulovat svou vizi s ohledem na měnící se trendy. Pevná vize následně umožní snadnější formulaci efektivních operativních řešení</a:t>
            </a:r>
            <a:r>
              <a:rPr lang="cs-CZ" sz="1800" dirty="0" smtClean="0"/>
              <a:t>.</a:t>
            </a:r>
            <a:endParaRPr lang="cs-CZ" sz="1800" dirty="0"/>
          </a:p>
          <a:p>
            <a:pPr marL="0" indent="0" algn="just">
              <a:buNone/>
            </a:pPr>
            <a:r>
              <a:rPr lang="cs-CZ" sz="1800" i="1" dirty="0"/>
              <a:t>Pro předvídání podnikatelské krize jsou určující dvě </a:t>
            </a:r>
            <a:r>
              <a:rPr lang="cs-CZ" sz="1800" i="1" dirty="0" smtClean="0"/>
              <a:t>proměnné </a:t>
            </a:r>
            <a:r>
              <a:rPr lang="cs-CZ" sz="1800" i="1" dirty="0"/>
              <a:t>(Umlaufová, 1995)</a:t>
            </a:r>
            <a:r>
              <a:rPr lang="cs-CZ" sz="1800" i="1" dirty="0" smtClean="0"/>
              <a:t>:</a:t>
            </a:r>
            <a:endParaRPr lang="cs-CZ" sz="1800" i="1" dirty="0"/>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Krize v organizaci</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ext uri="{D42A27DB-BD31-4B8C-83A1-F6EECF244321}">
                <p14:modId xmlns:p14="http://schemas.microsoft.com/office/powerpoint/2010/main" val="738394747"/>
              </p:ext>
            </p:extLst>
          </p:nvPr>
        </p:nvGraphicFramePr>
        <p:xfrm>
          <a:off x="107504" y="734823"/>
          <a:ext cx="7632848" cy="391517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704122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a:t>
            </a:r>
            <a:r>
              <a:rPr lang="cs-CZ" sz="1500" dirty="0" smtClean="0"/>
              <a:t>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a:t>
            </a:r>
            <a:r>
              <a:rPr lang="cs-CZ" sz="1500" b="1" dirty="0" smtClean="0"/>
              <a:t>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smtClean="0"/>
              <a:t>Winterlingovy</a:t>
            </a:r>
            <a:r>
              <a:rPr lang="cs-CZ" dirty="0" smtClean="0"/>
              <a:t> </a:t>
            </a:r>
            <a:r>
              <a:rPr lang="cs-CZ" dirty="0"/>
              <a:t>krizová matice</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smtClean="0"/>
              <a:t>krizové </a:t>
            </a:r>
            <a:r>
              <a:rPr lang="cs-CZ" sz="1500" b="1" dirty="0"/>
              <a:t>strategie podniku </a:t>
            </a:r>
            <a:r>
              <a:rPr lang="cs-CZ" sz="1500" dirty="0" smtClean="0"/>
              <a:t>klasifikuje </a:t>
            </a:r>
            <a:r>
              <a:rPr lang="cs-CZ" sz="1500" dirty="0"/>
              <a:t>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a:t>
            </a:r>
            <a:r>
              <a:rPr lang="cs-CZ" sz="1500" dirty="0" smtClean="0"/>
              <a:t>K</a:t>
            </a:r>
            <a:r>
              <a:rPr lang="cs-CZ" sz="1500" dirty="0"/>
              <a:t>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2551587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smtClean="0"/>
              <a:t>Souhrn </a:t>
            </a:r>
            <a:r>
              <a:rPr lang="cs-CZ" sz="1800" dirty="0"/>
              <a:t>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smtClean="0"/>
              <a:t>Východiskem </a:t>
            </a:r>
            <a:r>
              <a:rPr lang="cs-CZ" sz="1800" dirty="0"/>
              <a:t>pro tvorbu krizového scénáře a krizového plánu je </a:t>
            </a:r>
            <a:r>
              <a:rPr lang="cs-CZ" sz="1800" b="1" dirty="0"/>
              <a:t>analýza rizik</a:t>
            </a:r>
            <a:r>
              <a:rPr lang="cs-CZ" sz="1800" dirty="0"/>
              <a:t> (a příležitostí) daného podnikatelského subjektu. </a:t>
            </a:r>
            <a:endParaRPr lang="cs-CZ" sz="1800" b="1"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t>
            </a:r>
            <a:r>
              <a:rPr lang="cs-CZ" sz="1800" dirty="0" smtClean="0"/>
              <a:t>analýzy.</a:t>
            </a:r>
          </a:p>
          <a:p>
            <a:pPr algn="just"/>
            <a:r>
              <a:rPr lang="cs-CZ" sz="1800" dirty="0"/>
              <a:t>Smejkal a Rais (2003) definují krizový plán jako soubor postupů pro řešení jednotlivých očekávaných událostí, které jsou vyhodnoceny na základě provedené rizikové analýzy. </a:t>
            </a:r>
            <a:endParaRPr lang="cs-CZ" sz="1800" dirty="0" smtClean="0"/>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a:t>
            </a:r>
            <a:r>
              <a:rPr lang="cs-CZ" sz="1800" dirty="0" smtClean="0"/>
              <a:t>spolupracovníků.</a:t>
            </a:r>
          </a:p>
          <a:p>
            <a:pPr algn="just"/>
            <a:endParaRPr lang="cs-CZ" sz="1800"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krizového plánování</a:t>
            </a:r>
          </a:p>
          <a:p>
            <a:r>
              <a:rPr lang="cs-CZ" sz="1600" dirty="0" smtClean="0">
                <a:solidFill>
                  <a:srgbClr val="307871"/>
                </a:solidFill>
                <a:latin typeface="Times New Roman" panose="02020603050405020304" pitchFamily="18" charset="0"/>
                <a:cs typeface="Times New Roman" panose="02020603050405020304" pitchFamily="18" charset="0"/>
              </a:rPr>
              <a:t>Krizový profil organizace</a:t>
            </a:r>
          </a:p>
          <a:p>
            <a:r>
              <a:rPr lang="cs-CZ" sz="1600" dirty="0" err="1" smtClean="0">
                <a:solidFill>
                  <a:srgbClr val="307871"/>
                </a:solidFill>
                <a:latin typeface="Times New Roman" panose="02020603050405020304" pitchFamily="18" charset="0"/>
                <a:cs typeface="Times New Roman" panose="02020603050405020304" pitchFamily="18" charset="0"/>
              </a:rPr>
              <a:t>Winterlingova</a:t>
            </a:r>
            <a:r>
              <a:rPr lang="cs-CZ" sz="1600" dirty="0" smtClean="0">
                <a:solidFill>
                  <a:srgbClr val="307871"/>
                </a:solidFill>
                <a:latin typeface="Times New Roman" panose="02020603050405020304" pitchFamily="18" charset="0"/>
                <a:cs typeface="Times New Roman" panose="02020603050405020304" pitchFamily="18" charset="0"/>
              </a:rPr>
              <a:t> krizová matice</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Krizové strategie</a:t>
            </a:r>
          </a:p>
          <a:p>
            <a:r>
              <a:rPr lang="cs-CZ" sz="1600" dirty="0" smtClean="0">
                <a:solidFill>
                  <a:srgbClr val="307871"/>
                </a:solidFill>
                <a:latin typeface="Times New Roman" panose="02020603050405020304" pitchFamily="18" charset="0"/>
                <a:cs typeface="Times New Roman" panose="02020603050405020304" pitchFamily="18" charset="0"/>
              </a:rPr>
              <a:t>Krizový plán</a:t>
            </a:r>
          </a:p>
          <a:p>
            <a:r>
              <a:rPr lang="cs-CZ" sz="1600" dirty="0" smtClean="0">
                <a:solidFill>
                  <a:srgbClr val="307871"/>
                </a:solidFill>
                <a:latin typeface="Times New Roman" panose="02020603050405020304" pitchFamily="18" charset="0"/>
                <a:cs typeface="Times New Roman" panose="02020603050405020304" pitchFamily="18" charset="0"/>
              </a:rPr>
              <a:t>Krizový scénář</a:t>
            </a:r>
          </a:p>
          <a:p>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13433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endParaRPr lang="cs-CZ" sz="1600" dirty="0" smtClean="0"/>
          </a:p>
          <a:p>
            <a:pPr algn="just"/>
            <a:r>
              <a:rPr lang="cs-CZ" sz="1600" dirty="0"/>
              <a:t>Krizový plán musí být přehledný a jednoduchý dokument. Hodnota krizového plánu spočívá v jeho schopnosti vytvářet reakce a proaktivně reagovat na příležitosti. </a:t>
            </a:r>
            <a:endParaRPr lang="cs-CZ" sz="1600" dirty="0" smtClean="0"/>
          </a:p>
          <a:p>
            <a:pPr algn="just"/>
            <a:r>
              <a:rPr lang="cs-CZ" sz="1600" dirty="0" smtClean="0"/>
              <a:t>Součástí </a:t>
            </a:r>
            <a:r>
              <a:rPr lang="cs-CZ" sz="1600" dirty="0"/>
              <a:t>krizového plánu by měl být </a:t>
            </a:r>
            <a:r>
              <a:rPr lang="cs-CZ" sz="1600" b="1" dirty="0"/>
              <a:t>plán krizové komunikace</a:t>
            </a:r>
            <a:r>
              <a:rPr lang="cs-CZ" sz="1600" dirty="0"/>
              <a:t>. </a:t>
            </a:r>
            <a:endParaRPr lang="cs-CZ" sz="1600" dirty="0" smtClean="0"/>
          </a:p>
          <a:p>
            <a:pPr algn="just"/>
            <a:r>
              <a:rPr lang="cs-CZ" sz="1600" dirty="0" smtClean="0"/>
              <a:t>Krizový </a:t>
            </a:r>
            <a:r>
              <a:rPr lang="cs-CZ" sz="1600" dirty="0"/>
              <a:t>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r>
              <a:rPr lang="cs-CZ" sz="1600" dirty="0" smtClean="0"/>
              <a:t>).</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smtClean="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plán odbytu;</a:t>
            </a:r>
          </a:p>
          <a:p>
            <a:pPr lvl="0"/>
            <a:r>
              <a:rPr lang="cs-CZ" sz="2000" dirty="0"/>
              <a:t>plán výroby;</a:t>
            </a:r>
          </a:p>
          <a:p>
            <a:pPr lvl="0"/>
            <a:r>
              <a:rPr lang="cs-CZ" sz="2000" dirty="0"/>
              <a:t>personální plán;</a:t>
            </a:r>
          </a:p>
          <a:p>
            <a:pPr lvl="0"/>
            <a:r>
              <a:rPr lang="cs-CZ" sz="2000" dirty="0"/>
              <a:t>finanční plán;</a:t>
            </a:r>
          </a:p>
          <a:p>
            <a:pPr lvl="0"/>
            <a:r>
              <a:rPr lang="cs-CZ" sz="2000" dirty="0"/>
              <a:t>plán zásobování (nákupu);</a:t>
            </a:r>
          </a:p>
          <a:p>
            <a:pPr lvl="0"/>
            <a:r>
              <a:rPr lang="cs-CZ" sz="2000" dirty="0"/>
              <a:t>investiční plán.</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 – dílčí součásti</a:t>
            </a:r>
            <a:endParaRPr lang="cs-CZ" sz="1800" dirty="0"/>
          </a:p>
        </p:txBody>
      </p:sp>
    </p:spTree>
    <p:extLst>
      <p:ext uri="{BB962C8B-B14F-4D97-AF65-F5344CB8AC3E}">
        <p14:creationId xmlns:p14="http://schemas.microsoft.com/office/powerpoint/2010/main" val="2536001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a:t>
            </a:r>
            <a:r>
              <a:rPr lang="cs-CZ" sz="1600" dirty="0" smtClean="0"/>
              <a:t>průběhem. Krizové </a:t>
            </a:r>
            <a:r>
              <a:rPr lang="cs-CZ" sz="1600" dirty="0"/>
              <a:t>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endParaRPr lang="cs-CZ" sz="1600" dirty="0" smtClean="0"/>
          </a:p>
          <a:p>
            <a:pPr algn="just"/>
            <a:r>
              <a:rPr lang="cs-CZ" sz="1600" dirty="0" smtClean="0"/>
              <a:t>Výhodou </a:t>
            </a:r>
            <a:r>
              <a:rPr lang="cs-CZ" sz="1600" dirty="0"/>
              <a:t>krizového scénáře je, že tvoří podklad pro krizové řízení, slouží ke zpracování krizového plánu, identifikaci a využití příležitostí a zvyšuje schopnost podniku obstát v krizi.</a:t>
            </a:r>
          </a:p>
          <a:p>
            <a:pPr algn="just"/>
            <a:r>
              <a:rPr lang="cs-CZ" sz="1600" dirty="0" smtClean="0"/>
              <a:t>Jeho </a:t>
            </a:r>
            <a:r>
              <a:rPr lang="cs-CZ" sz="1600" dirty="0"/>
              <a:t>hlavní nevýhoda spočívá v tom, že se jedná pouze o popis možného průběhu budoucí krizové situace s určitou pravděpodobností. </a:t>
            </a:r>
            <a:endParaRPr lang="cs-CZ" sz="1600" dirty="0" smtClean="0"/>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scénář</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Kroky zpracování </a:t>
            </a:r>
            <a:r>
              <a:rPr lang="cs-CZ" dirty="0"/>
              <a:t>krizových scénářů</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matice</a:t>
            </a:r>
            <a:endParaRPr lang="cs-CZ" sz="1800" dirty="0"/>
          </a:p>
        </p:txBody>
      </p:sp>
      <p:pic>
        <p:nvPicPr>
          <p:cNvPr id="5" name="Obrázek 4"/>
          <p:cNvPicPr/>
          <p:nvPr/>
        </p:nvPicPr>
        <p:blipFill>
          <a:blip r:embed="rId2" cstate="print"/>
          <a:stretch>
            <a:fillRect/>
          </a:stretch>
        </p:blipFill>
        <p:spPr>
          <a:xfrm>
            <a:off x="467544" y="843002"/>
            <a:ext cx="7344816" cy="3761105"/>
          </a:xfrm>
          <a:prstGeom prst="rect">
            <a:avLst/>
          </a:prstGeom>
        </p:spPr>
      </p:pic>
    </p:spTree>
    <p:extLst>
      <p:ext uri="{BB962C8B-B14F-4D97-AF65-F5344CB8AC3E}">
        <p14:creationId xmlns:p14="http://schemas.microsoft.com/office/powerpoint/2010/main" val="1529820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endParaRPr lang="cs-CZ" sz="1800" dirty="0" smtClean="0"/>
          </a:p>
          <a:p>
            <a:pPr algn="just"/>
            <a:r>
              <a:rPr lang="cs-CZ" sz="1800" dirty="0" smtClean="0"/>
              <a:t>V</a:t>
            </a:r>
            <a:r>
              <a:rPr lang="cs-CZ" sz="1800" dirty="0"/>
              <a:t>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Situace potenciální a akutní krize</a:t>
            </a:r>
            <a:endParaRPr lang="cs-CZ" sz="1800" dirty="0"/>
          </a:p>
        </p:txBody>
      </p:sp>
    </p:spTree>
    <p:extLst>
      <p:ext uri="{BB962C8B-B14F-4D97-AF65-F5344CB8AC3E}">
        <p14:creationId xmlns:p14="http://schemas.microsoft.com/office/powerpoint/2010/main" val="1864101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krizový management představuje soubor systematických procesů a kroků, které vedou k tvorbě krizových strategií. Krizové strategie, které svou povahou patří mezi speciální podnikové strategie, navrhují postup řešení vzniklé krizové situace.</a:t>
            </a:r>
          </a:p>
          <a:p>
            <a:pPr algn="just"/>
            <a:r>
              <a:rPr lang="cs-CZ" sz="1600" dirty="0"/>
              <a:t>Scénáře jsou popisy modelových variant možných budoucností, které mohou do značné míry vystihovat budoucí realitu. Krizové scénáře a plány zvyšují připravenost podniku na krizové situace a měly by být součástí strategického dokumentu podniku. Krizové scénáře a plány jsou zpracovávány v tištěné a elektronické podobě a mohou mít charakter vnitropodnikové normy. Krizové scénáře jsou založené na (komplexní) situační analýze rizik. Krizové plánování musí začít od konce, od trvalých obecných principů a předpokladů a dlouhodobých holistických cílů. Krizové plány jsou zaměřeny na opatření k eliminaci pravděpodobnosti výskytu a dopadu působení rizik. Součástí krizových plánů je plán krizové komunikace. Součástí efektivního krizového řízení je pravidelná aktualizace strategických dokumentů a trénink řešení krizových situací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06755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Krizové plánování je souhrnem plánovacích činností, procedur a vazeb uskutečňovaných orgány krizového řízení organizacemi k realizaci cílů a úkolů při řešení krizové situace. </a:t>
            </a:r>
            <a:endParaRPr lang="cs-CZ" sz="1800" dirty="0" smtClean="0"/>
          </a:p>
          <a:p>
            <a:pPr algn="just"/>
            <a:endParaRPr lang="cs-CZ" sz="1800" dirty="0" smtClean="0"/>
          </a:p>
          <a:p>
            <a:pPr algn="just"/>
            <a:r>
              <a:rPr lang="cs-CZ" sz="1800" dirty="0" smtClean="0"/>
              <a:t>Cílem </a:t>
            </a:r>
            <a:r>
              <a:rPr lang="cs-CZ" sz="1800" dirty="0"/>
              <a:t>krizového plánování je zajistit připravenost organizace k řešení krizových situací, zajistit sladění záměrů se zdroji a možnostmi organizace, a vytvořit organizační nástroje pro plnění úkolů krizového managementu při předcházení vzniku a při řešení krizových situací</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12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Aktualizace </a:t>
            </a:r>
            <a:r>
              <a:rPr lang="cs-CZ" sz="1800" dirty="0"/>
              <a:t>strategického dokumentu</a:t>
            </a:r>
          </a:p>
          <a:p>
            <a:pPr lvl="0" algn="just"/>
            <a:r>
              <a:rPr lang="cs-CZ" sz="1800" dirty="0"/>
              <a:t>Situační analýza</a:t>
            </a:r>
          </a:p>
          <a:p>
            <a:pPr lvl="0" algn="just"/>
            <a:r>
              <a:rPr lang="cs-CZ" sz="1800" dirty="0"/>
              <a:t>Identifikace, analýza a hodnocení rizik a příležitostí</a:t>
            </a:r>
          </a:p>
          <a:p>
            <a:pPr lvl="1" algn="just"/>
            <a:r>
              <a:rPr lang="cs-CZ" sz="1800" dirty="0"/>
              <a:t>Identifikace vnitřních a vnějších podnikových rizik</a:t>
            </a:r>
          </a:p>
          <a:p>
            <a:pPr lvl="1" algn="just"/>
            <a:r>
              <a:rPr lang="cs-CZ" sz="1800" dirty="0"/>
              <a:t>Konstrukce matice rizik</a:t>
            </a:r>
          </a:p>
          <a:p>
            <a:pPr lvl="1" algn="just"/>
            <a:r>
              <a:rPr lang="cs-CZ" sz="1800" dirty="0"/>
              <a:t>Identifikace příležitostí k překonání rizik</a:t>
            </a:r>
          </a:p>
          <a:p>
            <a:pPr lvl="0" algn="just"/>
            <a:r>
              <a:rPr lang="cs-CZ" sz="1800" dirty="0"/>
              <a:t>Identifikace krizových situací</a:t>
            </a:r>
          </a:p>
          <a:p>
            <a:pPr lvl="1" algn="just"/>
            <a:r>
              <a:rPr lang="cs-CZ" sz="1800" dirty="0"/>
              <a:t>Označení ohnisek krize způsobujících krizové situace </a:t>
            </a:r>
          </a:p>
          <a:p>
            <a:pPr lvl="0" algn="just"/>
            <a:r>
              <a:rPr lang="cs-CZ" sz="1800" dirty="0"/>
              <a:t>Tvorba krizových scénářů</a:t>
            </a:r>
          </a:p>
          <a:p>
            <a:pPr lvl="1" algn="just"/>
            <a:r>
              <a:rPr lang="cs-CZ" sz="1800" dirty="0"/>
              <a:t>Popis průběhu konkrétní krizové situace v čase a prostoru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 – etapy krizového plánování</a:t>
            </a:r>
            <a:endParaRPr lang="cs-CZ" sz="1800" dirty="0"/>
          </a:p>
        </p:txBody>
      </p:sp>
    </p:spTree>
    <p:extLst>
      <p:ext uri="{BB962C8B-B14F-4D97-AF65-F5344CB8AC3E}">
        <p14:creationId xmlns:p14="http://schemas.microsoft.com/office/powerpoint/2010/main" val="1702983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12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Zpracování </a:t>
            </a:r>
            <a:r>
              <a:rPr lang="cs-CZ" sz="2000" dirty="0"/>
              <a:t>krizového plánu</a:t>
            </a:r>
          </a:p>
          <a:p>
            <a:pPr lvl="1" algn="just"/>
            <a:r>
              <a:rPr lang="cs-CZ" sz="2000" dirty="0"/>
              <a:t>Aktualizace cílů (dle principu udržitelnosti)</a:t>
            </a:r>
          </a:p>
          <a:p>
            <a:pPr lvl="1" algn="just"/>
            <a:r>
              <a:rPr lang="cs-CZ" sz="2000" dirty="0"/>
              <a:t>Plán krizové komunikace</a:t>
            </a:r>
          </a:p>
          <a:p>
            <a:pPr lvl="1" algn="just"/>
            <a:r>
              <a:rPr lang="cs-CZ" sz="2000" dirty="0"/>
              <a:t>Návrh a příprava opatření na eliminaci výskytu a důsledků rizik</a:t>
            </a:r>
          </a:p>
          <a:p>
            <a:pPr lvl="1" algn="just"/>
            <a:r>
              <a:rPr lang="cs-CZ" sz="2000" dirty="0"/>
              <a:t>Popis využití příležitostí k nastolení zdravého fungování podniku</a:t>
            </a:r>
          </a:p>
          <a:p>
            <a:pPr lvl="1" algn="just"/>
            <a:r>
              <a:rPr lang="cs-CZ" sz="2000" dirty="0"/>
              <a:t>Časový harmonogram činností</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 – etapy krizového plánování</a:t>
            </a:r>
            <a:endParaRPr lang="cs-CZ" sz="1800" dirty="0"/>
          </a:p>
        </p:txBody>
      </p:sp>
    </p:spTree>
    <p:extLst>
      <p:ext uri="{BB962C8B-B14F-4D97-AF65-F5344CB8AC3E}">
        <p14:creationId xmlns:p14="http://schemas.microsoft.com/office/powerpoint/2010/main" val="3234278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krizového plánování</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připravenost </a:t>
            </a:r>
            <a:r>
              <a:rPr lang="cs-CZ" sz="1800" dirty="0"/>
              <a:t>na možné krizové situace – scénáře a </a:t>
            </a:r>
            <a:r>
              <a:rPr lang="cs-CZ" sz="1800" dirty="0" smtClean="0"/>
              <a:t>plány;</a:t>
            </a:r>
            <a:endParaRPr lang="cs-CZ" sz="1800" dirty="0"/>
          </a:p>
          <a:p>
            <a:pPr lvl="0"/>
            <a:r>
              <a:rPr lang="cs-CZ" sz="1800" dirty="0"/>
              <a:t>jasném vymezení rolí (pravomoc, odpovědnost) – tvorba krizového </a:t>
            </a:r>
            <a:r>
              <a:rPr lang="cs-CZ" sz="1800" dirty="0" smtClean="0"/>
              <a:t>týmu;</a:t>
            </a:r>
            <a:endParaRPr lang="cs-CZ" sz="1800" dirty="0"/>
          </a:p>
          <a:p>
            <a:pPr lvl="0"/>
            <a:r>
              <a:rPr lang="cs-CZ" sz="1800" dirty="0" smtClean="0"/>
              <a:t>včasná reakce </a:t>
            </a:r>
            <a:r>
              <a:rPr lang="cs-CZ" sz="1800" dirty="0"/>
              <a:t>na vzniklou krizovou situaci – načasování kroků operativního </a:t>
            </a:r>
            <a:r>
              <a:rPr lang="cs-CZ" sz="1800" dirty="0" smtClean="0"/>
              <a:t>řízení;</a:t>
            </a:r>
            <a:endParaRPr lang="cs-CZ" sz="1800" dirty="0"/>
          </a:p>
          <a:p>
            <a:pPr lvl="0"/>
            <a:r>
              <a:rPr lang="cs-CZ" sz="1800" dirty="0" smtClean="0"/>
              <a:t>minimalizace </a:t>
            </a:r>
            <a:r>
              <a:rPr lang="cs-CZ" sz="1800" dirty="0"/>
              <a:t>dopadů krizové situace – např. diverzifikace </a:t>
            </a:r>
            <a:r>
              <a:rPr lang="cs-CZ" sz="1800" dirty="0" smtClean="0"/>
              <a:t>rizika;</a:t>
            </a:r>
            <a:endParaRPr lang="cs-CZ" sz="1800" dirty="0"/>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a:t>
            </a:r>
            <a:r>
              <a:rPr lang="cs-CZ" sz="1800" dirty="0" smtClean="0"/>
              <a:t>schvalování;</a:t>
            </a:r>
            <a:endParaRPr lang="cs-CZ" sz="1800" dirty="0"/>
          </a:p>
          <a:p>
            <a:pPr lvl="0"/>
            <a:r>
              <a:rPr lang="cs-CZ" sz="1800" dirty="0" smtClean="0"/>
              <a:t>připravenost </a:t>
            </a:r>
            <a:r>
              <a:rPr lang="cs-CZ" sz="1800" dirty="0"/>
              <a:t>na práci s médii;</a:t>
            </a:r>
          </a:p>
          <a:p>
            <a:pPr lvl="0"/>
            <a:r>
              <a:rPr lang="cs-CZ" sz="1800" dirty="0"/>
              <a:t>zvýšení schopnosti vyvést podnik z krize a zabezpečit obnovu klíčových podnikových činností – situační analýzy, identifikace rizik a nápravná </a:t>
            </a:r>
            <a:r>
              <a:rPr lang="cs-CZ" sz="1800" dirty="0" smtClean="0"/>
              <a:t>opatření;</a:t>
            </a:r>
            <a:endParaRPr lang="cs-CZ" sz="1800" dirty="0"/>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krizového plánování</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r>
              <a:rPr lang="cs-CZ" sz="1800" dirty="0" smtClean="0"/>
              <a:t>.</a:t>
            </a:r>
          </a:p>
          <a:p>
            <a:pPr lvl="0" algn="just"/>
            <a:r>
              <a:rPr lang="cs-CZ" sz="1800" dirty="0" smtClean="0"/>
              <a:t>Dále </a:t>
            </a:r>
            <a:r>
              <a:rPr lang="cs-CZ" sz="1800" dirty="0"/>
              <a:t>v přesvědčení managementu, že se na potenciální krizovou situaci (krizi) nelze </a:t>
            </a:r>
            <a:r>
              <a:rPr lang="cs-CZ" sz="1800" dirty="0" smtClean="0"/>
              <a:t>připravit.</a:t>
            </a:r>
          </a:p>
          <a:p>
            <a:pPr lvl="0" algn="just"/>
            <a:r>
              <a:rPr lang="cs-CZ" sz="1800" dirty="0" smtClean="0"/>
              <a:t>A </a:t>
            </a:r>
            <a:r>
              <a:rPr lang="cs-CZ" sz="1800" dirty="0"/>
              <a:t>v zajištění nezbytných zdrojů, které jsou pro krizové plánování potřebné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Překážky krizového plánování</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Běžný </a:t>
            </a:r>
            <a:r>
              <a:rPr lang="cs-CZ" sz="1800" b="1" dirty="0"/>
              <a:t>stav </a:t>
            </a:r>
            <a:r>
              <a:rPr lang="cs-CZ" sz="1800" dirty="0"/>
              <a:t>lze definovat jako stav dynamické rovnováhy systému s jeho okolím, tj. stav jeho relativně nejlepšího uspořádání. </a:t>
            </a:r>
            <a:endParaRPr lang="cs-CZ" sz="1800" dirty="0" smtClean="0"/>
          </a:p>
          <a:p>
            <a:pPr algn="just"/>
            <a:endParaRPr lang="cs-CZ" sz="1800" dirty="0" smtClean="0"/>
          </a:p>
          <a:p>
            <a:pPr algn="just"/>
            <a:r>
              <a:rPr lang="cs-CZ" sz="1800" b="1" dirty="0" smtClean="0"/>
              <a:t>Krizový </a:t>
            </a:r>
            <a:r>
              <a:rPr lang="cs-CZ" sz="1800" b="1" dirty="0"/>
              <a:t>stav </a:t>
            </a:r>
            <a:r>
              <a:rPr lang="cs-CZ" sz="1800" dirty="0"/>
              <a:t>lze definovat jako stav takového narušení jeho činnosti a podmínek existence, že hrozí jeho dlouhodobá degradace až zánik.</a:t>
            </a:r>
          </a:p>
          <a:p>
            <a:pPr marL="457200" lvl="1" indent="0" algn="just">
              <a:buNone/>
            </a:pPr>
            <a:endParaRPr lang="cs-CZ" sz="1800" dirty="0" smtClean="0"/>
          </a:p>
          <a:p>
            <a:pPr marL="361950" lvl="1" indent="-361950" algn="just">
              <a:buFont typeface="Arial" panose="020B0604020202020204" pitchFamily="34" charset="0"/>
              <a:buChar char="•"/>
            </a:pPr>
            <a:r>
              <a:rPr lang="cs-CZ" sz="1800" dirty="0"/>
              <a:t>Krizový management se zabývá možnostmi, jak zvládat možná ohrožení co nejefektivněji. Protože mnohá ohrožení lze neutralizovat efektivním (většinou včasným) využitím příležitostí, nebo tak alespoň zmírnit dopady možného spontánního projevu destruktivních účinků krizových stavů, má být předmětem krizového managementu i možné zvládání vznikajících příležitostí.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Běžná a krizová situace v organizaci</a:t>
            </a:r>
            <a:endParaRPr lang="cs-CZ" sz="1800" dirty="0"/>
          </a:p>
        </p:txBody>
      </p:sp>
    </p:spTree>
    <p:extLst>
      <p:ext uri="{BB962C8B-B14F-4D97-AF65-F5344CB8AC3E}">
        <p14:creationId xmlns:p14="http://schemas.microsoft.com/office/powerpoint/2010/main" val="3300449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3246</TotalTime>
  <Words>2473</Words>
  <Application>Microsoft Office PowerPoint</Application>
  <PresentationFormat>Předvádění na obrazovce (16:9)</PresentationFormat>
  <Paragraphs>231</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Strategický krizový management </vt:lpstr>
      <vt:lpstr>Osnova tématu</vt:lpstr>
      <vt:lpstr>Krizové plánování</vt:lpstr>
      <vt:lpstr>Krizové plánování – etapy krizového plánování</vt:lpstr>
      <vt:lpstr>Krizové plánování – etapy krizového plánování</vt:lpstr>
      <vt:lpstr>Úkoly krizového plánování</vt:lpstr>
      <vt:lpstr>Význam krizového plánování</vt:lpstr>
      <vt:lpstr>Překážky krizového plánování</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Proces krizového managementu</vt:lpstr>
      <vt:lpstr>Krizový plán a krizový scénář</vt:lpstr>
      <vt:lpstr>Krizový plán</vt:lpstr>
      <vt:lpstr>Krizový plán</vt:lpstr>
      <vt:lpstr>Krizový plán – dílčí součásti</vt:lpstr>
      <vt:lpstr>Krizový scénář</vt:lpstr>
      <vt:lpstr>Poslání krizových scénářů</vt:lpstr>
      <vt:lpstr>Kroky zpracování krizových scénářů</vt:lpstr>
      <vt:lpstr>Zpracování krizového scénáře</vt:lpstr>
      <vt:lpstr>Krizová matice</vt:lpstr>
      <vt:lpstr>Situace potenciální a akutní krize</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295</cp:revision>
  <dcterms:created xsi:type="dcterms:W3CDTF">2016-07-06T15:42:34Z</dcterms:created>
  <dcterms:modified xsi:type="dcterms:W3CDTF">2022-10-31T13:44:09Z</dcterms:modified>
</cp:coreProperties>
</file>