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59" r:id="rId3"/>
    <p:sldId id="323" r:id="rId4"/>
    <p:sldId id="288" r:id="rId5"/>
    <p:sldId id="411" r:id="rId6"/>
    <p:sldId id="423" r:id="rId7"/>
    <p:sldId id="424" r:id="rId8"/>
    <p:sldId id="425" r:id="rId9"/>
    <p:sldId id="426" r:id="rId10"/>
    <p:sldId id="427" r:id="rId11"/>
    <p:sldId id="430" r:id="rId12"/>
    <p:sldId id="431" r:id="rId13"/>
    <p:sldId id="432" r:id="rId14"/>
    <p:sldId id="433"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47" r:id="rId28"/>
    <p:sldId id="449" r:id="rId29"/>
    <p:sldId id="450" r:id="rId30"/>
    <p:sldId id="451" r:id="rId31"/>
    <p:sldId id="452" r:id="rId32"/>
    <p:sldId id="457" r:id="rId33"/>
    <p:sldId id="458" r:id="rId34"/>
    <p:sldId id="459" r:id="rId35"/>
    <p:sldId id="295" r:id="rId36"/>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29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02.09.2021</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27417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02.09.2021</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dirty="0"/>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package" Target="../embeddings/Dokument_aplikace_Microsoft_Word3.docx"/></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10.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image" Target="../media/image11.emf"/><Relationship Id="rId4" Type="http://schemas.openxmlformats.org/officeDocument/2006/relationships/package" Target="../embeddings/Dokument_aplikace_Microsoft_Word4.docx"/></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image" Target="../media/image12.emf"/><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image" Target="../media/image13.emf"/><Relationship Id="rId4" Type="http://schemas.openxmlformats.org/officeDocument/2006/relationships/package" Target="../embeddings/Dokument_aplikace_Microsoft_Word5.docx"/></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1.vml"/><Relationship Id="rId5" Type="http://schemas.openxmlformats.org/officeDocument/2006/relationships/image" Target="../media/image14.emf"/><Relationship Id="rId4" Type="http://schemas.openxmlformats.org/officeDocument/2006/relationships/package" Target="../embeddings/Dokument_aplikace_Microsoft_Word6.docx"/></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2.vml"/><Relationship Id="rId5" Type="http://schemas.openxmlformats.org/officeDocument/2006/relationships/image" Target="../media/image15.emf"/><Relationship Id="rId4" Type="http://schemas.openxmlformats.org/officeDocument/2006/relationships/package" Target="../embeddings/Dokument_aplikace_Microsoft_Word7.docx"/></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16.emf"/><Relationship Id="rId4" Type="http://schemas.openxmlformats.org/officeDocument/2006/relationships/oleObject" Target="../embeddings/oleObject5.bin"/></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4.vml"/><Relationship Id="rId5" Type="http://schemas.openxmlformats.org/officeDocument/2006/relationships/image" Target="../media/image17.emf"/><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Dokument_aplikace_Microsoft_Word.docx"/></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Dokument_aplikace_Microsoft_Word1.docx"/></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Dokument_aplikace_Microsoft_Word2.docx"/></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MANAŽERSKÁ EKONOMIKA</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02000" y="432392"/>
            <a:ext cx="3440685"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Řízení čistého pracovního kapitálu</a:t>
            </a:r>
            <a:endParaRPr lang="en-GB" b="1" kern="0" dirty="0"/>
          </a:p>
        </p:txBody>
      </p:sp>
      <p:sp>
        <p:nvSpPr>
          <p:cNvPr id="2" name="TextovéPole 1"/>
          <p:cNvSpPr txBox="1"/>
          <p:nvPr/>
        </p:nvSpPr>
        <p:spPr>
          <a:xfrm>
            <a:off x="188640" y="1177021"/>
            <a:ext cx="7992888" cy="3097258"/>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dirty="0">
                <a:latin typeface="Times New Roman" pitchFamily="18" charset="0"/>
                <a:cs typeface="Times New Roman" pitchFamily="18" charset="0"/>
              </a:rPr>
              <a:t>Způsob řízení čistého pracovního kapitálu (ČPK), kterým </a:t>
            </a:r>
            <a:r>
              <a:rPr lang="cs-CZ" dirty="0">
                <a:solidFill>
                  <a:schemeClr val="accent6">
                    <a:lumMod val="75000"/>
                  </a:schemeClr>
                </a:solidFill>
                <a:latin typeface="Times New Roman" pitchFamily="18" charset="0"/>
                <a:cs typeface="Times New Roman" pitchFamily="18" charset="0"/>
              </a:rPr>
              <a:t>rozumíme </a:t>
            </a:r>
            <a:r>
              <a:rPr lang="cs-CZ" u="sng" dirty="0">
                <a:solidFill>
                  <a:schemeClr val="accent6">
                    <a:lumMod val="75000"/>
                  </a:schemeClr>
                </a:solidFill>
                <a:latin typeface="Times New Roman" pitchFamily="18" charset="0"/>
                <a:cs typeface="Times New Roman" pitchFamily="18" charset="0"/>
              </a:rPr>
              <a:t>řízení jeho jednotlivých složek</a:t>
            </a:r>
            <a:r>
              <a:rPr lang="cs-CZ" dirty="0">
                <a:solidFill>
                  <a:schemeClr val="accent6">
                    <a:lumMod val="75000"/>
                  </a:schemeClr>
                </a:solidFill>
                <a:latin typeface="Times New Roman" pitchFamily="18" charset="0"/>
                <a:cs typeface="Times New Roman" pitchFamily="18" charset="0"/>
              </a:rPr>
              <a:t>,</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má jednoznačný vliv na potřebu finančních zdrojů a na rentabilitu podnikání. </a:t>
            </a:r>
          </a:p>
          <a:p>
            <a:pPr>
              <a:lnSpc>
                <a:spcPct val="110000"/>
              </a:lnSpc>
              <a:spcBef>
                <a:spcPts val="1200"/>
              </a:spcBef>
              <a:spcAft>
                <a:spcPts val="1200"/>
              </a:spcAft>
            </a:pPr>
            <a:r>
              <a:rPr lang="cs-CZ" dirty="0">
                <a:latin typeface="Times New Roman" pitchFamily="18" charset="0"/>
                <a:cs typeface="Times New Roman" pitchFamily="18" charset="0"/>
              </a:rPr>
              <a:t>Zvýšení efektivnosti v řízení ČPK lze docílit rychlejší přeměnou zásob a pohledávek na peníze, a to buď zvýšením tržeb při dané výši těchto složek oběžného majetku, resp. snížením těchto aktiv pro dosažení daných tržeb, nebo v případě závazků posunem termínu vydání peněz, tj. prodloužením jejich doby obratu. Výsledkem je vyšší úroveň hotovosti, kterou má podnik k dispozici, a s kterou může volně disponovat.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00146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3737946"/>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buFont typeface="Wingdings" pitchFamily="2" charset="2"/>
              <a:buNone/>
            </a:pPr>
            <a:r>
              <a:rPr lang="cs-CZ" sz="1600" dirty="0">
                <a:latin typeface="Times New Roman" pitchFamily="18" charset="0"/>
                <a:cs typeface="Times New Roman" pitchFamily="18" charset="0"/>
              </a:rPr>
              <a:t>Náklady jednotlivých druhů kapitálu závisí zejména na:</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době splatnosti kapitálu – při delší době splatnosti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stupni rizika, které investor podstupuje -  při vyšším riziku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likvidnosti investice – při nižší likvidnosti investor žádá vyšší výnos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způsobu úhrady nákladů kapitálu podnikem – snižují-li daňový základ (úrok je nákladem), jsou levnější, hradí-li je podnik až z čistého zisku (podíly na zisku, dividendy), jsou dražší.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59690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1700466"/>
          </a:xfrm>
          <a:prstGeom prst="rect">
            <a:avLst/>
          </a:prstGeom>
          <a:solidFill>
            <a:schemeClr val="bg2">
              <a:lumMod val="90000"/>
            </a:schemeClr>
          </a:solidFill>
        </p:spPr>
        <p:txBody>
          <a:bodyPr wrap="square" lIns="68580" tIns="34290" rIns="68580" bIns="34290" rtlCol="0">
            <a:spAutoFit/>
          </a:bodyPr>
          <a:lstStyle/>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nejlevnější je cizí krátkodobý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dražší je dlouhodobý cizí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nejdražší je vlastní kapitál.</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17500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77021"/>
            <a:ext cx="7992888" cy="1737463"/>
          </a:xfrm>
          <a:prstGeom prst="rect">
            <a:avLst/>
          </a:prstGeom>
          <a:solidFill>
            <a:schemeClr val="bg2">
              <a:lumMod val="90000"/>
            </a:schemeClr>
          </a:solidFill>
        </p:spPr>
        <p:txBody>
          <a:bodyPr wrap="square" lIns="68580" tIns="34290" rIns="68580" bIns="34290" rtlCol="0">
            <a:spAutoFit/>
          </a:bodyPr>
          <a:lstStyle/>
          <a:p>
            <a:pPr>
              <a:lnSpc>
                <a:spcPct val="110000"/>
              </a:lnSpc>
            </a:pPr>
            <a:r>
              <a:rPr lang="cs-CZ" sz="2000" dirty="0">
                <a:latin typeface="Times New Roman" pitchFamily="18" charset="0"/>
                <a:cs typeface="Times New Roman" pitchFamily="18" charset="0"/>
              </a:rPr>
              <a:t>Představují </a:t>
            </a:r>
            <a:r>
              <a:rPr lang="cs-CZ" sz="2000" b="1" i="1" dirty="0">
                <a:solidFill>
                  <a:schemeClr val="accent6">
                    <a:lumMod val="75000"/>
                  </a:schemeClr>
                </a:solidFill>
                <a:latin typeface="Times New Roman" pitchFamily="18" charset="0"/>
                <a:cs typeface="Times New Roman" pitchFamily="18" charset="0"/>
              </a:rPr>
              <a:t>úrok a ostatní výdaje spojené se získáním cizího kapitálu </a:t>
            </a:r>
            <a:r>
              <a:rPr lang="cs-CZ" sz="2000" dirty="0">
                <a:latin typeface="Times New Roman" pitchFamily="18" charset="0"/>
                <a:cs typeface="Times New Roman" pitchFamily="18" charset="0"/>
              </a:rPr>
              <a:t>(bankovní a jiné poplatky, provize), které jsou většinou dohodnuty smluvně. Na rozdíl od vkladu do ZK, v případě poskytnutí kapitálu formou úvěru je podnik povinen tento úvěr ve stanoveném termínu vrátit, a to i s dohodnutými úroky.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111060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54547"/>
            <a:ext cx="7992888" cy="2408352"/>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defRPr/>
            </a:pPr>
            <a:r>
              <a:rPr lang="cs-CZ" sz="2000" dirty="0">
                <a:latin typeface="Times New Roman" pitchFamily="18" charset="0"/>
                <a:cs typeface="Times New Roman" pitchFamily="18" charset="0"/>
              </a:rPr>
              <a:t>Navíc se zde projevuje </a:t>
            </a:r>
            <a:r>
              <a:rPr lang="cs-CZ" sz="2000" b="1" i="1" dirty="0">
                <a:latin typeface="Times New Roman" pitchFamily="18" charset="0"/>
                <a:cs typeface="Times New Roman" pitchFamily="18" charset="0"/>
              </a:rPr>
              <a:t>daňový efekt</a:t>
            </a:r>
            <a:r>
              <a:rPr lang="cs-CZ" sz="2000" dirty="0">
                <a:latin typeface="Times New Roman" pitchFamily="18" charset="0"/>
                <a:cs typeface="Times New Roman" pitchFamily="18" charset="0"/>
              </a:rPr>
              <a:t> spočívající v tom, že </a:t>
            </a:r>
            <a:r>
              <a:rPr lang="cs-CZ" sz="2000" b="1" i="1" dirty="0">
                <a:solidFill>
                  <a:schemeClr val="accent6">
                    <a:lumMod val="75000"/>
                  </a:schemeClr>
                </a:solidFill>
                <a:latin typeface="Times New Roman" pitchFamily="18" charset="0"/>
                <a:cs typeface="Times New Roman" pitchFamily="18" charset="0"/>
              </a:rPr>
              <a:t>úroky z přijatého úvěru představují pro podnik daňově uznatelný náklad</a:t>
            </a:r>
            <a:r>
              <a:rPr lang="cs-CZ" sz="2000" b="1" i="1" dirty="0">
                <a:latin typeface="Times New Roman" pitchFamily="18" charset="0"/>
                <a:cs typeface="Times New Roman" pitchFamily="18" charset="0"/>
              </a:rPr>
              <a:t>,</a:t>
            </a:r>
            <a:r>
              <a:rPr lang="cs-CZ" sz="2000" dirty="0">
                <a:latin typeface="Times New Roman" pitchFamily="18" charset="0"/>
                <a:cs typeface="Times New Roman" pitchFamily="18" charset="0"/>
              </a:rPr>
              <a:t> který snižuje velikost daňového základu a tedy i velikost odvedené daně a tím zvyšuje čistý zisk podniku. Skutečné náklady na cizí kapitál se proto zjistí následovně:</a:t>
            </a:r>
          </a:p>
          <a:p>
            <a:pPr>
              <a:lnSpc>
                <a:spcPct val="110000"/>
              </a:lnSpc>
              <a:spcBef>
                <a:spcPts val="1200"/>
              </a:spcBef>
              <a:spcAft>
                <a:spcPts val="1200"/>
              </a:spcAft>
              <a:defRPr/>
            </a:pPr>
            <a:r>
              <a:rPr lang="cs-CZ" sz="2000" b="1" dirty="0">
                <a:solidFill>
                  <a:schemeClr val="accent6">
                    <a:lumMod val="75000"/>
                  </a:schemeClr>
                </a:solidFill>
                <a:latin typeface="Times New Roman" pitchFamily="18" charset="0"/>
                <a:cs typeface="Times New Roman" pitchFamily="18" charset="0"/>
              </a:rPr>
              <a:t>náklady na cizí kapitál  =  úroková míra (1 – sazba daně z příjmů)</a:t>
            </a:r>
            <a:endParaRPr lang="cs-CZ" sz="2000" dirty="0">
              <a:solidFill>
                <a:schemeClr val="accent6">
                  <a:lumMod val="75000"/>
                </a:schemeClr>
              </a:solidFill>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7382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anose="02020603050405020304" pitchFamily="18" charset="0"/>
                <a:cs typeface="Times New Roman" panose="02020603050405020304" pitchFamily="18" charset="0"/>
              </a:rPr>
              <a:t>Významným faktorem v posuzování dopadu „cizího kapitálu“ na hospodaření podnikatelského subjektu zejména z pohledu rentability (výnosnosti) vlastního kapitálu je </a:t>
            </a:r>
            <a:r>
              <a:rPr lang="cs-CZ" dirty="0">
                <a:solidFill>
                  <a:srgbClr val="FFC000"/>
                </a:solidFill>
                <a:latin typeface="Times New Roman" panose="02020603050405020304" pitchFamily="18" charset="0"/>
                <a:cs typeface="Times New Roman" panose="02020603050405020304" pitchFamily="18" charset="0"/>
              </a:rPr>
              <a:t>působení tzv. finanční páky na výnosnost vlastního kapitálu.  </a:t>
            </a:r>
            <a:r>
              <a:rPr lang="cs-CZ" dirty="0">
                <a:latin typeface="Times New Roman" panose="02020603050405020304" pitchFamily="18" charset="0"/>
                <a:cs typeface="Times New Roman" panose="02020603050405020304" pitchFamily="18" charset="0"/>
              </a:rPr>
              <a:t>Uvedenou skutečnost lze schematicky znázornit tak, jak je uvedeno </a:t>
            </a:r>
            <a:r>
              <a:rPr lang="cs-CZ" dirty="0" smtClean="0">
                <a:latin typeface="Times New Roman" panose="02020603050405020304" pitchFamily="18" charset="0"/>
                <a:cs typeface="Times New Roman" panose="02020603050405020304" pitchFamily="18" charset="0"/>
              </a:rPr>
              <a:t>na </a:t>
            </a:r>
            <a:r>
              <a:rPr lang="cs-CZ" dirty="0">
                <a:latin typeface="Times New Roman" panose="02020603050405020304" pitchFamily="18" charset="0"/>
                <a:cs typeface="Times New Roman" panose="02020603050405020304" pitchFamily="18" charset="0"/>
              </a:rPr>
              <a:t>obrázku. </a:t>
            </a:r>
            <a:endParaRPr lang="cs-CZ" dirty="0">
              <a:solidFill>
                <a:srgbClr val="FFC000"/>
              </a:solidFill>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683567" y="2427734"/>
          <a:ext cx="7272809" cy="2578218"/>
        </p:xfrm>
        <a:graphic>
          <a:graphicData uri="http://schemas.openxmlformats.org/presentationml/2006/ole">
            <mc:AlternateContent xmlns:mc="http://schemas.openxmlformats.org/markup-compatibility/2006">
              <mc:Choice xmlns:v="urn:schemas-microsoft-com:vml" Requires="v">
                <p:oleObj spid="_x0000_s25628" name="Dokument" r:id="rId4" imgW="5492034" imgH="2156234" progId="Word.Document.12">
                  <p:embed/>
                </p:oleObj>
              </mc:Choice>
              <mc:Fallback>
                <p:oleObj name="Dokument" r:id="rId4" imgW="5492034" imgH="215623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7" y="2427734"/>
                        <a:ext cx="7272809" cy="2578218"/>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3740304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2008242"/>
          </a:xfrm>
          <a:prstGeom prst="rect">
            <a:avLst/>
          </a:prstGeom>
          <a:solidFill>
            <a:schemeClr val="bg2">
              <a:lumMod val="90000"/>
            </a:schemeClr>
          </a:solidFill>
        </p:spPr>
        <p:txBody>
          <a:bodyPr wrap="square" lIns="68580" tIns="34290" rIns="68580" bIns="34290" rtlCol="0">
            <a:spAutoFit/>
          </a:bodyPr>
          <a:lstStyle/>
          <a:p>
            <a:pPr>
              <a:defRPr/>
            </a:pPr>
            <a:r>
              <a:rPr lang="cs-CZ" b="1" dirty="0">
                <a:solidFill>
                  <a:schemeClr val="accent6"/>
                </a:solidFill>
                <a:latin typeface="Times New Roman" panose="02020603050405020304" pitchFamily="18" charset="0"/>
                <a:cs typeface="Times New Roman" panose="02020603050405020304" pitchFamily="18" charset="0"/>
              </a:rPr>
              <a:t>Princip fungování finanční páky </a:t>
            </a:r>
            <a:r>
              <a:rPr lang="cs-CZ" dirty="0">
                <a:latin typeface="Times New Roman" panose="02020603050405020304" pitchFamily="18" charset="0"/>
                <a:cs typeface="Times New Roman" panose="02020603050405020304" pitchFamily="18" charset="0"/>
              </a:rPr>
              <a:t>lze charakterizovat tak, že </a:t>
            </a:r>
            <a:r>
              <a:rPr lang="cs-CZ" b="1" u="sng" dirty="0">
                <a:solidFill>
                  <a:srgbClr val="00B050"/>
                </a:solidFill>
                <a:latin typeface="Times New Roman" panose="02020603050405020304" pitchFamily="18" charset="0"/>
                <a:cs typeface="Times New Roman" panose="02020603050405020304" pitchFamily="18" charset="0"/>
              </a:rPr>
              <a:t>pokud výnosnost celkového kapitálu je vyšší než jednotkové náklady na cizí kapitál např. v podobě úrokové míry, zvyšuje přítomnost cizího kapitálu výnosnost vlastního kapitálu. </a:t>
            </a:r>
            <a:r>
              <a:rPr lang="cs-CZ" dirty="0">
                <a:latin typeface="Times New Roman" panose="02020603050405020304" pitchFamily="18" charset="0"/>
                <a:cs typeface="Times New Roman" panose="02020603050405020304" pitchFamily="18" charset="0"/>
              </a:rPr>
              <a:t>V tom případě se hovoří o pozitivním působení finanční páky. </a:t>
            </a:r>
          </a:p>
          <a:p>
            <a:pPr>
              <a:defRPr/>
            </a:pPr>
            <a:r>
              <a:rPr lang="cs-CZ" dirty="0">
                <a:latin typeface="Times New Roman" panose="02020603050405020304" pitchFamily="18" charset="0"/>
                <a:cs typeface="Times New Roman" panose="02020603050405020304" pitchFamily="18" charset="0"/>
              </a:rPr>
              <a:t>Pokud výnosnost celkového kapitálu nedosahuje výše úrokové sazby je </a:t>
            </a:r>
            <a:r>
              <a:rPr lang="cs-CZ" dirty="0">
                <a:solidFill>
                  <a:schemeClr val="accent6"/>
                </a:solidFill>
                <a:latin typeface="Times New Roman" panose="02020603050405020304" pitchFamily="18" charset="0"/>
                <a:cs typeface="Times New Roman" panose="02020603050405020304" pitchFamily="18" charset="0"/>
              </a:rPr>
              <a:t>působení finanční páky negativní</a:t>
            </a:r>
            <a:r>
              <a:rPr lang="cs-CZ" dirty="0">
                <a:latin typeface="Times New Roman" panose="02020603050405020304" pitchFamily="18" charset="0"/>
                <a:cs typeface="Times New Roman" panose="02020603050405020304" pitchFamily="18" charset="0"/>
              </a:rPr>
              <a:t>, tj. výnosnost vlastního kapitálu je nižší než by tomu bylo v kapitálové struktuře bez přítomnosti cizího kapitálu.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089105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141662" y="432392"/>
            <a:ext cx="3761287" cy="746358"/>
          </a:xfrm>
          <a:prstGeom prst="rect">
            <a:avLst/>
          </a:prstGeom>
        </p:spPr>
        <p:txBody>
          <a:bodyPr wrap="none" lIns="68580" tIns="34290" rIns="68580" bIns="34290">
            <a:spAutoFit/>
          </a:bodyPr>
          <a:lstStyle/>
          <a:p>
            <a:pPr algn="ctr" defTabSz="685800">
              <a:defRPr/>
            </a:pPr>
            <a:r>
              <a:rPr lang="cs-CZ" sz="2400" b="1" i="1" dirty="0">
                <a:effectLst>
                  <a:outerShdw blurRad="38100" dist="38100" dir="2700000" algn="tl">
                    <a:srgbClr val="000000">
                      <a:alpha val="43137"/>
                    </a:srgbClr>
                  </a:outerShdw>
                </a:effectLst>
                <a:latin typeface="Times New Roman" pitchFamily="18" charset="0"/>
                <a:cs typeface="Times New Roman" pitchFamily="18" charset="0"/>
              </a:rPr>
              <a:t>Finanční páka, daňový efekt</a:t>
            </a:r>
            <a:r>
              <a:rPr lang="cs-CZ" sz="2400" dirty="0"/>
              <a:t/>
            </a:r>
            <a:br>
              <a:rPr lang="cs-CZ" sz="2400" dirty="0"/>
            </a:br>
            <a:r>
              <a:rPr lang="cs-CZ" sz="2000" i="1" dirty="0">
                <a:latin typeface="Times New Roman" pitchFamily="18" charset="0"/>
                <a:cs typeface="Times New Roman" pitchFamily="18" charset="0"/>
              </a:rPr>
              <a:t>modelová situace</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88640" y="1419622"/>
          <a:ext cx="8691562" cy="3510856"/>
        </p:xfrm>
        <a:graphic>
          <a:graphicData uri="http://schemas.openxmlformats.org/presentationml/2006/ole">
            <mc:AlternateContent xmlns:mc="http://schemas.openxmlformats.org/markup-compatibility/2006">
              <mc:Choice xmlns:v="urn:schemas-microsoft-com:vml" Requires="v">
                <p:oleObj spid="_x0000_s26651" name="Document" r:id="rId4" imgW="5784718" imgH="2831950" progId="Word.Document.8">
                  <p:embed/>
                </p:oleObj>
              </mc:Choice>
              <mc:Fallback>
                <p:oleObj name="Document" r:id="rId4" imgW="5784718" imgH="283195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1419622"/>
                        <a:ext cx="8691562" cy="3510856"/>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856872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sp>
        <p:nvSpPr>
          <p:cNvPr id="2" name="TextovéPole 1"/>
          <p:cNvSpPr txBox="1"/>
          <p:nvPr/>
        </p:nvSpPr>
        <p:spPr>
          <a:xfrm>
            <a:off x="395536" y="1148238"/>
            <a:ext cx="7992888" cy="2562240"/>
          </a:xfrm>
          <a:prstGeom prst="rect">
            <a:avLst/>
          </a:prstGeom>
          <a:solidFill>
            <a:schemeClr val="bg2">
              <a:lumMod val="90000"/>
            </a:schemeClr>
          </a:solidFill>
        </p:spPr>
        <p:txBody>
          <a:bodyPr wrap="square" lIns="68580" tIns="34290" rIns="68580" bIns="34290" rtlCol="0">
            <a:spAutoFit/>
          </a:bodyPr>
          <a:lstStyle/>
          <a:p>
            <a:pPr marL="179388" indent="0">
              <a:buNone/>
            </a:pPr>
            <a:r>
              <a:rPr lang="cs-CZ" b="1" i="1" spc="150" dirty="0">
                <a:solidFill>
                  <a:schemeClr val="accent6"/>
                </a:solidFill>
                <a:latin typeface="Times New Roman" panose="02020603050405020304" pitchFamily="18" charset="0"/>
                <a:cs typeface="Times New Roman" panose="02020603050405020304" pitchFamily="18" charset="0"/>
              </a:rPr>
              <a:t>Kolikanásobně se zvýší rentabilita vlastního kapitálu, na jehož struktuře se podílí i cizí kapitál, oproti rentabilitě vlastního kapitálu bez podílu cizího kapitálu, tvořeného tedy pouze vlastním kapitálem? </a:t>
            </a:r>
            <a:br>
              <a:rPr lang="cs-CZ" b="1" i="1" spc="150" dirty="0">
                <a:solidFill>
                  <a:schemeClr val="accent6"/>
                </a:solidFill>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(podmínkou ovšem je, že EBIT bude ve všech případech stejný).</a:t>
            </a:r>
          </a:p>
          <a:p>
            <a:pPr marL="179388" indent="0">
              <a:buFont typeface="Wingdings" pitchFamily="2" charset="2"/>
              <a:buNone/>
            </a:pPr>
            <a:endParaRPr lang="cs-CZ" dirty="0">
              <a:latin typeface="Times New Roman" panose="02020603050405020304" pitchFamily="18" charset="0"/>
              <a:cs typeface="Times New Roman" panose="02020603050405020304" pitchFamily="18" charset="0"/>
            </a:endParaRPr>
          </a:p>
          <a:p>
            <a:pPr marL="179388" indent="0">
              <a:buFont typeface="Wingdings" pitchFamily="2" charset="2"/>
              <a:buNone/>
            </a:pPr>
            <a:r>
              <a:rPr lang="cs-CZ" b="1" dirty="0">
                <a:solidFill>
                  <a:schemeClr val="accent6"/>
                </a:solidFill>
                <a:latin typeface="Times New Roman" pitchFamily="18" charset="0"/>
                <a:cs typeface="Times New Roman" pitchFamily="18" charset="0"/>
              </a:rPr>
              <a:t>Efekt finanční páky </a:t>
            </a:r>
            <a:r>
              <a:rPr lang="cs-CZ" sz="1600" b="1" i="1" dirty="0">
                <a:solidFill>
                  <a:schemeClr val="accent6"/>
                </a:solidFill>
                <a:latin typeface="Times New Roman" pitchFamily="18" charset="0"/>
                <a:cs typeface="Times New Roman" pitchFamily="18" charset="0"/>
              </a:rPr>
              <a:t>(síla finanční páky) </a:t>
            </a:r>
            <a:r>
              <a:rPr lang="cs-CZ" b="1" dirty="0">
                <a:solidFill>
                  <a:schemeClr val="accent6"/>
                </a:solidFill>
                <a:latin typeface="Times New Roman" pitchFamily="18" charset="0"/>
                <a:cs typeface="Times New Roman" pitchFamily="18" charset="0"/>
              </a:rPr>
              <a:t>vyjadřuje násobek výnosnosti vlastního kapitálu s podílem cizího kapitálu oproti výnosnosti vlastního kapitálu bez podílu cizího kapitálu v celkovém kapitálu.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78753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921625" cy="3714061"/>
        </p:xfrm>
        <a:graphic>
          <a:graphicData uri="http://schemas.openxmlformats.org/presentationml/2006/ole">
            <mc:AlternateContent xmlns:mc="http://schemas.openxmlformats.org/markup-compatibility/2006">
              <mc:Choice xmlns:v="urn:schemas-microsoft-com:vml" Requires="v">
                <p:oleObj spid="_x0000_s27675" name="Document" r:id="rId4" imgW="6693176" imgH="4655516" progId="Word.Document.8">
                  <p:embed/>
                </p:oleObj>
              </mc:Choice>
              <mc:Fallback>
                <p:oleObj name="Document" r:id="rId4" imgW="6693176" imgH="4655516"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921625" cy="3714061"/>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313285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67544" y="1059582"/>
            <a:ext cx="7344816" cy="363530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899592" y="1548292"/>
            <a:ext cx="6480720" cy="2607634"/>
          </a:xfrm>
          <a:prstGeom prst="rect">
            <a:avLst/>
          </a:prstGeom>
          <a:solidFill>
            <a:schemeClr val="bg2">
              <a:lumMod val="90000"/>
            </a:schemeClr>
          </a:solidFill>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cs-CZ" sz="3200" i="1" dirty="0">
                <a:latin typeface="Times New Roman" pitchFamily="18" charset="0"/>
                <a:cs typeface="Times New Roman" pitchFamily="18" charset="0"/>
              </a:rPr>
              <a:t>Kapitál </a:t>
            </a:r>
            <a:r>
              <a:rPr lang="cs-CZ" sz="3200" i="1" dirty="0" smtClean="0">
                <a:latin typeface="Times New Roman" pitchFamily="18" charset="0"/>
                <a:cs typeface="Times New Roman" pitchFamily="18" charset="0"/>
              </a:rPr>
              <a:t>podniku. Finanční páka. Efekt finanční páky.</a:t>
            </a:r>
            <a:endParaRPr lang="cs-CZ" sz="3200" i="1" dirty="0">
              <a:latin typeface="Times New Roman" pitchFamily="18" charset="0"/>
              <a:cs typeface="Times New Roman" pitchFamily="18" charset="0"/>
            </a:endParaRPr>
          </a:p>
          <a:p>
            <a:endParaRPr lang="cs-CZ" sz="3200" i="1" dirty="0">
              <a:latin typeface="Times New Roman" pitchFamily="18" charset="0"/>
              <a:cs typeface="Times New Roman" pitchFamily="18" charset="0"/>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2285241"/>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kde:</a:t>
            </a:r>
          </a:p>
          <a:p>
            <a:pPr indent="182563" defTabSz="895350">
              <a:tabLst>
                <a:tab pos="1433513" algn="l"/>
              </a:tabLst>
            </a:pPr>
            <a:r>
              <a:rPr lang="cs-CZ" i="1" dirty="0">
                <a:latin typeface="Times New Roman" panose="02020603050405020304" pitchFamily="18" charset="0"/>
                <a:cs typeface="Times New Roman" panose="02020603050405020304" pitchFamily="18" charset="0"/>
              </a:rPr>
              <a:t>e</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„síla“ efekt finanční páky (kolikanásobně se zvýšila 	výnosnost vlastního kapitálu s podílem cizího kapitálu 	oproti výnosnosti vlastního kapitálu bez přítomnosti cizího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EBIT	provozní hospodářský výsledek</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t	sazba daně z příjmu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C	celková výše použitého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 	vlastní kapitál</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627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288" y="1131590"/>
          <a:ext cx="7993136" cy="3744293"/>
        </p:xfrm>
        <a:graphic>
          <a:graphicData uri="http://schemas.openxmlformats.org/presentationml/2006/ole">
            <mc:AlternateContent xmlns:mc="http://schemas.openxmlformats.org/markup-compatibility/2006">
              <mc:Choice xmlns:v="urn:schemas-microsoft-com:vml" Requires="v">
                <p:oleObj spid="_x0000_s28699" name="Dokument" r:id="rId4" imgW="7541896" imgH="4159584" progId="Word.Document.12">
                  <p:embed/>
                </p:oleObj>
              </mc:Choice>
              <mc:Fallback>
                <p:oleObj name="Dokument" r:id="rId4" imgW="7541896" imgH="415958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131590"/>
                        <a:ext cx="7993136" cy="3744293"/>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2607812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ext uri="{D42A27DB-BD31-4B8C-83A1-F6EECF244321}">
                <p14:modId xmlns:p14="http://schemas.microsoft.com/office/powerpoint/2010/main" val="3677920692"/>
              </p:ext>
            </p:extLst>
          </p:nvPr>
        </p:nvGraphicFramePr>
        <p:xfrm>
          <a:off x="395288" y="1193800"/>
          <a:ext cx="7813675" cy="3754214"/>
        </p:xfrm>
        <a:graphic>
          <a:graphicData uri="http://schemas.openxmlformats.org/presentationml/2006/ole">
            <mc:AlternateContent xmlns:mc="http://schemas.openxmlformats.org/markup-compatibility/2006">
              <mc:Choice xmlns:v="urn:schemas-microsoft-com:vml" Requires="v">
                <p:oleObj spid="_x0000_s29723" name="Dokument" r:id="rId4" imgW="6232904" imgH="3814820" progId="Word.Document.12">
                  <p:embed/>
                </p:oleObj>
              </mc:Choice>
              <mc:Fallback>
                <p:oleObj name="Dokument" r:id="rId4" imgW="6232904" imgH="3814820" progId="Word.Document.12">
                  <p:embed/>
                  <p:pic>
                    <p:nvPicPr>
                      <p:cNvPr id="2" name="Objekt 1"/>
                      <p:cNvPicPr>
                        <a:picLocks noChangeAspect="1" noChangeArrowheads="1"/>
                      </p:cNvPicPr>
                      <p:nvPr/>
                    </p:nvPicPr>
                    <p:blipFill>
                      <a:blip r:embed="rId5"/>
                      <a:srcRect/>
                      <a:stretch>
                        <a:fillRect/>
                      </a:stretch>
                    </p:blipFill>
                    <p:spPr bwMode="auto">
                      <a:xfrm>
                        <a:off x="395288" y="1193800"/>
                        <a:ext cx="7813675" cy="3754214"/>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99719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Vlastní interpretace předložených výsledků vyznívá následovně: Vlivem využívání cizího kapitálu v </a:t>
            </a:r>
            <a:r>
              <a:rPr lang="cs-CZ" dirty="0">
                <a:solidFill>
                  <a:schemeClr val="accent6">
                    <a:lumMod val="75000"/>
                  </a:schemeClr>
                </a:solidFill>
                <a:latin typeface="Times New Roman" panose="02020603050405020304" pitchFamily="18" charset="0"/>
                <a:cs typeface="Times New Roman" panose="02020603050405020304" pitchFamily="18" charset="0"/>
              </a:rPr>
              <a:t>podniku „B“</a:t>
            </a:r>
            <a:r>
              <a:rPr lang="cs-CZ" dirty="0">
                <a:latin typeface="Times New Roman" panose="02020603050405020304" pitchFamily="18" charset="0"/>
                <a:cs typeface="Times New Roman" panose="02020603050405020304" pitchFamily="18" charset="0"/>
              </a:rPr>
              <a:t> v rozsahu odpovídajícímu </a:t>
            </a:r>
            <a:r>
              <a:rPr lang="cs-CZ" i="1" dirty="0">
                <a:solidFill>
                  <a:schemeClr val="accent6">
                    <a:lumMod val="75000"/>
                  </a:schemeClr>
                </a:solidFill>
                <a:latin typeface="Times New Roman" panose="02020603050405020304" pitchFamily="18" charset="0"/>
                <a:cs typeface="Times New Roman" panose="02020603050405020304" pitchFamily="18" charset="0"/>
              </a:rPr>
              <a:t>60%</a:t>
            </a:r>
            <a:r>
              <a:rPr lang="cs-CZ" dirty="0">
                <a:solidFill>
                  <a:schemeClr val="accent6">
                    <a:lumMod val="75000"/>
                  </a:schemeClr>
                </a:solidFill>
                <a:latin typeface="Times New Roman" panose="02020603050405020304" pitchFamily="18" charset="0"/>
                <a:cs typeface="Times New Roman" panose="02020603050405020304" pitchFamily="18" charset="0"/>
              </a:rPr>
              <a:t> zadluženosti </a:t>
            </a:r>
            <a:r>
              <a:rPr lang="cs-CZ" dirty="0">
                <a:latin typeface="Times New Roman" panose="02020603050405020304" pitchFamily="18" charset="0"/>
                <a:cs typeface="Times New Roman" panose="02020603050405020304" pitchFamily="18" charset="0"/>
              </a:rPr>
              <a:t>zvyšuje finanční páka výnosnost vlastního kapitálu </a:t>
            </a:r>
            <a:r>
              <a:rPr lang="cs-CZ" i="1" dirty="0">
                <a:solidFill>
                  <a:schemeClr val="accent6">
                    <a:lumMod val="75000"/>
                  </a:schemeClr>
                </a:solidFill>
                <a:latin typeface="Times New Roman" panose="02020603050405020304" pitchFamily="18" charset="0"/>
                <a:cs typeface="Times New Roman" panose="02020603050405020304" pitchFamily="18" charset="0"/>
              </a:rPr>
              <a:t>1,6 násobně</a:t>
            </a:r>
            <a:r>
              <a:rPr lang="cs-CZ" dirty="0">
                <a:solidFill>
                  <a:schemeClr val="accent6">
                    <a:lumMod val="75000"/>
                  </a:schemeClr>
                </a:solidFill>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oproti stejnému provoznímu hospodaření </a:t>
            </a:r>
            <a:r>
              <a:rPr lang="cs-CZ" dirty="0">
                <a:solidFill>
                  <a:schemeClr val="accent6">
                    <a:lumMod val="75000"/>
                  </a:schemeClr>
                </a:solidFill>
                <a:latin typeface="Times New Roman" panose="02020603050405020304" pitchFamily="18" charset="0"/>
                <a:cs typeface="Times New Roman" panose="02020603050405020304" pitchFamily="18" charset="0"/>
              </a:rPr>
              <a:t>firmy </a:t>
            </a:r>
            <a:r>
              <a:rPr lang="cs-CZ" i="1" dirty="0">
                <a:solidFill>
                  <a:schemeClr val="accent6">
                    <a:lumMod val="75000"/>
                  </a:schemeClr>
                </a:solidFill>
                <a:latin typeface="Times New Roman" panose="02020603050405020304" pitchFamily="18" charset="0"/>
                <a:cs typeface="Times New Roman" panose="02020603050405020304" pitchFamily="18" charset="0"/>
              </a:rPr>
              <a:t>„A“</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která však pracuje pouze s vlastním kapitálem. </a:t>
            </a:r>
          </a:p>
        </p:txBody>
      </p:sp>
      <p:graphicFrame>
        <p:nvGraphicFramePr>
          <p:cNvPr id="2" name="Objekt 1"/>
          <p:cNvGraphicFramePr>
            <a:graphicFrameLocks noChangeAspect="1"/>
          </p:cNvGraphicFramePr>
          <p:nvPr>
            <p:extLst/>
          </p:nvPr>
        </p:nvGraphicFramePr>
        <p:xfrm>
          <a:off x="266700" y="2499742"/>
          <a:ext cx="8337748" cy="2024062"/>
        </p:xfrm>
        <a:graphic>
          <a:graphicData uri="http://schemas.openxmlformats.org/presentationml/2006/ole">
            <mc:AlternateContent xmlns:mc="http://schemas.openxmlformats.org/markup-compatibility/2006">
              <mc:Choice xmlns:v="urn:schemas-microsoft-com:vml" Requires="v">
                <p:oleObj spid="_x0000_s30747" name="Dokument" r:id="rId4" imgW="5746651" imgH="1316456" progId="Word.Document.12">
                  <p:embed/>
                </p:oleObj>
              </mc:Choice>
              <mc:Fallback>
                <p:oleObj name="Dokument" r:id="rId4" imgW="5746651" imgH="1316456"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2499742"/>
                        <a:ext cx="8337748" cy="2024062"/>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392108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537" y="876777"/>
          <a:ext cx="7488832" cy="4192469"/>
        </p:xfrm>
        <a:graphic>
          <a:graphicData uri="http://schemas.openxmlformats.org/presentationml/2006/ole">
            <mc:AlternateContent xmlns:mc="http://schemas.openxmlformats.org/markup-compatibility/2006">
              <mc:Choice xmlns:v="urn:schemas-microsoft-com:vml" Requires="v">
                <p:oleObj spid="_x0000_s31771" name="Dokument" r:id="rId4" imgW="5902509" imgH="4376238" progId="Word.Document.12">
                  <p:embed/>
                </p:oleObj>
              </mc:Choice>
              <mc:Fallback>
                <p:oleObj name="Dokument" r:id="rId4" imgW="5902509" imgH="4376238"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7" y="876777"/>
                        <a:ext cx="7488832" cy="419246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856702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611188" y="981075"/>
          <a:ext cx="7378700" cy="3857625"/>
        </p:xfrm>
        <a:graphic>
          <a:graphicData uri="http://schemas.openxmlformats.org/presentationml/2006/ole">
            <mc:AlternateContent xmlns:mc="http://schemas.openxmlformats.org/markup-compatibility/2006">
              <mc:Choice xmlns:v="urn:schemas-microsoft-com:vml" Requires="v">
                <p:oleObj spid="_x0000_s32795" name="Dokument" r:id="rId4" imgW="5902509" imgH="3086615" progId="Word.Document.12">
                  <p:embed/>
                </p:oleObj>
              </mc:Choice>
              <mc:Fallback>
                <p:oleObj name="Dokument" r:id="rId4" imgW="5902509" imgH="3086615"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981075"/>
                        <a:ext cx="7378700" cy="3857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4672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683040" y="432392"/>
            <a:ext cx="6678560"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Důvody zamezující rozsáhlejší použití cizího kapitálu</a:t>
            </a:r>
            <a:endParaRPr lang="en-GB" sz="2100" b="1" kern="0" dirty="0">
              <a:solidFill>
                <a:sysClr val="windowText" lastClr="000000"/>
              </a:solidFill>
            </a:endParaRPr>
          </a:p>
        </p:txBody>
      </p:sp>
      <p:sp>
        <p:nvSpPr>
          <p:cNvPr id="2" name="TextovéPole 1"/>
          <p:cNvSpPr txBox="1"/>
          <p:nvPr/>
        </p:nvSpPr>
        <p:spPr>
          <a:xfrm>
            <a:off x="395536" y="1148238"/>
            <a:ext cx="7992888" cy="2876172"/>
          </a:xfrm>
          <a:prstGeom prst="rect">
            <a:avLst/>
          </a:prstGeom>
          <a:solidFill>
            <a:schemeClr val="bg2">
              <a:lumMod val="90000"/>
            </a:schemeClr>
          </a:solidFill>
        </p:spPr>
        <p:txBody>
          <a:bodyPr wrap="square" lIns="68580" tIns="34290" rIns="68580" bIns="34290" rtlCol="0">
            <a:spAutoFit/>
          </a:bodyPr>
          <a:lstStyle/>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Cizí kapitál </a:t>
            </a:r>
            <a:r>
              <a:rPr lang="cs-CZ" sz="2400" b="1" u="sng" dirty="0">
                <a:solidFill>
                  <a:schemeClr val="accent6">
                    <a:lumMod val="75000"/>
                  </a:schemeClr>
                </a:solidFill>
                <a:latin typeface="Times New Roman" pitchFamily="18" charset="0"/>
                <a:cs typeface="Times New Roman" pitchFamily="18" charset="0"/>
              </a:rPr>
              <a:t>zvyšuje zadluženost</a:t>
            </a:r>
            <a:r>
              <a:rPr lang="cs-CZ" sz="2400" dirty="0">
                <a:solidFill>
                  <a:schemeClr val="accent6">
                    <a:lumMod val="75000"/>
                  </a:schemeClr>
                </a:solidFill>
                <a:latin typeface="Times New Roman" pitchFamily="18" charset="0"/>
                <a:cs typeface="Times New Roman" pitchFamily="18" charset="0"/>
              </a:rPr>
              <a:t> </a:t>
            </a:r>
            <a:r>
              <a:rPr lang="cs-CZ" sz="2400" dirty="0">
                <a:latin typeface="Times New Roman" pitchFamily="18" charset="0"/>
                <a:cs typeface="Times New Roman" pitchFamily="18" charset="0"/>
              </a:rPr>
              <a:t>a tím </a:t>
            </a:r>
            <a:r>
              <a:rPr lang="cs-CZ" sz="2400" b="1" u="sng" dirty="0">
                <a:solidFill>
                  <a:schemeClr val="accent6">
                    <a:lumMod val="75000"/>
                  </a:schemeClr>
                </a:solidFill>
                <a:latin typeface="Times New Roman" pitchFamily="18" charset="0"/>
                <a:cs typeface="Times New Roman" pitchFamily="18" charset="0"/>
              </a:rPr>
              <a:t>snižuje finanční stabilitu</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Růst zadlužení je doprovázen </a:t>
            </a:r>
            <a:r>
              <a:rPr lang="cs-CZ" sz="2400" u="sng" dirty="0">
                <a:solidFill>
                  <a:schemeClr val="accent6">
                    <a:lumMod val="75000"/>
                  </a:schemeClr>
                </a:solidFill>
                <a:latin typeface="Times New Roman" pitchFamily="18" charset="0"/>
                <a:cs typeface="Times New Roman" pitchFamily="18" charset="0"/>
              </a:rPr>
              <a:t>zvyšováním ceny </a:t>
            </a:r>
            <a:r>
              <a:rPr lang="cs-CZ" sz="2400" dirty="0">
                <a:latin typeface="Times New Roman" pitchFamily="18" charset="0"/>
                <a:cs typeface="Times New Roman" pitchFamily="18" charset="0"/>
              </a:rPr>
              <a:t>cizího kapitálu (zvyšování úrokové sazby)</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Vysoký podíl cizího kapitálu </a:t>
            </a:r>
            <a:r>
              <a:rPr lang="cs-CZ" sz="2400" b="1" u="sng" dirty="0">
                <a:solidFill>
                  <a:schemeClr val="accent6">
                    <a:lumMod val="75000"/>
                  </a:schemeClr>
                </a:solidFill>
                <a:latin typeface="Times New Roman" pitchFamily="18" charset="0"/>
                <a:cs typeface="Times New Roman" pitchFamily="18" charset="0"/>
              </a:rPr>
              <a:t>zužuje manévrovací prostor </a:t>
            </a:r>
            <a:r>
              <a:rPr lang="cs-CZ" sz="2400" dirty="0">
                <a:latin typeface="Times New Roman" pitchFamily="18" charset="0"/>
                <a:cs typeface="Times New Roman" pitchFamily="18" charset="0"/>
              </a:rPr>
              <a:t>managementu (zvýšená bdělost věřitelů)</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50004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35644" y="432392"/>
            <a:ext cx="3373359"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Náklady na vlastní kapitál</a:t>
            </a:r>
            <a:endParaRPr lang="en-GB" sz="2100" b="1" kern="0" dirty="0">
              <a:solidFill>
                <a:sysClr val="windowText" lastClr="000000"/>
              </a:solidFill>
            </a:endParaRPr>
          </a:p>
        </p:txBody>
      </p:sp>
      <p:sp>
        <p:nvSpPr>
          <p:cNvPr id="2" name="TextovéPole 1"/>
          <p:cNvSpPr txBox="1"/>
          <p:nvPr/>
        </p:nvSpPr>
        <p:spPr>
          <a:xfrm>
            <a:off x="395536" y="1148238"/>
            <a:ext cx="7992888" cy="2506840"/>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b="1" i="1" dirty="0" smtClean="0">
                <a:solidFill>
                  <a:schemeClr val="accent6">
                    <a:lumMod val="75000"/>
                  </a:schemeClr>
                </a:solidFill>
                <a:latin typeface="Times New Roman" pitchFamily="18" charset="0"/>
                <a:cs typeface="Times New Roman" pitchFamily="18" charset="0"/>
              </a:rPr>
              <a:t>Finanční </a:t>
            </a:r>
            <a:r>
              <a:rPr lang="cs-CZ" b="1" i="1" dirty="0">
                <a:solidFill>
                  <a:schemeClr val="accent6">
                    <a:lumMod val="75000"/>
                  </a:schemeClr>
                </a:solidFill>
                <a:latin typeface="Times New Roman" pitchFamily="18" charset="0"/>
                <a:cs typeface="Times New Roman" pitchFamily="18" charset="0"/>
              </a:rPr>
              <a:t>pojetí nákladů VK</a:t>
            </a:r>
            <a:r>
              <a:rPr lang="cs-CZ" dirty="0">
                <a:solidFill>
                  <a:schemeClr val="accent6">
                    <a:lumMod val="75000"/>
                  </a:schemeClr>
                </a:solidFill>
                <a:latin typeface="Times New Roman" pitchFamily="18" charset="0"/>
                <a:cs typeface="Times New Roman" pitchFamily="18" charset="0"/>
              </a:rPr>
              <a:t> </a:t>
            </a:r>
            <a:r>
              <a:rPr lang="cs-CZ" dirty="0">
                <a:latin typeface="Times New Roman" pitchFamily="18" charset="0"/>
                <a:cs typeface="Times New Roman" pitchFamily="18" charset="0"/>
              </a:rPr>
              <a:t>může zahrnovat dividendy (u akciových společností) nebo podíly vlastníků na zisku podniku, náklady na zvyšování </a:t>
            </a:r>
            <a:r>
              <a:rPr lang="cs-CZ" dirty="0" smtClean="0">
                <a:latin typeface="Times New Roman" pitchFamily="18" charset="0"/>
                <a:cs typeface="Times New Roman" pitchFamily="18" charset="0"/>
              </a:rPr>
              <a:t>kapitálu. </a:t>
            </a:r>
            <a:r>
              <a:rPr lang="cs-CZ" dirty="0">
                <a:latin typeface="Times New Roman" pitchFamily="18" charset="0"/>
                <a:cs typeface="Times New Roman" pitchFamily="18" charset="0"/>
              </a:rPr>
              <a:t>Takovýto pohled na náklady VK bude chtít uplatňovat management podniku. </a:t>
            </a:r>
            <a:r>
              <a:rPr lang="cs-CZ" b="1" i="1" dirty="0">
                <a:solidFill>
                  <a:schemeClr val="accent6">
                    <a:lumMod val="75000"/>
                  </a:schemeClr>
                </a:solidFill>
                <a:latin typeface="Times New Roman" pitchFamily="18" charset="0"/>
                <a:cs typeface="Times New Roman" pitchFamily="18" charset="0"/>
              </a:rPr>
              <a:t>Z hlediska vlastníků (investorů)</a:t>
            </a:r>
            <a:r>
              <a:rPr lang="cs-CZ" dirty="0">
                <a:solidFill>
                  <a:srgbClr val="FFFF00"/>
                </a:solidFill>
                <a:latin typeface="Times New Roman" pitchFamily="18" charset="0"/>
                <a:cs typeface="Times New Roman" pitchFamily="18" charset="0"/>
              </a:rPr>
              <a:t> </a:t>
            </a:r>
            <a:r>
              <a:rPr lang="cs-CZ" dirty="0">
                <a:latin typeface="Times New Roman" pitchFamily="18" charset="0"/>
                <a:cs typeface="Times New Roman" pitchFamily="18" charset="0"/>
              </a:rPr>
              <a:t>je však za náklady VK nutno považovat výnosy, které by tito vlastníci mohli docílit při stejném riziku, kdyby investovali svůj kapitálový vklad do jiné investiční příležitosti mimo tento podnik. Mělo by se tedy jednat o </a:t>
            </a:r>
            <a:r>
              <a:rPr lang="cs-CZ" dirty="0">
                <a:solidFill>
                  <a:schemeClr val="accent6">
                    <a:lumMod val="75000"/>
                  </a:schemeClr>
                </a:solidFill>
                <a:latin typeface="Times New Roman" pitchFamily="18" charset="0"/>
                <a:cs typeface="Times New Roman" pitchFamily="18" charset="0"/>
              </a:rPr>
              <a:t>oportunitní náklady </a:t>
            </a:r>
            <a:r>
              <a:rPr lang="cs-CZ" b="1" i="1" dirty="0">
                <a:solidFill>
                  <a:schemeClr val="accent6">
                    <a:lumMod val="75000"/>
                  </a:schemeClr>
                </a:solidFill>
                <a:latin typeface="Times New Roman" pitchFamily="18" charset="0"/>
                <a:cs typeface="Times New Roman" pitchFamily="18" charset="0"/>
              </a:rPr>
              <a:t>(náklady příležitosti)</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související s opuštěním jiné, stejně rizikové investiční příležitosti mimo podnik.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94499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95536" y="1148238"/>
            <a:ext cx="7992888" cy="2689775"/>
          </a:xfrm>
          <a:prstGeom prst="rect">
            <a:avLst/>
          </a:prstGeom>
          <a:solidFill>
            <a:schemeClr val="bg2">
              <a:lumMod val="90000"/>
            </a:schemeClr>
          </a:solidFill>
        </p:spPr>
        <p:txBody>
          <a:bodyPr wrap="square" lIns="68580" tIns="34290" rIns="68580" bIns="34290" rtlCol="0">
            <a:spAutoFit/>
          </a:bodyPr>
          <a:lstStyle/>
          <a:p>
            <a:pPr algn="just">
              <a:lnSpc>
                <a:spcPct val="110000"/>
              </a:lnSpc>
              <a:spcBef>
                <a:spcPts val="1200"/>
              </a:spcBef>
              <a:spcAft>
                <a:spcPts val="1200"/>
              </a:spcAft>
            </a:pPr>
            <a:r>
              <a:rPr lang="cs-CZ" dirty="0">
                <a:latin typeface="Times New Roman" pitchFamily="18" charset="0"/>
                <a:cs typeface="Times New Roman" pitchFamily="18" charset="0"/>
              </a:rPr>
              <a:t>Optimální kapitálová struktura zajišťuje minimální náklady na použitý kapitál. Je výslednicí správně stanoveného poměru mezi vlastním a cizí kapitálem.</a:t>
            </a:r>
          </a:p>
          <a:p>
            <a:pPr algn="just">
              <a:lnSpc>
                <a:spcPct val="110000"/>
              </a:lnSpc>
              <a:spcBef>
                <a:spcPts val="1200"/>
              </a:spcBef>
              <a:spcAft>
                <a:spcPts val="1200"/>
              </a:spcAft>
            </a:pPr>
            <a:r>
              <a:rPr lang="cs-CZ" dirty="0">
                <a:latin typeface="Times New Roman" pitchFamily="18" charset="0"/>
                <a:cs typeface="Times New Roman" pitchFamily="18" charset="0"/>
              </a:rPr>
              <a:t>Celkové náklady na kapitál:</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(nebo-</a:t>
            </a:r>
            <a:r>
              <a:rPr lang="cs-CZ" sz="2400" i="1" dirty="0" err="1">
                <a:latin typeface="Times New Roman" pitchFamily="18" charset="0"/>
                <a:cs typeface="Times New Roman" pitchFamily="18" charset="0"/>
              </a:rPr>
              <a:t>li</a:t>
            </a:r>
            <a:r>
              <a:rPr lang="cs-CZ" sz="2400" i="1" dirty="0">
                <a:latin typeface="Times New Roman" pitchFamily="18" charset="0"/>
                <a:cs typeface="Times New Roman" pitchFamily="18" charset="0"/>
              </a:rPr>
              <a:t> WACC)  ∙ 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 ∙ D/C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E/C</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9206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198055"/>
          </a:xfrm>
          <a:prstGeom prst="rect">
            <a:avLst/>
          </a:prstGeom>
          <a:solidFill>
            <a:schemeClr val="bg2">
              <a:lumMod val="90000"/>
            </a:schemeClr>
          </a:solidFill>
        </p:spPr>
        <p:txBody>
          <a:bodyPr wrap="square" lIns="68580" tIns="34290" rIns="68580" bIns="34290" rtlCol="0">
            <a:spAutoFit/>
          </a:bodyPr>
          <a:lstStyle/>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(nebo-</a:t>
            </a:r>
            <a:r>
              <a:rPr lang="cs-CZ" i="1" dirty="0" err="1">
                <a:solidFill>
                  <a:schemeClr val="tx2">
                    <a:lumMod val="50000"/>
                  </a:schemeClr>
                </a:solidFill>
                <a:latin typeface="Times New Roman" pitchFamily="18" charset="0"/>
                <a:cs typeface="Times New Roman" pitchFamily="18" charset="0"/>
              </a:rPr>
              <a:t>li</a:t>
            </a:r>
            <a:r>
              <a:rPr lang="cs-CZ" i="1" dirty="0">
                <a:solidFill>
                  <a:schemeClr val="tx2">
                    <a:lumMod val="50000"/>
                  </a:schemeClr>
                </a:solidFill>
                <a:latin typeface="Times New Roman" pitchFamily="18" charset="0"/>
                <a:cs typeface="Times New Roman" pitchFamily="18" charset="0"/>
              </a:rPr>
              <a:t> WACC) =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 (1 – t)∙D/C + k</a:t>
            </a:r>
            <a:r>
              <a:rPr lang="cs-CZ" i="1" baseline="-25000" dirty="0">
                <a:solidFill>
                  <a:schemeClr val="tx2">
                    <a:lumMod val="50000"/>
                  </a:schemeClr>
                </a:solidFill>
                <a:latin typeface="Times New Roman" pitchFamily="18" charset="0"/>
                <a:cs typeface="Times New Roman" pitchFamily="18" charset="0"/>
              </a:rPr>
              <a:t>e</a:t>
            </a:r>
            <a:r>
              <a:rPr lang="cs-CZ" i="1" dirty="0">
                <a:solidFill>
                  <a:schemeClr val="tx2">
                    <a:lumMod val="50000"/>
                  </a:schemeClr>
                </a:solidFill>
                <a:latin typeface="Times New Roman" pitchFamily="18" charset="0"/>
                <a:cs typeface="Times New Roman" pitchFamily="18" charset="0"/>
              </a:rPr>
              <a:t> ∙ E/C</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kde:</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náklady na 1 Kč celkového kapitálu</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 100  v  %</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náklady na 1Kč cizího kapitálu před zdaněním</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∙100  v %</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t	míra zdanění zisku (sazba daně z příjmu)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219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454246" y="432392"/>
            <a:ext cx="3136116"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Cíl a struktura přednášky</a:t>
            </a:r>
            <a:endParaRPr lang="en-GB" sz="2100" b="1" kern="0" dirty="0">
              <a:solidFill>
                <a:sysClr val="windowText" lastClr="000000"/>
              </a:solidFill>
            </a:endParaRPr>
          </a:p>
        </p:txBody>
      </p:sp>
      <p:sp>
        <p:nvSpPr>
          <p:cNvPr id="2" name="TextovéPole 1"/>
          <p:cNvSpPr txBox="1"/>
          <p:nvPr/>
        </p:nvSpPr>
        <p:spPr>
          <a:xfrm>
            <a:off x="87787" y="1148238"/>
            <a:ext cx="8796083" cy="3023905"/>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400" i="1" dirty="0" smtClean="0">
                <a:latin typeface="Times New Roman" pitchFamily="18" charset="0"/>
                <a:cs typeface="Times New Roman" pitchFamily="18" charset="0"/>
              </a:rPr>
              <a:t>Přednáška se zabývá majetkovou strukturou podniku, strukturou kapitálu podniku, řízením čistého pracovního kapitálu podniku.</a:t>
            </a:r>
          </a:p>
          <a:p>
            <a:pPr>
              <a:tabLst>
                <a:tab pos="2686050" algn="l"/>
                <a:tab pos="5200650" algn="l"/>
                <a:tab pos="6191250" algn="l"/>
                <a:tab pos="8610600" algn="r"/>
              </a:tabLst>
            </a:pPr>
            <a:r>
              <a:rPr lang="cs-CZ" sz="2400" i="1" dirty="0" smtClean="0">
                <a:latin typeface="Times New Roman" pitchFamily="18" charset="0"/>
                <a:cs typeface="Times New Roman" pitchFamily="18" charset="0"/>
              </a:rPr>
              <a:t>Jsou představeny náklady na kapitál, náklady na cizí kapitál.</a:t>
            </a:r>
          </a:p>
          <a:p>
            <a:pPr>
              <a:tabLst>
                <a:tab pos="2686050" algn="l"/>
                <a:tab pos="5200650" algn="l"/>
                <a:tab pos="6191250" algn="l"/>
                <a:tab pos="8610600" algn="r"/>
              </a:tabLst>
            </a:pPr>
            <a:r>
              <a:rPr lang="cs-CZ" sz="2400" i="1" dirty="0">
                <a:latin typeface="Times New Roman" pitchFamily="18" charset="0"/>
                <a:cs typeface="Times New Roman" pitchFamily="18" charset="0"/>
              </a:rPr>
              <a:t>Cílem přednášky je </a:t>
            </a:r>
            <a:r>
              <a:rPr lang="cs-CZ" sz="2400" i="1" dirty="0" smtClean="0">
                <a:latin typeface="Times New Roman" pitchFamily="18" charset="0"/>
                <a:cs typeface="Times New Roman" pitchFamily="18" charset="0"/>
              </a:rPr>
              <a:t>rovněž představit </a:t>
            </a:r>
            <a:r>
              <a:rPr lang="cs-CZ" sz="2400" i="1" dirty="0">
                <a:latin typeface="Times New Roman" pitchFamily="18" charset="0"/>
                <a:cs typeface="Times New Roman" pitchFamily="18" charset="0"/>
              </a:rPr>
              <a:t>princip finanční páky, efekt (sílu) finanční páky, důvody zamezující používání rozsáhlejší výše cizího kapitálu. </a:t>
            </a:r>
            <a:r>
              <a:rPr lang="cs-CZ" sz="2400" i="1" dirty="0" smtClean="0">
                <a:latin typeface="Times New Roman" pitchFamily="18" charset="0"/>
                <a:cs typeface="Times New Roman" pitchFamily="18" charset="0"/>
              </a:rPr>
              <a:t>Také </a:t>
            </a:r>
            <a:r>
              <a:rPr lang="cs-CZ" sz="2400" i="1" dirty="0">
                <a:latin typeface="Times New Roman" pitchFamily="18" charset="0"/>
                <a:cs typeface="Times New Roman" pitchFamily="18" charset="0"/>
              </a:rPr>
              <a:t>se přednáška zabývá náklady na vlastní kapitál, optimální kapitálovou </a:t>
            </a:r>
            <a:r>
              <a:rPr lang="cs-CZ" sz="2400" i="1" dirty="0" smtClean="0">
                <a:latin typeface="Times New Roman" pitchFamily="18" charset="0"/>
                <a:cs typeface="Times New Roman" pitchFamily="18" charset="0"/>
              </a:rPr>
              <a:t>strukturou.</a:t>
            </a:r>
            <a:endParaRPr lang="cs-CZ" sz="2400" i="1" dirty="0">
              <a:latin typeface="Times New Roman" pitchFamily="18" charset="0"/>
              <a:cs typeface="Times New Roman" pitchFamily="18" charset="0"/>
            </a:endParaRPr>
          </a:p>
          <a:p>
            <a:pPr>
              <a:tabLst>
                <a:tab pos="2686050" algn="l"/>
                <a:tab pos="5200650" algn="l"/>
                <a:tab pos="6191250" algn="l"/>
                <a:tab pos="8610600" algn="r"/>
              </a:tabLst>
            </a:pPr>
            <a:endParaRPr lang="cs-CZ" sz="24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11472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362185"/>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ct val="0"/>
              </a:spcAft>
            </a:pPr>
            <a:r>
              <a:rPr lang="cs-CZ" i="1" dirty="0"/>
              <a:t>k</a:t>
            </a:r>
            <a:r>
              <a:rPr lang="cs-CZ" i="1" baseline="-25000" dirty="0"/>
              <a:t>e</a:t>
            </a:r>
            <a:r>
              <a:rPr lang="cs-CZ" i="1" dirty="0"/>
              <a:t>	</a:t>
            </a:r>
            <a:r>
              <a:rPr lang="cs-CZ" i="1" dirty="0">
                <a:latin typeface="Times New Roman" pitchFamily="18" charset="0"/>
                <a:cs typeface="Times New Roman" pitchFamily="18" charset="0"/>
              </a:rPr>
              <a:t>náklady na 1 Kč vlastního kapitálu po zdanění zisku</a:t>
            </a:r>
          </a:p>
          <a:p>
            <a:pPr>
              <a:lnSpc>
                <a:spcPct val="110000"/>
              </a:lnSpc>
              <a:spcBef>
                <a:spcPct val="0"/>
              </a:spcBef>
              <a:spcAft>
                <a:spcPct val="0"/>
              </a:spcAft>
            </a:pPr>
            <a:r>
              <a:rPr lang="cs-CZ" i="1" dirty="0">
                <a:latin typeface="Times New Roman" pitchFamily="18" charset="0"/>
                <a:cs typeface="Times New Roman" pitchFamily="18" charset="0"/>
              </a:rPr>
              <a:t>	nebo ke ∙ 100  v </a:t>
            </a:r>
            <a:r>
              <a:rPr lang="cs-CZ" i="1" dirty="0" smtClean="0">
                <a:latin typeface="Times New Roman" pitchFamily="18" charset="0"/>
                <a:cs typeface="Times New Roman" pitchFamily="18" charset="0"/>
              </a:rPr>
              <a:t>%</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C	celkový kapitál (celková tržní hodnota firmy)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E	tržní hodnota vlastního kapitálu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D	tržní hodnota cizího kapitálu v Kč</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68575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07504" y="987574"/>
          <a:ext cx="7641976" cy="3898751"/>
        </p:xfrm>
        <a:graphic>
          <a:graphicData uri="http://schemas.openxmlformats.org/presentationml/2006/ole">
            <mc:AlternateContent xmlns:mc="http://schemas.openxmlformats.org/markup-compatibility/2006">
              <mc:Choice xmlns:v="urn:schemas-microsoft-com:vml" Requires="v">
                <p:oleObj spid="_x0000_s33819" name="Dokument" r:id="rId4" imgW="5918465" imgH="3427505" progId="Word.Document.8">
                  <p:embed/>
                </p:oleObj>
              </mc:Choice>
              <mc:Fallback>
                <p:oleObj name="Dokument" r:id="rId4" imgW="5918465" imgH="3427505"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987574"/>
                        <a:ext cx="7641976" cy="3898751"/>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156810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362459"/>
          </a:xfrm>
          <a:prstGeom prst="rect">
            <a:avLst/>
          </a:prstGeom>
          <a:solidFill>
            <a:schemeClr val="bg2">
              <a:lumMod val="90000"/>
            </a:schemeClr>
          </a:solidFill>
        </p:spPr>
        <p:txBody>
          <a:bodyPr wrap="square" lIns="68580" tIns="34290" rIns="68580" bIns="34290" rtlCol="0">
            <a:spAutoFit/>
          </a:bodyPr>
          <a:lstStyle/>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Cizí kapitál je levnější než vlastní; vlastní kapitál nese největší riziko, odměnou je dividenda.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S růstem zadluženosti roste i úroková míra,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To má za následek zvýšení požadavků na dividendu</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Náhrada vlastního kapitálu cizím kapitálem přináší zlevnění nákladů na celkový kapitál až do určité míry zadluženosti</a:t>
            </a:r>
            <a:r>
              <a:rPr lang="en-US" sz="2000" dirty="0">
                <a:latin typeface="Times New Roman" pitchFamily="18" charset="0"/>
                <a:cs typeface="Times New Roman" pitchFamily="18" charset="0"/>
              </a:rPr>
              <a:t>;</a:t>
            </a:r>
            <a:r>
              <a:rPr lang="cs-CZ" sz="2000" dirty="0">
                <a:latin typeface="Times New Roman" pitchFamily="18" charset="0"/>
                <a:cs typeface="Times New Roman" pitchFamily="18" charset="0"/>
              </a:rPr>
              <a:t> potom celkové náklady na kapitál začínají růst.</a:t>
            </a:r>
            <a:endParaRPr lang="en-US" sz="2000"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09282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870016"/>
          </a:xfrm>
          <a:prstGeom prst="rect">
            <a:avLst/>
          </a:prstGeom>
          <a:solidFill>
            <a:schemeClr val="bg2">
              <a:lumMod val="90000"/>
            </a:schemeClr>
          </a:solidFill>
        </p:spPr>
        <p:txBody>
          <a:bodyPr wrap="square" lIns="68580" tIns="34290" rIns="68580" bIns="34290" rtlCol="0">
            <a:spAutoFit/>
          </a:bodyPr>
          <a:lstStyle/>
          <a:p>
            <a:pPr marL="179388" lvl="1" indent="0">
              <a:spcBef>
                <a:spcPct val="50000"/>
              </a:spcBef>
              <a:spcAft>
                <a:spcPct val="55000"/>
              </a:spcAft>
              <a:buFont typeface="Wingdings" pitchFamily="2" charset="2"/>
              <a:buNone/>
              <a:tabLst>
                <a:tab pos="1962150" algn="l"/>
              </a:tabLst>
            </a:pPr>
            <a:r>
              <a:rPr lang="cs-CZ" sz="2000" b="1" u="sng" dirty="0">
                <a:latin typeface="Times New Roman" pitchFamily="18" charset="0"/>
                <a:cs typeface="Times New Roman" pitchFamily="18" charset="0"/>
              </a:rPr>
              <a:t>Modelový příklad:</a:t>
            </a:r>
          </a:p>
          <a:p>
            <a:pPr marL="179388" lvl="1" indent="0">
              <a:spcBef>
                <a:spcPct val="50000"/>
              </a:spcBef>
              <a:spcAft>
                <a:spcPct val="55000"/>
              </a:spcAft>
              <a:buFont typeface="Wingdings" pitchFamily="2" charset="2"/>
              <a:buNone/>
              <a:tabLst>
                <a:tab pos="1962150" algn="l"/>
              </a:tabLst>
            </a:pPr>
            <a:r>
              <a:rPr lang="cs-CZ" sz="2000" dirty="0">
                <a:latin typeface="Times New Roman" pitchFamily="18" charset="0"/>
                <a:cs typeface="Times New Roman" pitchFamily="18" charset="0"/>
              </a:rPr>
              <a:t>Vypočítejte, při jaké míře zadluženosti existuje optimální kapitálová struktura, </a:t>
            </a:r>
            <a:r>
              <a:rPr lang="cs-CZ" sz="2000" dirty="0" smtClean="0">
                <a:latin typeface="Times New Roman" pitchFamily="18" charset="0"/>
                <a:cs typeface="Times New Roman" pitchFamily="18" charset="0"/>
              </a:rPr>
              <a:t>jsou-li </a:t>
            </a:r>
            <a:r>
              <a:rPr lang="cs-CZ" sz="2000" dirty="0">
                <a:latin typeface="Times New Roman" pitchFamily="18" charset="0"/>
                <a:cs typeface="Times New Roman" pitchFamily="18" charset="0"/>
              </a:rPr>
              <a:t>známy hodnoty nákladů na vlastní i cizí kapitál pro příslušný stupeň zadluženosti. (viz následující tabulka). Daň z příjmu činí 24 %.</a:t>
            </a:r>
          </a:p>
          <a:p>
            <a:pPr marL="179388" lvl="1" indent="0">
              <a:spcBef>
                <a:spcPct val="50000"/>
              </a:spcBef>
              <a:spcAft>
                <a:spcPct val="55000"/>
              </a:spcAft>
              <a:buFont typeface="Wingdings" pitchFamily="2" charset="2"/>
              <a:buNone/>
              <a:tabLst>
                <a:tab pos="1962150" algn="l"/>
              </a:tabLst>
            </a:pPr>
            <a:r>
              <a:rPr lang="cs-CZ" sz="2000" i="1" dirty="0">
                <a:latin typeface="Times New Roman" pitchFamily="18" charset="0"/>
                <a:cs typeface="Times New Roman" pitchFamily="18" charset="0"/>
              </a:rPr>
              <a:t>Poznámka:</a:t>
            </a:r>
            <a:r>
              <a:rPr lang="cs-CZ" sz="2000" dirty="0">
                <a:latin typeface="Times New Roman" pitchFamily="18" charset="0"/>
                <a:cs typeface="Times New Roman" pitchFamily="18" charset="0"/>
              </a:rPr>
              <a:t>  	</a:t>
            </a:r>
            <a:r>
              <a:rPr lang="cs-CZ" sz="2000" i="1" dirty="0">
                <a:latin typeface="Times New Roman" pitchFamily="18" charset="0"/>
                <a:cs typeface="Times New Roman" pitchFamily="18" charset="0"/>
              </a:rPr>
              <a:t>Optimální kapitálová struktura vykazuje při dané 	zadluženosti minimální náklady na kapitál</a:t>
            </a:r>
            <a:endParaRPr lang="en-US"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645707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886700" cy="3278188"/>
        </p:xfrm>
        <a:graphic>
          <a:graphicData uri="http://schemas.openxmlformats.org/presentationml/2006/ole">
            <mc:AlternateContent xmlns:mc="http://schemas.openxmlformats.org/markup-compatibility/2006">
              <mc:Choice xmlns:v="urn:schemas-microsoft-com:vml" Requires="v">
                <p:oleObj spid="_x0000_s38939" name="Document" r:id="rId4" imgW="6042566" imgH="2512120" progId="Word.Document.8">
                  <p:embed/>
                </p:oleObj>
              </mc:Choice>
              <mc:Fallback>
                <p:oleObj name="Document" r:id="rId4" imgW="6042566" imgH="251212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886700" cy="32781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42355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512228" y="432392"/>
            <a:ext cx="1020152"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Shrnutí</a:t>
            </a:r>
            <a:endParaRPr lang="en-GB" sz="2100" b="1" kern="0" dirty="0">
              <a:solidFill>
                <a:sysClr val="windowText" lastClr="000000"/>
              </a:solidFill>
            </a:endParaRPr>
          </a:p>
        </p:txBody>
      </p:sp>
      <p:sp>
        <p:nvSpPr>
          <p:cNvPr id="2" name="TextovéPole 1"/>
          <p:cNvSpPr txBox="1"/>
          <p:nvPr/>
        </p:nvSpPr>
        <p:spPr>
          <a:xfrm>
            <a:off x="518305" y="1191842"/>
            <a:ext cx="7992888" cy="2223686"/>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000" i="1" dirty="0" smtClean="0">
                <a:latin typeface="Times New Roman" pitchFamily="18" charset="0"/>
                <a:cs typeface="Times New Roman" pitchFamily="18" charset="0"/>
              </a:rPr>
              <a:t>Cílem přednášky bylo představit majetkovou strukturu podniku a kapitálovou strukturu podniku spolu s náklady na vlastní a cizí kapitál. Dále bylo přiblíženo řízení </a:t>
            </a:r>
            <a:r>
              <a:rPr lang="cs-CZ" sz="2000" i="1" dirty="0">
                <a:latin typeface="Times New Roman" pitchFamily="18" charset="0"/>
                <a:cs typeface="Times New Roman" pitchFamily="18" charset="0"/>
              </a:rPr>
              <a:t>čistého pracovního kapitálu </a:t>
            </a:r>
            <a:r>
              <a:rPr lang="cs-CZ" sz="2000" i="1" dirty="0" smtClean="0">
                <a:latin typeface="Times New Roman" pitchFamily="18" charset="0"/>
                <a:cs typeface="Times New Roman" pitchFamily="18" charset="0"/>
              </a:rPr>
              <a:t>podniku.</a:t>
            </a:r>
          </a:p>
          <a:p>
            <a:pPr>
              <a:tabLst>
                <a:tab pos="2686050" algn="l"/>
                <a:tab pos="5200650" algn="l"/>
                <a:tab pos="6191250" algn="l"/>
                <a:tab pos="8610600" algn="r"/>
              </a:tabLst>
            </a:pPr>
            <a:r>
              <a:rPr lang="cs-CZ" sz="2000" i="1" dirty="0">
                <a:latin typeface="Times New Roman" pitchFamily="18" charset="0"/>
                <a:cs typeface="Times New Roman" pitchFamily="18" charset="0"/>
              </a:rPr>
              <a:t>Cílem přednášky bylo představit princip finanční páky, efekt (sílu) finanční páky, důvody zamezující používání rozsáhlejší výše cizího kapitálu. Dále se přednáška zabývala </a:t>
            </a:r>
            <a:r>
              <a:rPr lang="cs-CZ" sz="2000" i="1" dirty="0" smtClean="0">
                <a:latin typeface="Times New Roman" pitchFamily="18" charset="0"/>
                <a:cs typeface="Times New Roman" pitchFamily="18" charset="0"/>
              </a:rPr>
              <a:t>optimální </a:t>
            </a:r>
            <a:r>
              <a:rPr lang="cs-CZ" sz="2000" i="1" dirty="0">
                <a:latin typeface="Times New Roman" pitchFamily="18" charset="0"/>
                <a:cs typeface="Times New Roman" pitchFamily="18" charset="0"/>
              </a:rPr>
              <a:t>kapitálovou strukturou</a:t>
            </a:r>
            <a:r>
              <a:rPr lang="cs-CZ" sz="2000" i="1" dirty="0" smtClean="0">
                <a:latin typeface="Times New Roman" pitchFamily="18" charset="0"/>
                <a:cs typeface="Times New Roman" pitchFamily="18" charset="0"/>
              </a:rPr>
              <a:t>,</a:t>
            </a:r>
            <a:endParaRPr lang="cs-CZ" sz="2000" i="1" dirty="0">
              <a:latin typeface="Times New Roman" pitchFamily="18" charset="0"/>
              <a:cs typeface="Times New Roman" pitchFamily="18" charset="0"/>
            </a:endParaRPr>
          </a:p>
          <a:p>
            <a:pPr>
              <a:tabLst>
                <a:tab pos="2686050" algn="l"/>
                <a:tab pos="5200650" algn="l"/>
                <a:tab pos="6191250" algn="l"/>
                <a:tab pos="8610600" algn="r"/>
              </a:tabLst>
            </a:pPr>
            <a:endParaRPr lang="cs-CZ"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60750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646882" y="432392"/>
            <a:ext cx="750848" cy="392415"/>
          </a:xfrm>
          <a:prstGeom prst="rect">
            <a:avLst/>
          </a:prstGeom>
        </p:spPr>
        <p:txBody>
          <a:bodyPr wrap="none" lIns="68580" tIns="34290" rIns="68580" bIns="34290">
            <a:spAutoFit/>
          </a:bodyPr>
          <a:lstStyle/>
          <a:p>
            <a:pPr algn="ctr" defTabSz="685800">
              <a:defRPr/>
            </a:pPr>
            <a:r>
              <a:rPr lang="cs-CZ" sz="2100" b="1" kern="0" dirty="0" smtClean="0">
                <a:solidFill>
                  <a:sysClr val="windowText" lastClr="000000"/>
                </a:solidFill>
              </a:rPr>
              <a:t>Úvod</a:t>
            </a:r>
            <a:endParaRPr lang="en-GB" sz="2100" b="1" kern="0" dirty="0">
              <a:solidFill>
                <a:sysClr val="windowText" lastClr="000000"/>
              </a:solidFill>
            </a:endParaRPr>
          </a:p>
        </p:txBody>
      </p:sp>
      <p:sp>
        <p:nvSpPr>
          <p:cNvPr id="2" name="TextovéPole 1"/>
          <p:cNvSpPr txBox="1"/>
          <p:nvPr/>
        </p:nvSpPr>
        <p:spPr>
          <a:xfrm>
            <a:off x="395536" y="1148238"/>
            <a:ext cx="7992888" cy="1565044"/>
          </a:xfrm>
          <a:prstGeom prst="rect">
            <a:avLst/>
          </a:prstGeom>
          <a:solidFill>
            <a:schemeClr val="bg2">
              <a:lumMod val="90000"/>
            </a:schemeClr>
          </a:solidFill>
        </p:spPr>
        <p:txBody>
          <a:bodyPr wrap="square" lIns="68580" tIns="34290" rIns="68580" bIns="34290" rtlCol="0">
            <a:spAutoFit/>
          </a:bodyPr>
          <a:lstStyle/>
          <a:p>
            <a:pPr algn="just" defTabSz="912813">
              <a:lnSpc>
                <a:spcPct val="110000"/>
              </a:lnSpc>
              <a:spcBef>
                <a:spcPct val="0"/>
              </a:spcBef>
              <a:tabLst>
                <a:tab pos="538163" algn="l"/>
              </a:tabLst>
            </a:pPr>
            <a:r>
              <a:rPr lang="cs-CZ" dirty="0">
                <a:latin typeface="Times New Roman" pitchFamily="18" charset="0"/>
                <a:cs typeface="Times New Roman" pitchFamily="18" charset="0"/>
              </a:rPr>
              <a:t>Ekonomická věda považuje za </a:t>
            </a:r>
            <a:r>
              <a:rPr lang="cs-CZ" dirty="0">
                <a:solidFill>
                  <a:schemeClr val="accent6">
                    <a:lumMod val="75000"/>
                  </a:schemeClr>
                </a:solidFill>
                <a:latin typeface="Times New Roman" pitchFamily="18" charset="0"/>
                <a:cs typeface="Times New Roman" pitchFamily="18" charset="0"/>
              </a:rPr>
              <a:t>základní výrobní faktory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půdu,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práci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a:t>
            </a:r>
            <a:r>
              <a:rPr lang="cs-CZ" b="1" i="1" dirty="0" smtClean="0">
                <a:latin typeface="Times New Roman" pitchFamily="18" charset="0"/>
                <a:cs typeface="Times New Roman" pitchFamily="18" charset="0"/>
              </a:rPr>
              <a:t>kapitál (zdroj krytí majetku)</a:t>
            </a:r>
            <a:r>
              <a:rPr lang="cs-CZ" dirty="0" smtClean="0">
                <a:latin typeface="Times New Roman" pitchFamily="18" charset="0"/>
                <a:cs typeface="Times New Roman" pitchFamily="18" charset="0"/>
              </a:rPr>
              <a:t>. </a:t>
            </a:r>
            <a:endParaRPr lang="cs-CZ" dirty="0">
              <a:latin typeface="Times New Roman" pitchFamily="18" charset="0"/>
              <a:cs typeface="Times New Roman" pitchFamily="18" charset="0"/>
            </a:endParaRPr>
          </a:p>
          <a:p>
            <a:pPr defTabSz="912813">
              <a:tabLst>
                <a:tab pos="538163" algn="l"/>
              </a:tabLst>
            </a:pPr>
            <a:endParaRPr lang="en-US"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31653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80649" y="432392"/>
            <a:ext cx="2283318" cy="438582"/>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M</a:t>
            </a:r>
            <a:r>
              <a:rPr lang="cs-CZ" sz="2400" b="1" i="1" dirty="0" smtClean="0">
                <a:latin typeface="Times New Roman" pitchFamily="18" charset="0"/>
                <a:cs typeface="Times New Roman" pitchFamily="18" charset="0"/>
              </a:rPr>
              <a:t>ajetek podniku</a:t>
            </a:r>
            <a:endParaRPr lang="en-GB" sz="2100" b="1" kern="0" dirty="0"/>
          </a:p>
        </p:txBody>
      </p:sp>
      <p:sp>
        <p:nvSpPr>
          <p:cNvPr id="2" name="TextovéPole 1"/>
          <p:cNvSpPr txBox="1"/>
          <p:nvPr/>
        </p:nvSpPr>
        <p:spPr>
          <a:xfrm>
            <a:off x="395536" y="1148238"/>
            <a:ext cx="7992888" cy="346249"/>
          </a:xfrm>
          <a:prstGeom prst="rect">
            <a:avLst/>
          </a:prstGeom>
          <a:solidFill>
            <a:schemeClr val="bg2">
              <a:lumMod val="90000"/>
            </a:schemeClr>
          </a:solidFill>
        </p:spPr>
        <p:txBody>
          <a:bodyPr wrap="square" lIns="68580" tIns="34290" rIns="68580" bIns="34290" rtlCol="0">
            <a:spAutoFit/>
          </a:bodyPr>
          <a:lstStyle/>
          <a:p>
            <a:pPr defTabSz="912813"/>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931877282"/>
              </p:ext>
            </p:extLst>
          </p:nvPr>
        </p:nvGraphicFramePr>
        <p:xfrm>
          <a:off x="372319" y="2859782"/>
          <a:ext cx="8569325" cy="1249362"/>
        </p:xfrm>
        <a:graphic>
          <a:graphicData uri="http://schemas.openxmlformats.org/presentationml/2006/ole">
            <mc:AlternateContent xmlns:mc="http://schemas.openxmlformats.org/markup-compatibility/2006">
              <mc:Choice xmlns:v="urn:schemas-microsoft-com:vml" Requires="v">
                <p:oleObj spid="_x0000_s16434" name="Dokument" r:id="rId4" imgW="5757256" imgH="765495" progId="Word.Document.12">
                  <p:embed/>
                </p:oleObj>
              </mc:Choice>
              <mc:Fallback>
                <p:oleObj name="Dokument" r:id="rId4" imgW="5757256" imgH="765495"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19" y="2859782"/>
                        <a:ext cx="8569325" cy="1249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3981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651442" y="432392"/>
            <a:ext cx="274177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Struktura kapitálu podniku</a:t>
            </a:r>
            <a:endParaRPr lang="en-GB" b="1" kern="0" dirty="0"/>
          </a:p>
        </p:txBody>
      </p:sp>
      <p:sp>
        <p:nvSpPr>
          <p:cNvPr id="2" name="TextovéPole 1"/>
          <p:cNvSpPr txBox="1"/>
          <p:nvPr/>
        </p:nvSpPr>
        <p:spPr>
          <a:xfrm>
            <a:off x="188640" y="1177021"/>
            <a:ext cx="7992888" cy="623248"/>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itchFamily="18" charset="0"/>
                <a:cs typeface="Times New Roman" pitchFamily="18" charset="0"/>
              </a:rPr>
              <a:t>Pořízení majetku v podniku si vyžaduje </a:t>
            </a:r>
            <a:r>
              <a:rPr lang="cs-CZ" b="1" i="1" dirty="0">
                <a:latin typeface="Times New Roman" pitchFamily="18" charset="0"/>
                <a:cs typeface="Times New Roman" pitchFamily="18" charset="0"/>
              </a:rPr>
              <a:t>finanční zdroje tj. kapitál</a:t>
            </a:r>
            <a:r>
              <a:rPr lang="cs-CZ" dirty="0">
                <a:latin typeface="Times New Roman" pitchFamily="18" charset="0"/>
                <a:cs typeface="Times New Roman" pitchFamily="18" charset="0"/>
              </a:rPr>
              <a:t>. K tomuto účelu podnik využívá </a:t>
            </a:r>
            <a:r>
              <a:rPr lang="cs-CZ" b="1" i="1" dirty="0">
                <a:latin typeface="Times New Roman" pitchFamily="18" charset="0"/>
                <a:cs typeface="Times New Roman" pitchFamily="18" charset="0"/>
              </a:rPr>
              <a:t>kapitál vlastní a cizí. </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2347458585"/>
              </p:ext>
            </p:extLst>
          </p:nvPr>
        </p:nvGraphicFramePr>
        <p:xfrm>
          <a:off x="188640" y="2643758"/>
          <a:ext cx="8322553" cy="1808162"/>
        </p:xfrm>
        <a:graphic>
          <a:graphicData uri="http://schemas.openxmlformats.org/presentationml/2006/ole">
            <mc:AlternateContent xmlns:mc="http://schemas.openxmlformats.org/markup-compatibility/2006">
              <mc:Choice xmlns:v="urn:schemas-microsoft-com:vml" Requires="v">
                <p:oleObj spid="_x0000_s22572" name="Dokument" r:id="rId4" imgW="5757256" imgH="1197009" progId="Word.Document.12">
                  <p:embed/>
                </p:oleObj>
              </mc:Choice>
              <mc:Fallback>
                <p:oleObj name="Dokument" r:id="rId4" imgW="5757256" imgH="1197009"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2643758"/>
                        <a:ext cx="8322553" cy="1808162"/>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3254741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48855" y="432392"/>
            <a:ext cx="294696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Kapitálová struktura podniku</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6" name="Objekt 5"/>
          <p:cNvGraphicFramePr>
            <a:graphicFrameLocks noChangeAspect="1"/>
          </p:cNvGraphicFramePr>
          <p:nvPr>
            <p:extLst>
              <p:ext uri="{D42A27DB-BD31-4B8C-83A1-F6EECF244321}">
                <p14:modId xmlns:p14="http://schemas.microsoft.com/office/powerpoint/2010/main" val="298331647"/>
              </p:ext>
            </p:extLst>
          </p:nvPr>
        </p:nvGraphicFramePr>
        <p:xfrm>
          <a:off x="247302" y="1131590"/>
          <a:ext cx="7795840" cy="3840039"/>
        </p:xfrm>
        <a:graphic>
          <a:graphicData uri="http://schemas.openxmlformats.org/presentationml/2006/ole">
            <mc:AlternateContent xmlns:mc="http://schemas.openxmlformats.org/markup-compatibility/2006">
              <mc:Choice xmlns:v="urn:schemas-microsoft-com:vml" Requires="v">
                <p:oleObj spid="_x0000_s23594" name="Dokument" r:id="rId4" imgW="5757256" imgH="3421516" progId="Word.Document.12">
                  <p:embed/>
                </p:oleObj>
              </mc:Choice>
              <mc:Fallback>
                <p:oleObj name="Dokument" r:id="rId4" imgW="5757256" imgH="3421516"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302" y="1131590"/>
                        <a:ext cx="7795840" cy="3840039"/>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122242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97763" y="432392"/>
            <a:ext cx="6249148"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Pracovní kapitál, hrubý pracovní kapitál a čistý pracovní kapitál</a:t>
            </a:r>
            <a:endParaRPr lang="en-GB" b="1" kern="0" dirty="0"/>
          </a:p>
        </p:txBody>
      </p:sp>
      <p:sp>
        <p:nvSpPr>
          <p:cNvPr id="2" name="TextovéPole 1"/>
          <p:cNvSpPr txBox="1"/>
          <p:nvPr/>
        </p:nvSpPr>
        <p:spPr>
          <a:xfrm>
            <a:off x="188640" y="1177021"/>
            <a:ext cx="7992888" cy="2008242"/>
          </a:xfrm>
          <a:prstGeom prst="rect">
            <a:avLst/>
          </a:prstGeom>
          <a:solidFill>
            <a:schemeClr val="bg2">
              <a:lumMod val="90000"/>
            </a:schemeClr>
          </a:solidFill>
        </p:spPr>
        <p:txBody>
          <a:bodyPr wrap="square" lIns="68580" tIns="34290" rIns="68580" bIns="34290" rtlCol="0">
            <a:spAutoFit/>
          </a:bodyPr>
          <a:lstStyle/>
          <a:p>
            <a:pPr>
              <a:tabLst>
                <a:tab pos="530225" algn="l"/>
              </a:tabLst>
            </a:pP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používáno v souvislosti s aktem, že kapitál  </a:t>
            </a:r>
            <a:r>
              <a:rPr lang="cs-CZ" dirty="0" smtClean="0">
                <a:latin typeface="Times New Roman" pitchFamily="18" charset="0"/>
                <a:cs typeface="Times New Roman" pitchFamily="18" charset="0"/>
              </a:rPr>
              <a:t>„</a:t>
            </a:r>
            <a:r>
              <a:rPr lang="cs-CZ" dirty="0">
                <a:latin typeface="Times New Roman" pitchFamily="18" charset="0"/>
                <a:cs typeface="Times New Roman" pitchFamily="18" charset="0"/>
              </a:rPr>
              <a:t>pracuje“ , neboť ustavičně obíhá,</a:t>
            </a:r>
          </a:p>
          <a:p>
            <a:pPr>
              <a:tabLst>
                <a:tab pos="530225" algn="l"/>
              </a:tabLst>
            </a:pPr>
            <a:r>
              <a:rPr lang="cs-CZ" b="1" u="sng" dirty="0" smtClean="0">
                <a:latin typeface="Times New Roman" pitchFamily="18" charset="0"/>
                <a:cs typeface="Times New Roman" pitchFamily="18" charset="0"/>
              </a:rPr>
              <a:t>hrubý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pojem pro označení veškerých </a:t>
            </a:r>
            <a:r>
              <a:rPr lang="cs-CZ" dirty="0" smtClean="0">
                <a:latin typeface="Times New Roman" pitchFamily="18" charset="0"/>
                <a:cs typeface="Times New Roman" pitchFamily="18" charset="0"/>
              </a:rPr>
              <a:t>oběžných </a:t>
            </a:r>
            <a:r>
              <a:rPr lang="cs-CZ" dirty="0">
                <a:latin typeface="Times New Roman" pitchFamily="18" charset="0"/>
                <a:cs typeface="Times New Roman" pitchFamily="18" charset="0"/>
              </a:rPr>
              <a:t>aktiv používaných v podniku</a:t>
            </a:r>
          </a:p>
          <a:p>
            <a:pPr>
              <a:tabLst>
                <a:tab pos="530225" algn="l"/>
              </a:tabLst>
            </a:pPr>
            <a:r>
              <a:rPr lang="cs-CZ" b="1" u="sng" dirty="0" smtClean="0">
                <a:latin typeface="Times New Roman" pitchFamily="18" charset="0"/>
                <a:cs typeface="Times New Roman" pitchFamily="18" charset="0"/>
              </a:rPr>
              <a:t>čistý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ta část oběžných aktiv,  která je </a:t>
            </a:r>
            <a:r>
              <a:rPr lang="cs-CZ" dirty="0" smtClean="0">
                <a:latin typeface="Times New Roman" pitchFamily="18" charset="0"/>
                <a:cs typeface="Times New Roman" pitchFamily="18" charset="0"/>
              </a:rPr>
              <a:t>financována </a:t>
            </a:r>
            <a:r>
              <a:rPr lang="cs-CZ" dirty="0">
                <a:latin typeface="Times New Roman" pitchFamily="18" charset="0"/>
                <a:cs typeface="Times New Roman" pitchFamily="18" charset="0"/>
              </a:rPr>
              <a:t>dlouhodobým kapitálem.  Nebo jako:</a:t>
            </a:r>
          </a:p>
          <a:p>
            <a:pPr>
              <a:tabLst>
                <a:tab pos="530225" algn="l"/>
              </a:tabLst>
            </a:pP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čistý pracovní kapitál = oběžná aktiva – krátkodobá pasiva</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7851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345" y="432392"/>
            <a:ext cx="221599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Čistý pracovní kapitál</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ext uri="{D42A27DB-BD31-4B8C-83A1-F6EECF244321}">
                <p14:modId xmlns:p14="http://schemas.microsoft.com/office/powerpoint/2010/main" val="711629003"/>
              </p:ext>
            </p:extLst>
          </p:nvPr>
        </p:nvGraphicFramePr>
        <p:xfrm>
          <a:off x="188639" y="876777"/>
          <a:ext cx="7551713" cy="4091277"/>
        </p:xfrm>
        <a:graphic>
          <a:graphicData uri="http://schemas.openxmlformats.org/presentationml/2006/ole">
            <mc:AlternateContent xmlns:mc="http://schemas.openxmlformats.org/markup-compatibility/2006">
              <mc:Choice xmlns:v="urn:schemas-microsoft-com:vml" Requires="v">
                <p:oleObj spid="_x0000_s24613" name="Document" r:id="rId4" imgW="5766610" imgH="3408920" progId="Word.Document.8">
                  <p:embed/>
                </p:oleObj>
              </mc:Choice>
              <mc:Fallback>
                <p:oleObj name="Document" r:id="rId4" imgW="5766610" imgH="3408920" progId="Word.Document.8">
                  <p:embed/>
                  <p:pic>
                    <p:nvPicPr>
                      <p:cNvPr id="0" name="Zástupný symbol pro obsah 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39" y="876777"/>
                        <a:ext cx="7551713" cy="40912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8552035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2737</TotalTime>
  <Words>1502</Words>
  <Application>Microsoft Office PowerPoint</Application>
  <PresentationFormat>Předvádění na obrazovce (16:9)</PresentationFormat>
  <Paragraphs>115</Paragraphs>
  <Slides>35</Slides>
  <Notes>1</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3</vt:i4>
      </vt:variant>
      <vt:variant>
        <vt:lpstr>Nadpisy snímků</vt:lpstr>
      </vt:variant>
      <vt:variant>
        <vt:i4>35</vt:i4>
      </vt:variant>
    </vt:vector>
  </HeadingPairs>
  <TitlesOfParts>
    <vt:vector size="43" baseType="lpstr">
      <vt:lpstr>Arial</vt:lpstr>
      <vt:lpstr>Calibri</vt:lpstr>
      <vt:lpstr>Times New Roman</vt:lpstr>
      <vt:lpstr>Wingdings</vt:lpstr>
      <vt:lpstr>SLU</vt:lpstr>
      <vt:lpstr>Dokument</vt:lpstr>
      <vt:lpstr>Document</vt:lpstr>
      <vt:lpstr>Dokument Microsoft Wordu</vt:lpstr>
      <vt:lpstr>Název prezentace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167</cp:revision>
  <cp:lastPrinted>2018-03-27T09:30:31Z</cp:lastPrinted>
  <dcterms:created xsi:type="dcterms:W3CDTF">2016-07-06T15:42:34Z</dcterms:created>
  <dcterms:modified xsi:type="dcterms:W3CDTF">2021-09-02T10:31:05Z</dcterms:modified>
</cp:coreProperties>
</file>