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9" r:id="rId3"/>
    <p:sldId id="323" r:id="rId4"/>
    <p:sldId id="328" r:id="rId5"/>
    <p:sldId id="324" r:id="rId6"/>
    <p:sldId id="288" r:id="rId7"/>
    <p:sldId id="334" r:id="rId8"/>
    <p:sldId id="346" r:id="rId9"/>
    <p:sldId id="344" r:id="rId10"/>
    <p:sldId id="345" r:id="rId11"/>
    <p:sldId id="325" r:id="rId12"/>
    <p:sldId id="326" r:id="rId13"/>
    <p:sldId id="327" r:id="rId14"/>
    <p:sldId id="348" r:id="rId15"/>
    <p:sldId id="349" r:id="rId16"/>
    <p:sldId id="347" r:id="rId17"/>
    <p:sldId id="329" r:id="rId18"/>
    <p:sldId id="330" r:id="rId19"/>
    <p:sldId id="342" r:id="rId20"/>
    <p:sldId id="295" r:id="rId21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004" y="432392"/>
            <a:ext cx="12766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Zákazníci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Budování kladných vztahů se zákazníky.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Ukazatele naznačující klesající zákaznickou spokojenost se v managementu často používají jako předzvěsti špatných budoucích výsledků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hodnotové výhody: vlastnosti výrobků a služeb, vztahy se zákazníkem, image </a:t>
            </a:r>
            <a:r>
              <a:rPr lang="cs-CZ" altLang="cs-CZ" sz="2400" smtClean="0"/>
              <a:t>a pověst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4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57729" y="432392"/>
            <a:ext cx="112915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Procesy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Měřítka a ukazatele této oblasti napovídají managementu o zdraví podniku, zda-</a:t>
            </a:r>
            <a:r>
              <a:rPr lang="cs-CZ" altLang="cs-CZ" sz="2400" dirty="0" err="1"/>
              <a:t>li</a:t>
            </a:r>
            <a:r>
              <a:rPr lang="cs-CZ" altLang="cs-CZ" sz="2400" dirty="0"/>
              <a:t> produkty a služby odpovídají požadavkům zákazníků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Měřit čas, kvalitu, náklady.</a:t>
            </a:r>
            <a:endParaRPr lang="cs-CZ" alt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0573" y="432392"/>
            <a:ext cx="450347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Inovace, učení se, flexibilita a růst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Vzdělávání zaměstnanců, budování podnikové kultury, schopnost reagovat na změny a zlepšování podnikových procesů</a:t>
            </a:r>
            <a:r>
              <a:rPr 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Ukazatele - spokojenost, fluktuace, produktivita</a:t>
            </a: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4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98281" y="432392"/>
            <a:ext cx="224805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Perspektivy BSC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1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 každou perspektivu se definují: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 smtClean="0">
                <a:solidFill>
                  <a:schemeClr val="accent6"/>
                </a:solidFill>
              </a:rPr>
              <a:t>Cíle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 </a:t>
            </a:r>
            <a:r>
              <a:rPr lang="cs-CZ" altLang="cs-CZ" sz="2400" b="1" dirty="0">
                <a:solidFill>
                  <a:schemeClr val="accent6"/>
                </a:solidFill>
              </a:rPr>
              <a:t>nutné k uskutečnění podnikové strategie.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Měřítka a ukazatele </a:t>
            </a:r>
            <a:r>
              <a:rPr lang="cs-CZ" altLang="cs-CZ" sz="2400" b="1" dirty="0">
                <a:solidFill>
                  <a:schemeClr val="accent6"/>
                </a:solidFill>
              </a:rPr>
              <a:t>výkonnosti jejich plnění.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Cílové nebo očekávané hodnoty </a:t>
            </a:r>
            <a:r>
              <a:rPr lang="cs-CZ" altLang="cs-CZ" sz="2400" b="1" dirty="0">
                <a:solidFill>
                  <a:schemeClr val="accent6"/>
                </a:solidFill>
              </a:rPr>
              <a:t>pro definovaná měřítka a ukazatele výkonnosti.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i="1" dirty="0">
                <a:solidFill>
                  <a:schemeClr val="accent6"/>
                </a:solidFill>
              </a:rPr>
              <a:t>Kroky a aktivity</a:t>
            </a:r>
            <a:r>
              <a:rPr lang="cs-CZ" altLang="cs-CZ" sz="2400" b="1" dirty="0">
                <a:solidFill>
                  <a:schemeClr val="accent6"/>
                </a:solidFill>
              </a:rPr>
              <a:t> nutné k dosažení stanovených </a:t>
            </a:r>
            <a:r>
              <a:rPr lang="cs-CZ" altLang="cs-CZ" sz="2400" b="1" dirty="0" smtClean="0">
                <a:solidFill>
                  <a:schemeClr val="accent6"/>
                </a:solidFill>
              </a:rPr>
              <a:t>cílů.</a:t>
            </a:r>
            <a:endParaRPr lang="cs-CZ" altLang="cs-CZ" sz="2400" b="1" dirty="0">
              <a:solidFill>
                <a:schemeClr val="accent6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65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97378" y="432392"/>
            <a:ext cx="64985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Cíle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21375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Čím méně cílů se stanoví, tím více tyto cíle projevují sklon ke všeobecnosti a finanční náročnosti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Kompromis – zásada „</a:t>
            </a:r>
            <a:r>
              <a:rPr lang="cs-CZ" sz="2400" dirty="0" err="1"/>
              <a:t>Twenty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plenty“ – jedna BSC maximálně 25 cílů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8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29490" y="432392"/>
            <a:ext cx="138563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Ukazatele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792" y="1131590"/>
            <a:ext cx="7992888" cy="17681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Vyjadřují strategické cíle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Měří skutečně dosažené </a:t>
            </a:r>
            <a:r>
              <a:rPr lang="cs-CZ" sz="2400" dirty="0" smtClean="0"/>
              <a:t>výsledky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1 až 2 ukazatele pro jeden cíl</a:t>
            </a:r>
            <a:endParaRPr lang="cs-CZ" sz="2400" dirty="0"/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2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14841" y="432392"/>
            <a:ext cx="42149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BSC – vztahy příčiny a následky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460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367720"/>
              </p:ext>
            </p:extLst>
          </p:nvPr>
        </p:nvGraphicFramePr>
        <p:xfrm>
          <a:off x="395536" y="1162554"/>
          <a:ext cx="7992888" cy="3413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Dokument" r:id="rId4" imgW="5818287" imgH="3426786" progId="Word.Document.8">
                  <p:embed/>
                </p:oleObj>
              </mc:Choice>
              <mc:Fallback>
                <p:oleObj name="Dokument" r:id="rId4" imgW="5818287" imgH="3426786" progId="Word.Document.8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62554"/>
                        <a:ext cx="7992888" cy="341364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997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2992" y="432392"/>
            <a:ext cx="705866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Příklad: Zlepšení prodejního výcviku přinese vyšší zisk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zkvalitníme výcvik zaměstnanců týkající se produktů, které prodávají, potom budou o nich vědět více.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budou zaměstnanci vědět více o produktech, potom se zlepší efektivnost prodeje.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Jestliže se zlepší efektivnost prodeje, potom se zvýší průměrná množství produktů, které prodávají.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0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5" y="432392"/>
            <a:ext cx="252028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Strategická mapa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 descr="https://www.klugsolutions.cz/znalostni-baze/img/kaplan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72" y="31419"/>
            <a:ext cx="5463540" cy="5097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4444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747" y="432392"/>
            <a:ext cx="667714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(BSC) jako manažerský systém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55114"/>
              </p:ext>
            </p:extLst>
          </p:nvPr>
        </p:nvGraphicFramePr>
        <p:xfrm>
          <a:off x="683746" y="987574"/>
          <a:ext cx="6912589" cy="396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Dokument" r:id="rId4" imgW="5785134" imgH="3426786" progId="Word.Document.8">
                  <p:embed/>
                </p:oleObj>
              </mc:Choice>
              <mc:Fallback>
                <p:oleObj name="Dokument" r:id="rId4" imgW="5785134" imgH="3426786" progId="Word.Document.8">
                  <p:embed/>
                  <p:pic>
                    <p:nvPicPr>
                      <p:cNvPr id="4098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46" y="987574"/>
                        <a:ext cx="6912589" cy="396043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574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9925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Cílem přednášky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bylo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představit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předpoklady pro úspěšnou činnost podnikatelských subjektů a charakterizovat metodu řízení a měření výkonnosti podniku, kterou je metoda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předpoklady pro úspěšnou činnost podnikatelských </a:t>
            </a:r>
            <a:r>
              <a:rPr lang="cs-CZ" sz="2400" i="1" smtClean="0">
                <a:latin typeface="Times New Roman" pitchFamily="18" charset="0"/>
                <a:cs typeface="Times New Roman" pitchFamily="18" charset="0"/>
              </a:rPr>
              <a:t>subjektů. Dále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se přednáška zabývá strategickou metodou řízení a měření výkonnosti podniku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22335" y="432392"/>
            <a:ext cx="219996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Úspěch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Úspěšnost podniku v budoucím období je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vázaná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na: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strategii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schopnosti (obecně)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systém řízení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vhodná měřítka (ukazatelé)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transformována do cílů, jejichž plnění je monitorováno prostřednictvím měřítek BSC. Pomoci měřítek BSC je sledována výkonnost podniku ve čtyřech „perspektivách“ (oblastech).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5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608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Kniha autorů Kaplana a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Nortona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 názvem „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“ vznikala na počátku 90. let minulého století. Podnětem byl výzkumný projekt: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„Měření výkonnosti podniku budoucnosti“.</a:t>
            </a:r>
          </a:p>
          <a:p>
            <a:pPr>
              <a:lnSpc>
                <a:spcPct val="120000"/>
              </a:lnSpc>
              <a:spcBef>
                <a:spcPct val="45000"/>
              </a:spcBef>
              <a:spcAft>
                <a:spcPct val="45000"/>
              </a:spcAft>
              <a:buClr>
                <a:schemeClr val="tx1"/>
              </a:buClr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Motivem samotného projektu byla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„nedůvěra“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jednoznačné upřednostňování účetních výkazů i při pohledu na budoucnost.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75464" y="432392"/>
            <a:ext cx="269368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34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45000"/>
              </a:spcBef>
              <a:spcAft>
                <a:spcPct val="45000"/>
              </a:spcAft>
              <a:tabLst>
                <a:tab pos="1884363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Význam pojmu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vyváženost</a:t>
            </a:r>
            <a:r>
              <a:rPr lang="cs-CZ" sz="20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vyvážený</a:t>
            </a:r>
          </a:p>
          <a:p>
            <a:pPr marL="1257300" lvl="1" indent="-800100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1884363" algn="l"/>
              </a:tabLst>
              <a:defRPr/>
            </a:pP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4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/>
              <a:t>Soustava (systém) měřítek (ukazatelů) - jejich cílem nejen finanční hodnoty, ale kvantifikovat jakost, dodací lhůty, výrobní cyklus, efektivnost vývoje nových výrobků, znalostní potenciál zaměstnanců atd.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Čtyři „perspektivy“ (sledované oblasti):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	Finanční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Zákaznická perspektiva (oblast)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interních procesů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Perspektiva (oblast) učení se 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růstu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Tyto čtyři oblasti tvoří základní  strukturu (jádro) metody BSC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6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99855" y="432392"/>
            <a:ext cx="4844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4385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981485"/>
              </p:ext>
            </p:extLst>
          </p:nvPr>
        </p:nvGraphicFramePr>
        <p:xfrm>
          <a:off x="399604" y="1162554"/>
          <a:ext cx="7956376" cy="3526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Document" r:id="rId4" imgW="5775241" imgH="3435190" progId="Word.Document.8">
                  <p:embed/>
                </p:oleObj>
              </mc:Choice>
              <mc:Fallback>
                <p:oleObj name="Document" r:id="rId4" imgW="5775241" imgH="3435190" progId="Word.Document.8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604" y="1162554"/>
                        <a:ext cx="7956376" cy="352667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12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73" y="432392"/>
            <a:ext cx="216469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Finanční hodnoty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0697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Důležitý aspekt řízení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Pouhé finanční ukazatele však vedou k nevyváženosti v řízení</a:t>
            </a:r>
            <a:r>
              <a:rPr lang="cs-CZ" altLang="cs-CZ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Cíle: růst hospodářského výsledků, růst obratu, růst ekonomické přidané hodnoty.</a:t>
            </a:r>
            <a:endParaRPr lang="cs-CZ" altLang="cs-CZ" sz="2400" dirty="0"/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457200" algn="l"/>
              </a:tabLst>
            </a:pPr>
            <a:endParaRPr lang="cs-CZ" sz="2000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813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591</Words>
  <Application>Microsoft Office PowerPoint</Application>
  <PresentationFormat>Předvádění na obrazovce (16:9)</PresentationFormat>
  <Paragraphs>75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173</cp:revision>
  <cp:lastPrinted>2020-12-01T06:33:05Z</cp:lastPrinted>
  <dcterms:created xsi:type="dcterms:W3CDTF">2016-07-06T15:42:34Z</dcterms:created>
  <dcterms:modified xsi:type="dcterms:W3CDTF">2021-09-02T10:31:55Z</dcterms:modified>
</cp:coreProperties>
</file>