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323" r:id="rId4"/>
    <p:sldId id="415" r:id="rId5"/>
    <p:sldId id="421" r:id="rId6"/>
    <p:sldId id="423" r:id="rId7"/>
    <p:sldId id="424" r:id="rId8"/>
    <p:sldId id="374" r:id="rId9"/>
    <p:sldId id="375" r:id="rId10"/>
    <p:sldId id="378" r:id="rId11"/>
    <p:sldId id="418" r:id="rId12"/>
    <p:sldId id="379" r:id="rId13"/>
    <p:sldId id="380" r:id="rId14"/>
    <p:sldId id="381" r:id="rId15"/>
    <p:sldId id="388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26" r:id="rId28"/>
    <p:sldId id="409" r:id="rId29"/>
    <p:sldId id="410" r:id="rId30"/>
    <p:sldId id="411" r:id="rId31"/>
    <p:sldId id="412" r:id="rId32"/>
    <p:sldId id="413" r:id="rId33"/>
    <p:sldId id="414" r:id="rId34"/>
    <p:sldId id="295" r:id="rId3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aplikace_Microsoft_Word1.docx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Dokument_aplikace_Microsoft_Word3.docx"/><Relationship Id="rId13" Type="http://schemas.openxmlformats.org/officeDocument/2006/relationships/image" Target="../media/image13.emf"/><Relationship Id="rId3" Type="http://schemas.openxmlformats.org/officeDocument/2006/relationships/image" Target="../media/image2.png"/><Relationship Id="rId7" Type="http://schemas.openxmlformats.org/officeDocument/2006/relationships/image" Target="../media/image10.wmf"/><Relationship Id="rId12" Type="http://schemas.openxmlformats.org/officeDocument/2006/relationships/package" Target="../embeddings/Dokument_aplikace_Microsoft_Word4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5.bin"/><Relationship Id="rId4" Type="http://schemas.openxmlformats.org/officeDocument/2006/relationships/package" Target="../embeddings/Dokument_aplikace_Microsoft_Word2.docx"/><Relationship Id="rId9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package" Target="../embeddings/Dokument_aplikace_Microsoft_Word5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package" Target="../embeddings/Dokument_aplikace_Microsoft_Word6.docx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6360" y="432392"/>
            <a:ext cx="601190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Výroba: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realizuje požadavky trhu,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kapacitně vyhovující,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vybavena vhodnou technologií,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výrobky splňují jakostní požadavky,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zajistit snižování nákladů,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organizována pro přizpůsobivost,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zajištěna po stránce dostatečného množství výrobních faktorů,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k dispozici kvalifikování pracovníci,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produktivita práce je na požadované úrovni,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uplatňují se prvky inovace.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82593" y="432392"/>
            <a:ext cx="447943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Vnitropodnikové předávky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306993" y="876777"/>
          <a:ext cx="7577375" cy="392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0" name="Dokument" r:id="rId4" imgW="5736955" imgH="2697816" progId="Word.Document.8">
                  <p:embed/>
                </p:oleObj>
              </mc:Choice>
              <mc:Fallback>
                <p:oleObj name="Dokument" r:id="rId4" imgW="5736955" imgH="2697816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93" y="876777"/>
                        <a:ext cx="7577375" cy="39272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08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46994" y="432392"/>
            <a:ext cx="23506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005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Předmětem plánování ve výrobní činnosti je: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program,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proces,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zajištění výrobních faktorů pro výrobu.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5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549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program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prezentuje souhrn sortimentních položek, které budou v  rámci výrobního procesu v určitém období vyráběny.</a:t>
            </a:r>
          </a:p>
          <a:p>
            <a:pPr>
              <a:spcAft>
                <a:spcPts val="1200"/>
              </a:spcAft>
              <a:defRPr/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Příklad:</a:t>
            </a:r>
          </a:p>
          <a:p>
            <a:pPr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vyrábí dřevěné hračky, plánuje na měsíc listopad roku 2014 následující sortimentní položky: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Dřevěný koník , 	katalogové číslo 200 45 A36,   	210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Vláček, 	katalogové číslo 210 87 C98	450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Slon na kol.	katalogové číslo 332 12 U02	169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malá	katalogové číslo 441 07 XY3	79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střední	katalogové číslo 441 08 ZY8	133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Kostky s obrázky	katalogové číslo 085 64 O45	230 ks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424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Výrobním programem podniku se rozumí druhová (sortimentní) skladba a objem výroby, které se mají v určitém období vyrábět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informace o tom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co, kolik a pro koho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vyrábět by měl poskytnout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 odbytu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 by měl neustále konfrontovat požadavky trhu se svojí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představuje maximálně možné celkové množství výrobků, které lze v podniku za určitou dobu (zpravidla za rok) vyrobit.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6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239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úzkého místa ve výrobě“,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831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Důležitou součástí plánování výrobního programu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jakosti (kvality) výrobků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Tou se rozumí jakost designu výrobku, stupeň shody s požadavky zákazníka a jakost jeho provozu.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požadované úrovně kvality u plánovaných výrobků je důležité z toho důvodu, neboť platí, že čím je tato požadovaná úroveň vyšší, tím vyšší jsou náklady na jeho výrobu a tím je obvykle vyšší i užitná hodnota výrobku a tedy i jeho cena.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4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813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Rozhodnout: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	jakým způsobem,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jakou technologií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 jakých surovin a matriálů výrobky v požadovaném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vyrobit.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Řeší se otázky výběru technologie, rozvoje výrobku s cílem snížit náklady, záměny různých surovin a materiálů, lidské práce prací strojů, práce strojů automaty, automatů roboty apod. Hledá se taková optimální kombinace výrobních faktorů, aby náklady byly co nejnižší (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takovou výrobu označujeme jako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Lean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(hubenou, štíhlou produkci))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44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2570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 tomu se mohou použít matematické metody jako je např. lineární a nelineární programování, metody síťové analýzy, počítačové systémy CAD/CAM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Computer-Aided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Designe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Manufacture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v přípravě výroby,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(zásadní a radikální rekonstrukce podnikových procesů s cílem zvýšit výkonnost podniku) apod. Zesilují rovněž tlaky na zvyšování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ekologičnosti výroby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zejména v souvislosti se sbližováním legislativy ČR s legislativou EU.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46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výše optimální dávky je součástí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výrobního procesu;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Patří sem ještě: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velikosti výrobní dávky,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lhůtového plánu,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plánu výrobních kapacit.</a:t>
            </a: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1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Nákladová střediska. Plánování </a:t>
            </a: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výroby, výrobní program, kapacita výrobních linek. </a:t>
            </a:r>
          </a:p>
          <a:p>
            <a:endParaRPr lang="cs-CZ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Optimální výrobní dávkou označujeme takové množství výroby, při kterém jsou celkové jednotkové náklady minimální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(respektive náklady na výrobu množství Q výrobků jsou minimální)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Princip stanovení optimální výrobní dávky je následující: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237089"/>
              </p:ext>
            </p:extLst>
          </p:nvPr>
        </p:nvGraphicFramePr>
        <p:xfrm>
          <a:off x="539552" y="2769814"/>
          <a:ext cx="7384305" cy="1530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7" name="Dokument" r:id="rId4" imgW="5757256" imgH="1728213" progId="Word.Document.12">
                  <p:embed/>
                </p:oleObj>
              </mc:Choice>
              <mc:Fallback>
                <p:oleObj name="Dokument" r:id="rId4" imgW="5757256" imgH="1728213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69814"/>
                        <a:ext cx="7384305" cy="1530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864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5120"/>
              </p:ext>
            </p:extLst>
          </p:nvPr>
        </p:nvGraphicFramePr>
        <p:xfrm>
          <a:off x="504825" y="987574"/>
          <a:ext cx="7538316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0" name="Dokument" r:id="rId4" imgW="5757256" imgH="3503932" progId="Word.Document.12">
                  <p:embed/>
                </p:oleObj>
              </mc:Choice>
              <mc:Fallback>
                <p:oleObj name="Dokument" r:id="rId4" imgW="5757256" imgH="350393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987574"/>
                        <a:ext cx="7538316" cy="388843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119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059583"/>
            <a:ext cx="7859216" cy="3816424"/>
          </a:xfrm>
          <a:prstGeom prst="rect">
            <a:avLst/>
          </a:prstGeom>
          <a:solidFill>
            <a:schemeClr val="bg2"/>
          </a:solidFill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59760"/>
              </p:ext>
            </p:extLst>
          </p:nvPr>
        </p:nvGraphicFramePr>
        <p:xfrm>
          <a:off x="611560" y="1203598"/>
          <a:ext cx="6664796" cy="34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7" name="Dokument" r:id="rId4" imgW="5757256" imgH="350537" progId="Word.Document.12">
                  <p:embed/>
                </p:oleObj>
              </mc:Choice>
              <mc:Fallback>
                <p:oleObj name="Dokument" r:id="rId4" imgW="5757256" imgH="350537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03598"/>
                        <a:ext cx="6664796" cy="3492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26092"/>
              </p:ext>
            </p:extLst>
          </p:nvPr>
        </p:nvGraphicFramePr>
        <p:xfrm>
          <a:off x="611560" y="1563638"/>
          <a:ext cx="1216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8" name="Rovnice" r:id="rId6" imgW="927100" imgH="609600" progId="Equation.3">
                  <p:embed/>
                </p:oleObj>
              </mc:Choice>
              <mc:Fallback>
                <p:oleObj name="Rovnice" r:id="rId6" imgW="927100" imgH="60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63638"/>
                        <a:ext cx="1216025" cy="8572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99831"/>
              </p:ext>
            </p:extLst>
          </p:nvPr>
        </p:nvGraphicFramePr>
        <p:xfrm>
          <a:off x="507529" y="2530613"/>
          <a:ext cx="7553943" cy="43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9" name="Dokument" r:id="rId8" imgW="5757256" imgH="350537" progId="Word.Document.12">
                  <p:embed/>
                </p:oleObj>
              </mc:Choice>
              <mc:Fallback>
                <p:oleObj name="Dokument" r:id="rId8" imgW="5757256" imgH="350537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9" y="2530613"/>
                        <a:ext cx="7553943" cy="43718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43202"/>
              </p:ext>
            </p:extLst>
          </p:nvPr>
        </p:nvGraphicFramePr>
        <p:xfrm>
          <a:off x="539552" y="2967795"/>
          <a:ext cx="10715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0" name="Rovnice" r:id="rId10" imgW="809873" imgH="609301" progId="Equation.3">
                  <p:embed/>
                </p:oleObj>
              </mc:Choice>
              <mc:Fallback>
                <p:oleObj name="Rovnice" r:id="rId10" imgW="809873" imgH="6093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67795"/>
                        <a:ext cx="1071563" cy="9286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59812"/>
              </p:ext>
            </p:extLst>
          </p:nvPr>
        </p:nvGraphicFramePr>
        <p:xfrm>
          <a:off x="539552" y="3939902"/>
          <a:ext cx="726210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1" name="Dokument" r:id="rId12" imgW="5757256" imgH="667964" progId="Word.Document.12">
                  <p:embed/>
                </p:oleObj>
              </mc:Choice>
              <mc:Fallback>
                <p:oleObj name="Dokument" r:id="rId12" imgW="5757256" imgH="667964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9902"/>
                        <a:ext cx="7262107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733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86673"/>
              </p:ext>
            </p:extLst>
          </p:nvPr>
        </p:nvGraphicFramePr>
        <p:xfrm>
          <a:off x="395537" y="987574"/>
          <a:ext cx="7128792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6" name="Dokument" r:id="rId4" imgW="5757256" imgH="4141305" progId="Word.Document.12">
                  <p:embed/>
                </p:oleObj>
              </mc:Choice>
              <mc:Fallback>
                <p:oleObj name="Dokument" r:id="rId4" imgW="5757256" imgH="414130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987574"/>
                        <a:ext cx="7128792" cy="39604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668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5922805"/>
              </p:ext>
            </p:extLst>
          </p:nvPr>
        </p:nvGraphicFramePr>
        <p:xfrm>
          <a:off x="971600" y="904583"/>
          <a:ext cx="6480720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9" name="Document" r:id="rId4" imgW="6665467" imgH="4273876" progId="Word.Document.8">
                  <p:embed/>
                </p:oleObj>
              </mc:Choice>
              <mc:Fallback>
                <p:oleObj name="Document" r:id="rId4" imgW="6665467" imgH="427387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4583"/>
                        <a:ext cx="6480720" cy="399821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121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4008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kapacita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představuje maximální objem produkce, který může výrobní jednotka vyrobit za určitou dobu (obvykle rok, den nebo hodinu). Výrobní kapacitu určují především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výrobní faktory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(budovy, výrobní zařízení).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plánování výrobních kapacit se řeší především tyto otázky: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jaký druh a jaká velikost výrobních kapacit je potřeba,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 budou výrobní kapacity rozmístěny,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kdy budou výrobní kapacity potřeba.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03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6456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Obecně můžeme kapacitu výrobní jednotky vyjádřit jako výsledek součinu jejího výkonu a doby, po kterou je v činnosti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Dobu činnosti vyjadřujeme pomocí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časových fondů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výrobní kapacita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produktivní (využitelný) časový fond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výkon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934161"/>
              </p:ext>
            </p:extLst>
          </p:nvPr>
        </p:nvGraphicFramePr>
        <p:xfrm>
          <a:off x="755576" y="2222351"/>
          <a:ext cx="14652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1" name="Rovnice" r:id="rId4" imgW="698500" imgH="228600" progId="Equation.3">
                  <p:embed/>
                </p:oleObj>
              </mc:Choice>
              <mc:Fallback>
                <p:oleObj name="Rovnice" r:id="rId4" imgW="698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22351"/>
                        <a:ext cx="1465263" cy="46513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192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824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 – celková plocha potřebná k výrobě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plocha potřebná k výrobě jednoho výrobku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pracnost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25982" t="71473" r="63914" b="13978"/>
          <a:stretch/>
        </p:blipFill>
        <p:spPr bwMode="auto">
          <a:xfrm>
            <a:off x="948971" y="995326"/>
            <a:ext cx="2100238" cy="1251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26862" t="43972" r="64984" b="46927"/>
          <a:stretch/>
        </p:blipFill>
        <p:spPr bwMode="auto">
          <a:xfrm>
            <a:off x="5580112" y="1008646"/>
            <a:ext cx="2236690" cy="1260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4352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4904" y="432392"/>
            <a:ext cx="287482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Schéma časového fondu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66970"/>
              </p:ext>
            </p:extLst>
          </p:nvPr>
        </p:nvGraphicFramePr>
        <p:xfrm>
          <a:off x="480477" y="1275606"/>
          <a:ext cx="80010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3" name="Dokument" r:id="rId4" imgW="6100026" imgH="2418371" progId="Word.Document.12">
                  <p:embed/>
                </p:oleObj>
              </mc:Choice>
              <mc:Fallback>
                <p:oleObj name="Dokument" r:id="rId4" imgW="6100026" imgH="241837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77" y="1275606"/>
                        <a:ext cx="8001000" cy="33512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164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77119" y="432392"/>
            <a:ext cx="349037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Kapacita výrobních jednotek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6237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stanovení výrobní kapacity dílen, provozů, závodů a jiných vyšších výrobních celků je nutno vzít v úvahu to, jak jsou dílčí výrobní kapacity (stroje, dílny) organizovány (řazeny), tj. zda jsou řazeny: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paralelně</a:t>
            </a:r>
          </a:p>
          <a:p>
            <a:pPr>
              <a:tabLst>
                <a:tab pos="538163" algn="l"/>
              </a:tabLst>
              <a:defRPr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sériově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8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Nákladová střediska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Předmět plánování výroby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Výrobní kapacita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 fondy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2706" y="432392"/>
            <a:ext cx="76392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Kapacita výrobních jednotek: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paralelní 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5063638"/>
              </p:ext>
            </p:extLst>
          </p:nvPr>
        </p:nvGraphicFramePr>
        <p:xfrm>
          <a:off x="899592" y="870974"/>
          <a:ext cx="6773862" cy="400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5" name="Document" r:id="rId4" imgW="5958173" imgH="4170761" progId="Word.Document.8">
                  <p:embed/>
                </p:oleObj>
              </mc:Choice>
              <mc:Fallback>
                <p:oleObj name="Document" r:id="rId4" imgW="5958173" imgH="41707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70974"/>
                        <a:ext cx="6773862" cy="40017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845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7785" y="432392"/>
            <a:ext cx="448905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Sériové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0487005"/>
              </p:ext>
            </p:extLst>
          </p:nvPr>
        </p:nvGraphicFramePr>
        <p:xfrm>
          <a:off x="456311" y="1059582"/>
          <a:ext cx="798830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8" name="Document" r:id="rId4" imgW="5958173" imgH="2739643" progId="Word.Document.8">
                  <p:embed/>
                </p:oleObj>
              </mc:Choice>
              <mc:Fallback>
                <p:oleObj name="Document" r:id="rId4" imgW="5958173" imgH="2739643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11" y="1059582"/>
                        <a:ext cx="7988300" cy="36734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148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2008" y="432392"/>
            <a:ext cx="596060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Kombinované uspořádání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97629"/>
              </p:ext>
            </p:extLst>
          </p:nvPr>
        </p:nvGraphicFramePr>
        <p:xfrm>
          <a:off x="251520" y="1059582"/>
          <a:ext cx="81248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1" name="Document" r:id="rId4" imgW="5970608" imgH="2637666" progId="Word.Document.8">
                  <p:embed/>
                </p:oleObj>
              </mc:Choice>
              <mc:Fallback>
                <p:oleObj name="Document" r:id="rId4" imgW="5970608" imgH="263766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9582"/>
                        <a:ext cx="8124825" cy="35814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122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670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Výroba školních brašen je náplní činnosti dílny, kde se zhotovují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brašny na dvou výrobních linkách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 různých výrobně-technologických parametrech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 Na základě výše uvedeného a popsaného schématu řazení výrobních agregátu pro jednotlivé linky stanovte kapacitu dílny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za předpokladu, že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dílna pracuje na jednu směnu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nominální časový fond za sledované období činí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180 hodin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Předpokládané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prostoje byly stanoveny ve výši 20 % z produktivního časového fondu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lince „A“ a 20 % z nominálního časového fondu na lince „B“.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4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792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zopakovat metody používané v nákladovém controllingu pro výpočet sazeb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předávek výkonů, vysvětlit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výrobní proces, plánování výroby, výrobního programu, určit, co je optimální výrobní dávka, výrobní kapacita, časové fondy a řazení výrobních agregátů.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87633" y="432392"/>
            <a:ext cx="50693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Schéma nákladového zatížení středisek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323528" y="904980"/>
          <a:ext cx="7854501" cy="411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6" name="Dokument" r:id="rId4" imgW="5746292" imgH="3481704" progId="Word.Document.8">
                  <p:embed/>
                </p:oleObj>
              </mc:Choice>
              <mc:Fallback>
                <p:oleObj name="Dokument" r:id="rId4" imgW="5746292" imgH="3481704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04980"/>
                        <a:ext cx="7854501" cy="411504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17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43472" y="432392"/>
            <a:ext cx="6957674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Struktura vztahů mezi nákladovými středisky a metody zúčtování</a:t>
            </a:r>
            <a:endParaRPr lang="en-GB" sz="2000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554903" y="809418"/>
          <a:ext cx="7185449" cy="406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4" name="Dokument" r:id="rId4" imgW="5746292" imgH="5225080" progId="Word.Document.8">
                  <p:embed/>
                </p:oleObj>
              </mc:Choice>
              <mc:Fallback>
                <p:oleObj name="Dokument" r:id="rId4" imgW="5746292" imgH="5225080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03" y="809418"/>
                        <a:ext cx="7185449" cy="4066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06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nástavbová metoda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charakterizována jednoduchým postupem výpočtu předávek výkonů a z toho vyplývajícího nákladového zatížení odebírajících středisek.. Vychází z předpokladu, že předávky výkonů mezi vedlejšími nákladovými středisky není třeba brát v úvahu a je použitelná v těch případech, kdy skutečně vedlejší střediska dodávají svoje výkony pouze hlavním nákladovým střediskům.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7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0636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stupňová metoda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„málo vhodná“ pro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struktury s vysokým stupněm složitosti předávek, ale je plně upotřebitelná pro struktury předávek s nízkým a středním stupněm jejich složitosti. </a:t>
            </a: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rovnicová</a:t>
            </a: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metoda(postup),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použitelná pro všechny „struktury vztahů mezi nákladovými středisky“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4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8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Současné podnikatelské aktivity v oblasti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činnosti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v nejlepším případě soustřeďují na výroby montážního charakteru, zcela závislé na dodavatelích a odběratelích, </a:t>
            </a:r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 jakéhokoli propojení na výzkum a vývoj produktů.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Představa o úspěšném podnikání se zužuje do podoby, že je třeba realizovat navržené marketingové strategie či přesné finanční záměry. Dovést však do realizační fáze technicky a zákaznicky dokonalé produkty, které tvoří jádro a podstatu zmíněných marketingových  strategií a finančních záměrů, je záležitostí někoho jiného, anonymního a neviditelného manažera ve výrobě.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Výroba rozhodující měrou ovlivňuje efektivnost podniku a konkurenční schopnost jeho výrobků.</a:t>
            </a:r>
            <a:endParaRPr lang="cs-CZ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1342</Words>
  <Application>Microsoft Office PowerPoint</Application>
  <PresentationFormat>Předvádění na obrazovce (16:9)</PresentationFormat>
  <Paragraphs>134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Dokument</vt:lpstr>
      <vt:lpstr>Rovnice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217</cp:revision>
  <cp:lastPrinted>2018-03-27T09:30:31Z</cp:lastPrinted>
  <dcterms:created xsi:type="dcterms:W3CDTF">2016-07-06T15:42:34Z</dcterms:created>
  <dcterms:modified xsi:type="dcterms:W3CDTF">2021-09-02T10:25:45Z</dcterms:modified>
</cp:coreProperties>
</file>