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3"/>
  </p:handoutMasterIdLst>
  <p:sldIdLst>
    <p:sldId id="256" r:id="rId2"/>
    <p:sldId id="261" r:id="rId3"/>
    <p:sldId id="268" r:id="rId4"/>
    <p:sldId id="265" r:id="rId5"/>
    <p:sldId id="266" r:id="rId6"/>
    <p:sldId id="258" r:id="rId7"/>
    <p:sldId id="259" r:id="rId8"/>
    <p:sldId id="262" r:id="rId9"/>
    <p:sldId id="260" r:id="rId10"/>
    <p:sldId id="263" r:id="rId11"/>
    <p:sldId id="267" r:id="rId12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C5945-C610-4F34-8E33-946A7F290737}" type="datetimeFigureOut">
              <a:rPr lang="cs-CZ" smtClean="0"/>
              <a:t>02.09.2022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77692-4110-44CF-9E33-AE347B175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5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61EA4-FAA4-478A-AF83-DCCF9040F0B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8C98726-29D5-4C1D-A35F-CC33E4E98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7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932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6731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E00F8-B68C-4C91-B7F7-A31FCBF132DB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D50F4-7EB0-47D6-B5DE-7A60E148F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44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50066-DA53-48E1-97D8-AFDB241F2B3F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17B97-C3AE-46A7-9954-4EBB6D54B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2E1B9-A42A-4C56-BC7C-BD31D467911B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91FA182-2BC9-4C5E-8E0E-12A20A1B7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4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C58837-C131-4058-979B-09B524F96DFD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1FF2385-1D47-4C54-9D60-945E21CA4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3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DC8FD-2AA6-4BD3-B783-5642C630E74A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E4BB968-A36B-49AB-AC1B-6A5486EADE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8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DE8F8-929D-49F3-B4A7-4DF94B5086E1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90928-BE95-4990-AE0B-E943C345DC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E982-95F3-4315-82E4-07E902226CEA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B28E3-C687-4C76-A325-CEC3885BE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5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7DA7F-996F-41FA-94FC-45BAA16775AA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E59CDBB-AE80-4BFA-9D21-06A8126DBE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7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12167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ekonomika</a:t>
            </a:r>
            <a:endParaRPr lang="en-US" sz="6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/>
          </a:bodyPr>
          <a:lstStyle/>
          <a:p>
            <a:pPr algn="ctr" eaLnBrk="1" hangingPunct="1"/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Ph.D.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067128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313384"/>
            <a:ext cx="8640960" cy="5544616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KAPLAN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S. (2009)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5. 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80-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177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POPESKO B. (2009)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Moderní metody řízení nákladů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978-80-247-2974-9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ESCHENBACH, R. a KOL (2004).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Controlling.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ASPI, </a:t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816 s. ISBN 80-7357-035-1.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Horváth, P. (2004)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Nová koncepce controllingu,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české vydání.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Consulting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80-7259-002-2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KRÁL, B. (2010)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dopl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altual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978-80-7261-217-8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69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Další informace k výuce budou poskytovány průběžně v informačním systému OPF.</a:t>
            </a: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buFont typeface="Wingdings" panose="05000000000000000000" pitchFamily="2" charset="2"/>
              <a:buChar char=""/>
              <a:defRPr/>
            </a:pPr>
            <a:r>
              <a:rPr lang="cs-CZ" altLang="cs-CZ" sz="2000" dirty="0" smtClean="0">
                <a:solidFill>
                  <a:srgbClr val="000000"/>
                </a:solidFill>
              </a:rPr>
              <a:t>Podklady ke studiu(prezentace, skripta v informačním systému OPF)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buFont typeface="Wingdings" panose="05000000000000000000" pitchFamily="2" charset="2"/>
              <a:buChar char=""/>
              <a:defRPr/>
            </a:pPr>
            <a:r>
              <a:rPr lang="cs-CZ" altLang="cs-CZ" sz="2000" dirty="0" smtClean="0">
                <a:solidFill>
                  <a:srgbClr val="000000"/>
                </a:solidFill>
              </a:rPr>
              <a:t>Informační systém: </a:t>
            </a:r>
            <a:r>
              <a:rPr lang="cs-CZ" b="1" dirty="0">
                <a:solidFill>
                  <a:schemeClr val="tx1"/>
                </a:solidFill>
                <a:hlinkClick r:id="rId2"/>
              </a:rPr>
              <a:t>https://is.slu.cz/</a:t>
            </a:r>
            <a:endParaRPr lang="cs-CZ" b="1" dirty="0">
              <a:solidFill>
                <a:schemeClr val="tx1"/>
              </a:solidFill>
            </a:endParaRPr>
          </a:p>
          <a:p>
            <a:pPr marL="0" indent="0">
              <a:spcBef>
                <a:spcPts val="800"/>
              </a:spcBef>
              <a:buClr>
                <a:srgbClr val="660000"/>
              </a:buClr>
              <a:buSzPct val="70000"/>
              <a:buNone/>
              <a:defRPr/>
            </a:pPr>
            <a:r>
              <a:rPr lang="cs-CZ" b="1" dirty="0" smtClean="0">
                <a:solidFill>
                  <a:schemeClr val="tx1"/>
                </a:solidFill>
              </a:rPr>
              <a:t>		</a:t>
            </a:r>
            <a:r>
              <a:rPr lang="cs-CZ" b="1" dirty="0">
                <a:solidFill>
                  <a:schemeClr val="tx1"/>
                </a:solidFill>
              </a:rPr>
              <a:t>	</a:t>
            </a:r>
            <a:r>
              <a:rPr lang="cs-CZ" b="1" i="1" dirty="0" smtClean="0">
                <a:solidFill>
                  <a:schemeClr val="tx1"/>
                </a:solidFill>
              </a:rPr>
              <a:t>Studijní materiály – </a:t>
            </a:r>
            <a:r>
              <a:rPr lang="cs-CZ" b="1" i="1" smtClean="0">
                <a:solidFill>
                  <a:schemeClr val="tx1"/>
                </a:solidFill>
              </a:rPr>
              <a:t>Interaktivní osnova</a:t>
            </a:r>
            <a:endParaRPr lang="cs-CZ" b="1" i="1" dirty="0">
              <a:solidFill>
                <a:schemeClr val="tx1"/>
              </a:solidFill>
            </a:endParaRP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0217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vyučující:</a:t>
            </a:r>
            <a:r>
              <a:rPr lang="cs-CZ" b="1" dirty="0">
                <a:solidFill>
                  <a:schemeClr val="tx1"/>
                </a:solidFill>
              </a:rPr>
              <a:t>		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Žaneta </a:t>
            </a:r>
            <a:r>
              <a:rPr lang="cs-CZ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303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středa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8:30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:30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hodin</a:t>
            </a: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Přednášky a semináře jsou konané dle rozvrhu.</a:t>
            </a:r>
            <a:endParaRPr lang="cs-CZ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46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692695"/>
            <a:ext cx="7005786" cy="129614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„Manažerská ekonomika“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Teoretické principy 	max. 40 bodů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  <a:tab pos="3944938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Seminární práce	max.   10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Výsledné hodnocení:	A	50 – 47 bodů	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B	46 – 42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C	41 – 37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D	36 – 33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E	32 – 29 bodů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3779912" y="1988841"/>
            <a:ext cx="288032" cy="1368151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48679"/>
            <a:ext cx="6120680" cy="122413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„Manažerská ekonomika“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290464"/>
            <a:ext cx="8136904" cy="5141168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Zkouškový test (struktura):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 (počítání příkladů) – celkem 30 bodů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principy (teorie typu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nebo krátké doplnění textu) – celkem 10 bodů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endParaRPr lang="cs-CZ" sz="2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Zaslání seminární práce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Odevzdávárny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nejpozději v den </a:t>
            </a:r>
            <a:r>
              <a:rPr lang="cs-CZ" sz="240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zkoušky studenta.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211144" cy="1080865"/>
          </a:xfrm>
        </p:spPr>
        <p:txBody>
          <a:bodyPr/>
          <a:lstStyle/>
          <a:p>
            <a:pPr eaLnBrk="1" hangingPunct="1">
              <a:tabLst>
                <a:tab pos="542925" algn="l"/>
              </a:tabLst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ekonomika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8280920" cy="4969297"/>
          </a:xfrm>
        </p:spPr>
        <p:txBody>
          <a:bodyPr/>
          <a:lstStyle/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informace</a:t>
            </a:r>
            <a:endParaRPr lang="cs-CZ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pl-PL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Opakování pojmů z podnikové ekonomiky</a:t>
            </a:r>
            <a:endParaRPr lang="cs-CZ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Využití poptávkové funkce a provozní páka</a:t>
            </a:r>
            <a:endParaRPr lang="cs-CZ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Ekonomická podstata příspěvku na úhradu, kalkulace úplných a neúplných nákladů</a:t>
            </a:r>
            <a:endParaRPr lang="cs-CZ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Nákladový controlling</a:t>
            </a:r>
            <a:endParaRPr lang="en-US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předmětu</a:t>
            </a:r>
            <a:b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ekonomika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00808"/>
            <a:ext cx="7992888" cy="4104456"/>
          </a:xfrm>
        </p:spPr>
        <p:txBody>
          <a:bodyPr rtlCol="0">
            <a:normAutofit/>
          </a:bodyPr>
          <a:lstStyle/>
          <a:p>
            <a:pPr marL="457200" indent="-457200">
              <a:spcBef>
                <a:spcPts val="180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 startAt="6"/>
            </a:pPr>
            <a:endParaRPr lang="cs-CZ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Nákladová střediska, výrobní činnost podniku a výroba</a:t>
            </a:r>
            <a:endParaRPr lang="cs-CZ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Hospodářský výsledek jako závislost na tržbách, analýza cenové elasticity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Produktivita, produktivita práce, ekonomie rozsahu</a:t>
            </a:r>
            <a:endParaRPr lang="cs-CZ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rozbory, zásobovací činnost</a:t>
            </a:r>
            <a:endParaRPr lang="cs-CZ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 podniku, finanční páka, efekt finanční páky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6589199" cy="1572344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předmětu</a:t>
            </a:r>
            <a:b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ekonomika 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905000"/>
            <a:ext cx="7992888" cy="4953000"/>
          </a:xfrm>
        </p:spPr>
        <p:txBody>
          <a:bodyPr rtlCol="0"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None/>
            </a:pPr>
            <a:endParaRPr lang="cs-CZ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 Základy </a:t>
            </a:r>
            <a:r>
              <a:rPr lang="cs-CZ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Scorecard</a:t>
            </a:r>
            <a:endParaRPr lang="cs-CZ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 Opakování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cs-CZ" sz="24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 Zkouškový </a:t>
            </a: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 (výuka se již nekoná)</a:t>
            </a:r>
            <a:endParaRPr lang="en-US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None/>
            </a:pP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None/>
            </a:pP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923112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STELMACH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K., PAWLICZEK, A. (2013).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Manažerská ekonomika.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Karviná: SU OPF., (ISBN 978-80-7248-986).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STELMACH, K., RYLKOVÁ, Ž. (2017).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Manažerská ekonomika v příkladech.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Karviná: SU OPF., (ISBN 978-80-7510-273-7</a:t>
            </a: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(2011)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 978-80-247-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3494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KISLINGEROVÁ 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2015.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přepracované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doplněné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C. H. Beck.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7400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274-8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 starší vydání 2005…)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 a KOL. (2009).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C. H.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Beck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978-80-7400-154-3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899</TotalTime>
  <Words>604</Words>
  <Application>Microsoft Office PowerPoint</Application>
  <PresentationFormat>Předvádění na obrazovce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Stébla</vt:lpstr>
      <vt:lpstr>Manažerská ekonomika</vt:lpstr>
      <vt:lpstr>Organizační pokyny  a informace</vt:lpstr>
      <vt:lpstr>Organizační pokyny  a informace</vt:lpstr>
      <vt:lpstr>Podmínky ukončení studia předmětu  „Manažerská ekonomika“</vt:lpstr>
      <vt:lpstr>Podmínky ukončení studia předmětu  „Manažerská ekonomika“</vt:lpstr>
      <vt:lpstr>Osnova přednášek z předmětu  Manažerská ekonomika</vt:lpstr>
      <vt:lpstr>Osnova přednášek z předmětu Manažerská ekonomika</vt:lpstr>
      <vt:lpstr>Osnova přednášek z předmětu Manažerská ekonomika </vt:lpstr>
      <vt:lpstr>Literatura</vt:lpstr>
      <vt:lpstr>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B</dc:title>
  <dc:creator>Admin</dc:creator>
  <cp:lastModifiedBy>ryl0001</cp:lastModifiedBy>
  <cp:revision>111</cp:revision>
  <cp:lastPrinted>2020-09-25T06:16:44Z</cp:lastPrinted>
  <dcterms:created xsi:type="dcterms:W3CDTF">2009-09-21T10:03:30Z</dcterms:created>
  <dcterms:modified xsi:type="dcterms:W3CDTF">2022-09-02T06:49:43Z</dcterms:modified>
</cp:coreProperties>
</file>