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5" r:id="rId4"/>
    <p:sldId id="266" r:id="rId5"/>
    <p:sldId id="267" r:id="rId6"/>
    <p:sldId id="268" r:id="rId7"/>
    <p:sldId id="280" r:id="rId8"/>
    <p:sldId id="269" r:id="rId9"/>
    <p:sldId id="281" r:id="rId10"/>
    <p:sldId id="283" r:id="rId11"/>
    <p:sldId id="284" r:id="rId12"/>
    <p:sldId id="270" r:id="rId13"/>
    <p:sldId id="271" r:id="rId14"/>
    <p:sldId id="272" r:id="rId15"/>
    <p:sldId id="273" r:id="rId16"/>
    <p:sldId id="274" r:id="rId17"/>
    <p:sldId id="259" r:id="rId18"/>
    <p:sldId id="275" r:id="rId19"/>
    <p:sldId id="276" r:id="rId20"/>
    <p:sldId id="285" r:id="rId21"/>
    <p:sldId id="286" r:id="rId22"/>
    <p:sldId id="263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30288-6652-4198-BBB2-DEDC6D094494}" v="2" dt="2021-09-21T13:49:49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4B89BF66-8110-4DCC-8BB8-98945C9A6457}"/>
    <pc:docChg chg="modSld">
      <pc:chgData name="Michal Stoklasa" userId="7c7ba8f323bf6ffe" providerId="LiveId" clId="{4B89BF66-8110-4DCC-8BB8-98945C9A6457}" dt="2020-09-29T03:57:51.947" v="2" actId="20577"/>
      <pc:docMkLst>
        <pc:docMk/>
      </pc:docMkLst>
      <pc:sldChg chg="modSp mod">
        <pc:chgData name="Michal Stoklasa" userId="7c7ba8f323bf6ffe" providerId="LiveId" clId="{4B89BF66-8110-4DCC-8BB8-98945C9A6457}" dt="2020-09-29T03:56:36.971" v="0" actId="20577"/>
        <pc:sldMkLst>
          <pc:docMk/>
          <pc:sldMk cId="2027087713" sldId="265"/>
        </pc:sldMkLst>
        <pc:spChg chg="mod">
          <ac:chgData name="Michal Stoklasa" userId="7c7ba8f323bf6ffe" providerId="LiveId" clId="{4B89BF66-8110-4DCC-8BB8-98945C9A6457}" dt="2020-09-29T03:56:36.971" v="0" actId="20577"/>
          <ac:spMkLst>
            <pc:docMk/>
            <pc:sldMk cId="2027087713" sldId="265"/>
            <ac:spMk id="3" creationId="{00000000-0000-0000-0000-000000000000}"/>
          </ac:spMkLst>
        </pc:spChg>
      </pc:sldChg>
      <pc:sldChg chg="modSp mod">
        <pc:chgData name="Michal Stoklasa" userId="7c7ba8f323bf6ffe" providerId="LiveId" clId="{4B89BF66-8110-4DCC-8BB8-98945C9A6457}" dt="2020-09-29T03:57:02.118" v="1" actId="20577"/>
        <pc:sldMkLst>
          <pc:docMk/>
          <pc:sldMk cId="233710240" sldId="266"/>
        </pc:sldMkLst>
        <pc:spChg chg="mod">
          <ac:chgData name="Michal Stoklasa" userId="7c7ba8f323bf6ffe" providerId="LiveId" clId="{4B89BF66-8110-4DCC-8BB8-98945C9A6457}" dt="2020-09-29T03:57:02.118" v="1" actId="20577"/>
          <ac:spMkLst>
            <pc:docMk/>
            <pc:sldMk cId="233710240" sldId="266"/>
            <ac:spMk id="3" creationId="{00000000-0000-0000-0000-000000000000}"/>
          </ac:spMkLst>
        </pc:spChg>
      </pc:sldChg>
      <pc:sldChg chg="modSp mod">
        <pc:chgData name="Michal Stoklasa" userId="7c7ba8f323bf6ffe" providerId="LiveId" clId="{4B89BF66-8110-4DCC-8BB8-98945C9A6457}" dt="2020-09-29T03:57:51.947" v="2" actId="20577"/>
        <pc:sldMkLst>
          <pc:docMk/>
          <pc:sldMk cId="3322386883" sldId="284"/>
        </pc:sldMkLst>
        <pc:spChg chg="mod">
          <ac:chgData name="Michal Stoklasa" userId="7c7ba8f323bf6ffe" providerId="LiveId" clId="{4B89BF66-8110-4DCC-8BB8-98945C9A6457}" dt="2020-09-29T03:57:51.947" v="2" actId="20577"/>
          <ac:spMkLst>
            <pc:docMk/>
            <pc:sldMk cId="3322386883" sldId="284"/>
            <ac:spMk id="3" creationId="{00000000-0000-0000-0000-000000000000}"/>
          </ac:spMkLst>
        </pc:spChg>
      </pc:sldChg>
    </pc:docChg>
  </pc:docChgLst>
  <pc:docChgLst>
    <pc:chgData name="Michal Stoklasa" userId="7c7ba8f323bf6ffe" providerId="LiveId" clId="{AED30288-6652-4198-BBB2-DEDC6D094494}"/>
    <pc:docChg chg="custSel addSld modSld">
      <pc:chgData name="Michal Stoklasa" userId="7c7ba8f323bf6ffe" providerId="LiveId" clId="{AED30288-6652-4198-BBB2-DEDC6D094494}" dt="2021-09-21T13:47:35.980" v="164" actId="207"/>
      <pc:docMkLst>
        <pc:docMk/>
      </pc:docMkLst>
      <pc:sldChg chg="modSp mod">
        <pc:chgData name="Michal Stoklasa" userId="7c7ba8f323bf6ffe" providerId="LiveId" clId="{AED30288-6652-4198-BBB2-DEDC6D094494}" dt="2021-09-21T13:46:13.613" v="163" actId="20577"/>
        <pc:sldMkLst>
          <pc:docMk/>
          <pc:sldMk cId="1199158572" sldId="267"/>
        </pc:sldMkLst>
        <pc:spChg chg="mod">
          <ac:chgData name="Michal Stoklasa" userId="7c7ba8f323bf6ffe" providerId="LiveId" clId="{AED30288-6652-4198-BBB2-DEDC6D094494}" dt="2021-09-21T13:46:13.613" v="163" actId="20577"/>
          <ac:spMkLst>
            <pc:docMk/>
            <pc:sldMk cId="1199158572" sldId="267"/>
            <ac:spMk id="3" creationId="{00000000-0000-0000-0000-000000000000}"/>
          </ac:spMkLst>
        </pc:spChg>
      </pc:sldChg>
      <pc:sldChg chg="modSp mod">
        <pc:chgData name="Michal Stoklasa" userId="7c7ba8f323bf6ffe" providerId="LiveId" clId="{AED30288-6652-4198-BBB2-DEDC6D094494}" dt="2021-09-21T13:47:35.980" v="164" actId="207"/>
        <pc:sldMkLst>
          <pc:docMk/>
          <pc:sldMk cId="559783684" sldId="269"/>
        </pc:sldMkLst>
        <pc:spChg chg="mod">
          <ac:chgData name="Michal Stoklasa" userId="7c7ba8f323bf6ffe" providerId="LiveId" clId="{AED30288-6652-4198-BBB2-DEDC6D094494}" dt="2021-09-21T13:47:35.980" v="164" actId="207"/>
          <ac:spMkLst>
            <pc:docMk/>
            <pc:sldMk cId="559783684" sldId="269"/>
            <ac:spMk id="3" creationId="{00000000-0000-0000-0000-000000000000}"/>
          </ac:spMkLst>
        </pc:spChg>
      </pc:sldChg>
      <pc:sldChg chg="modSp mod">
        <pc:chgData name="Michal Stoklasa" userId="7c7ba8f323bf6ffe" providerId="LiveId" clId="{AED30288-6652-4198-BBB2-DEDC6D094494}" dt="2021-09-14T11:47:36.931" v="161"/>
        <pc:sldMkLst>
          <pc:docMk/>
          <pc:sldMk cId="516602857" sldId="271"/>
        </pc:sldMkLst>
        <pc:spChg chg="mod">
          <ac:chgData name="Michal Stoklasa" userId="7c7ba8f323bf6ffe" providerId="LiveId" clId="{AED30288-6652-4198-BBB2-DEDC6D094494}" dt="2021-09-14T11:47:36.931" v="161"/>
          <ac:spMkLst>
            <pc:docMk/>
            <pc:sldMk cId="516602857" sldId="271"/>
            <ac:spMk id="3" creationId="{00000000-0000-0000-0000-000000000000}"/>
          </ac:spMkLst>
        </pc:spChg>
      </pc:sldChg>
      <pc:sldChg chg="modSp mod">
        <pc:chgData name="Michal Stoklasa" userId="7c7ba8f323bf6ffe" providerId="LiveId" clId="{AED30288-6652-4198-BBB2-DEDC6D094494}" dt="2021-09-14T11:44:45.997" v="160" actId="6549"/>
        <pc:sldMkLst>
          <pc:docMk/>
          <pc:sldMk cId="3322386883" sldId="284"/>
        </pc:sldMkLst>
        <pc:spChg chg="mod">
          <ac:chgData name="Michal Stoklasa" userId="7c7ba8f323bf6ffe" providerId="LiveId" clId="{AED30288-6652-4198-BBB2-DEDC6D094494}" dt="2021-09-14T11:44:45.997" v="160" actId="6549"/>
          <ac:spMkLst>
            <pc:docMk/>
            <pc:sldMk cId="3322386883" sldId="284"/>
            <ac:spMk id="3" creationId="{00000000-0000-0000-0000-000000000000}"/>
          </ac:spMkLst>
        </pc:spChg>
      </pc:sldChg>
      <pc:sldChg chg="modSp add mod">
        <pc:chgData name="Michal Stoklasa" userId="7c7ba8f323bf6ffe" providerId="LiveId" clId="{AED30288-6652-4198-BBB2-DEDC6D094494}" dt="2021-04-27T15:33:03.655" v="154" actId="6549"/>
        <pc:sldMkLst>
          <pc:docMk/>
          <pc:sldMk cId="4158061773" sldId="285"/>
        </pc:sldMkLst>
        <pc:spChg chg="mod">
          <ac:chgData name="Michal Stoklasa" userId="7c7ba8f323bf6ffe" providerId="LiveId" clId="{AED30288-6652-4198-BBB2-DEDC6D094494}" dt="2021-04-27T15:33:03.655" v="154" actId="6549"/>
          <ac:spMkLst>
            <pc:docMk/>
            <pc:sldMk cId="4158061773" sldId="285"/>
            <ac:spMk id="3" creationId="{00000000-0000-0000-0000-000000000000}"/>
          </ac:spMkLst>
        </pc:spChg>
        <pc:spChg chg="mod">
          <ac:chgData name="Michal Stoklasa" userId="7c7ba8f323bf6ffe" providerId="LiveId" clId="{AED30288-6652-4198-BBB2-DEDC6D094494}" dt="2021-04-27T15:32:10.581" v="16" actId="20577"/>
          <ac:spMkLst>
            <pc:docMk/>
            <pc:sldMk cId="4158061773" sldId="285"/>
            <ac:spMk id="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52225523622189E-2"/>
          <c:y val="0.20751129297830082"/>
          <c:w val="0.67516464297301004"/>
          <c:h val="0.7915723400373218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F12-4519-AEB0-F98872ACE2CA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12-4519-AEB0-F98872ACE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5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78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722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56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215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871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2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23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26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6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0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09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13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gate.cz/blog/" TargetMode="External"/><Relationship Id="rId2" Type="http://schemas.openxmlformats.org/officeDocument/2006/relationships/hyperlink" Target="https://www.slu.cz/opf/cz/aktuality/6/42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zzfeed.com/jamedjackson/instagram-influencer-2-million-followers-arii?fbclid=IwAR2raCJqONBL_U39mNuTaGRUTA6zfi7QSvlqLDv5pQxue12q-iQ4KItXZfA" TargetMode="External"/><Relationship Id="rId2" Type="http://schemas.openxmlformats.org/officeDocument/2006/relationships/hyperlink" Target="https://www.mediar.cz/galerie-reklamy/jak-vystrihnout-brand-kampan-pro-fintech-se-zasahem-10-milionu-kovy-a-portu/?fbclid=IwAR2jNV8CB_haQN-JHihttNzHZCrbZZmHhuYnsEe5zNFDfXeGNU7XQV8krf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ocus-age.cz/m-journal/aktuality/mcdonalds-rozehrava-na-printech-hamburgerovou-symfonii__s288x14722.html" TargetMode="External"/><Relationship Id="rId4" Type="http://schemas.openxmlformats.org/officeDocument/2006/relationships/hyperlink" Target="https://www.focus-age.cz/m-journal/marketing/mark-ritson-na-marketing--festivalu-2019--jak-vytvorit-funkcni-marketingovou-strategii__s277x14361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.org/the-definition-of-marketing-what-is-marketin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sys.cz/ridit-e-shop-jako-firm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sokol-na-brandstormingu-2020--chceme--aby-mladi-sokolove-byli-hrdi-na-to--ceho-jsou-soucasti__s277x15478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journal.cz/cs/aktuality/vyzkum-aka--ve-vyberovych-komisich-nesedi-ti--kteri-rozhoduji__s288x13290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kething.cz/" TargetMode="External"/><Relationship Id="rId3" Type="http://schemas.openxmlformats.org/officeDocument/2006/relationships/hyperlink" Target="https://www.facebook.com/groups/1656268444620875/" TargetMode="External"/><Relationship Id="rId7" Type="http://schemas.openxmlformats.org/officeDocument/2006/relationships/hyperlink" Target="http://tyinternety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ategie.e15.cz/" TargetMode="External"/><Relationship Id="rId5" Type="http://schemas.openxmlformats.org/officeDocument/2006/relationships/hyperlink" Target="http://www.m-journal.cz/cs/" TargetMode="External"/><Relationship Id="rId10" Type="http://schemas.openxmlformats.org/officeDocument/2006/relationships/hyperlink" Target="http://www.engadget.com/" TargetMode="External"/><Relationship Id="rId4" Type="http://schemas.openxmlformats.org/officeDocument/2006/relationships/hyperlink" Target="http://www.marketingovenoviny.cz/" TargetMode="External"/><Relationship Id="rId9" Type="http://schemas.openxmlformats.org/officeDocument/2006/relationships/hyperlink" Target="http://mashable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- úvod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Začátek naší společné cesty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OPF – studium plné příležitostí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Jeďte na Erasmus+!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International Student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Seminar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Business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mnoho dalšího, viz web a Facebook.</a:t>
            </a:r>
          </a:p>
        </p:txBody>
      </p:sp>
    </p:spTree>
    <p:extLst>
      <p:ext uri="{BB962C8B-B14F-4D97-AF65-F5344CB8AC3E}">
        <p14:creationId xmlns:p14="http://schemas.microsoft.com/office/powerpoint/2010/main" val="420875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Kejsky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Jak vystřihnout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brand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kampaň pro fintech se zásahem 10 milionů: Kovy a Portu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Arri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Instagram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Mark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Ritson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Marketing Festivalu 2019: jak vytvořit funkční marketingovou strategii.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McDonald's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rozehrává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printech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hamburgerovou symfonii. </a:t>
            </a:r>
          </a:p>
        </p:txBody>
      </p:sp>
    </p:spTree>
    <p:extLst>
      <p:ext uri="{BB962C8B-B14F-4D97-AF65-F5344CB8AC3E}">
        <p14:creationId xmlns:p14="http://schemas.microsoft.com/office/powerpoint/2010/main" val="332238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i="1" dirty="0">
                <a:solidFill>
                  <a:srgbClr val="002060"/>
                </a:solidFill>
              </a:rPr>
              <a:t>Marketing je bouda na lidi!</a:t>
            </a:r>
            <a:r>
              <a:rPr lang="cs-CZ" sz="2000" dirty="0">
                <a:solidFill>
                  <a:srgbClr val="002060"/>
                </a:solidFill>
              </a:rPr>
              <a:t>“ (Karel Skeptik, 2015)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i="1" dirty="0">
                <a:solidFill>
                  <a:srgbClr val="002060"/>
                </a:solidFill>
              </a:rPr>
              <a:t>Marketing je reklama v televizi, třeba ta pěkná s pejsky nebo ta otravná s </a:t>
            </a:r>
            <a:r>
              <a:rPr lang="cs-CZ" sz="2000" i="1" dirty="0" err="1">
                <a:solidFill>
                  <a:srgbClr val="002060"/>
                </a:solidFill>
              </a:rPr>
              <a:t>Alza</a:t>
            </a:r>
            <a:r>
              <a:rPr lang="cs-CZ" sz="2000" i="1" dirty="0">
                <a:solidFill>
                  <a:srgbClr val="002060"/>
                </a:solidFill>
              </a:rPr>
              <a:t> ufonem.</a:t>
            </a:r>
            <a:r>
              <a:rPr lang="cs-CZ" sz="2000" dirty="0">
                <a:solidFill>
                  <a:srgbClr val="002060"/>
                </a:solidFill>
              </a:rPr>
              <a:t>“ (Júlie Skočdopole, 2015)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i="1" dirty="0">
                <a:solidFill>
                  <a:srgbClr val="002060"/>
                </a:solidFill>
              </a:rPr>
              <a:t>Marketing to jsou ty letáky ve schránce, akce 1+1 na pizzu, reklama v TV apod., že?</a:t>
            </a:r>
            <a:r>
              <a:rPr lang="cs-CZ" sz="2000" dirty="0">
                <a:solidFill>
                  <a:srgbClr val="002060"/>
                </a:solidFill>
              </a:rPr>
              <a:t>“ – tedy komunikace. (Cecílie </a:t>
            </a:r>
            <a:r>
              <a:rPr lang="cs-CZ" sz="2000" dirty="0" err="1">
                <a:solidFill>
                  <a:srgbClr val="002060"/>
                </a:solidFill>
              </a:rPr>
              <a:t>Šetřílková</a:t>
            </a:r>
            <a:r>
              <a:rPr lang="cs-CZ" sz="2000" dirty="0">
                <a:solidFill>
                  <a:srgbClr val="002060"/>
                </a:solidFill>
              </a:rPr>
              <a:t>, 2015)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i="1" dirty="0">
                <a:solidFill>
                  <a:srgbClr val="002060"/>
                </a:solidFill>
              </a:rPr>
              <a:t>Marketing jsou nástroje, které mi umožní více prodat.</a:t>
            </a:r>
            <a:r>
              <a:rPr lang="cs-CZ" sz="2000" dirty="0">
                <a:solidFill>
                  <a:srgbClr val="002060"/>
                </a:solidFill>
              </a:rPr>
              <a:t>“ (manažer Antonín T., 2015)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1 Marketing – základní opakování – lidové názory na marketing</a:t>
            </a:r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Společenský a manažerský proces, jehož prostřednictvím uspokojují jednotlivci a skupiny své potřeby a přání v procesu výroby a směny produktů a hodnot. (</a:t>
            </a:r>
            <a:r>
              <a:rPr lang="cs-CZ" sz="2000" dirty="0" err="1">
                <a:solidFill>
                  <a:srgbClr val="002060"/>
                </a:solidFill>
              </a:rPr>
              <a:t>Kotler</a:t>
            </a:r>
            <a:r>
              <a:rPr lang="cs-CZ" sz="2000" dirty="0">
                <a:solidFill>
                  <a:srgbClr val="002060"/>
                </a:solidFill>
              </a:rPr>
              <a:t>, 2007)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Marketing je proces řízení, jehož výsledkem je poznání, předvídání, ovlivňování a v konečné fázi uspokojení potřeb a přání zákazníka efektivním a výhodným způsobem zajišťujícím splnění cílů organizace. (Světlík)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Marketing je činnost, soubor institucí a procesů pro vytváření, komunikaci, doručování a výměnu nabídek, které mají hodnotu pro zákazníky, klienty, partnery a celou společnost. </a:t>
            </a:r>
            <a:r>
              <a:rPr lang="cs-CZ" sz="2000" b="1">
                <a:solidFill>
                  <a:srgbClr val="002060"/>
                </a:solidFill>
              </a:rPr>
              <a:t>(</a:t>
            </a:r>
            <a:r>
              <a:rPr lang="cs-CZ" sz="2000" b="1">
                <a:solidFill>
                  <a:srgbClr val="002060"/>
                </a:solidFill>
                <a:hlinkClick r:id="rId3"/>
              </a:rPr>
              <a:t>AMA</a:t>
            </a:r>
            <a:r>
              <a:rPr lang="cs-CZ" sz="2000" b="1">
                <a:solidFill>
                  <a:srgbClr val="002060"/>
                </a:solidFill>
              </a:rPr>
              <a:t>, 2017)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(Současný) pohled na marketing</a:t>
            </a:r>
          </a:p>
        </p:txBody>
      </p:sp>
    </p:spTree>
    <p:extLst>
      <p:ext uri="{BB962C8B-B14F-4D97-AF65-F5344CB8AC3E}">
        <p14:creationId xmlns:p14="http://schemas.microsoft.com/office/powerpoint/2010/main" val="5166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Potřeba</a:t>
            </a:r>
            <a:r>
              <a:rPr lang="cs-CZ" sz="2000" dirty="0">
                <a:solidFill>
                  <a:srgbClr val="002060"/>
                </a:solidFill>
              </a:rPr>
              <a:t> = pocit nedostatku.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Přání</a:t>
            </a:r>
            <a:r>
              <a:rPr lang="cs-CZ" sz="2000" dirty="0">
                <a:solidFill>
                  <a:srgbClr val="002060"/>
                </a:solidFill>
              </a:rPr>
              <a:t> = formulace potřeby (</a:t>
            </a:r>
            <a:r>
              <a:rPr lang="cs-CZ" sz="2000" dirty="0" err="1">
                <a:solidFill>
                  <a:srgbClr val="002060"/>
                </a:solidFill>
              </a:rPr>
              <a:t>socio</a:t>
            </a:r>
            <a:r>
              <a:rPr lang="cs-CZ" sz="2000" dirty="0">
                <a:solidFill>
                  <a:srgbClr val="002060"/>
                </a:solidFill>
              </a:rPr>
              <a:t>-kulturní a osobní charakteristiky spotřebitele).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Poptávka</a:t>
            </a:r>
            <a:r>
              <a:rPr lang="cs-CZ" sz="2000" dirty="0">
                <a:solidFill>
                  <a:srgbClr val="002060"/>
                </a:solidFill>
              </a:rPr>
              <a:t> = přání podpořená určitou kupní silou (impulzivní nakupování – vážně to potřebuji?).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Poptávka = „souhrn produktů, které jsou zákazníci schopni si koupit“.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Hodnota</a:t>
            </a:r>
            <a:r>
              <a:rPr lang="cs-CZ" sz="2000" dirty="0">
                <a:solidFill>
                  <a:srgbClr val="002060"/>
                </a:solidFill>
              </a:rPr>
              <a:t> (zákazníkův odhad celkového potenciálu produktu uspokojit jeho potřeby) </a:t>
            </a:r>
            <a:r>
              <a:rPr lang="cs-CZ" sz="2000" b="1" dirty="0">
                <a:solidFill>
                  <a:srgbClr val="002060"/>
                </a:solidFill>
              </a:rPr>
              <a:t>produktu</a:t>
            </a:r>
            <a:r>
              <a:rPr lang="cs-CZ" sz="2000" dirty="0">
                <a:solidFill>
                  <a:srgbClr val="002060"/>
                </a:solidFill>
              </a:rPr>
              <a:t> pro zákazníka. Jak ji měřit? Jaká je hodnota pro firmu? Jaké jsou drivery (tahouni) poptávky (cena, značka, certifikace)?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Základní marketingový koncept</a:t>
            </a:r>
          </a:p>
        </p:txBody>
      </p:sp>
    </p:spTree>
    <p:extLst>
      <p:ext uri="{BB962C8B-B14F-4D97-AF65-F5344CB8AC3E}">
        <p14:creationId xmlns:p14="http://schemas.microsoft.com/office/powerpoint/2010/main" val="293897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b="1" dirty="0">
                <a:solidFill>
                  <a:srgbClr val="002060"/>
                </a:solidFill>
              </a:rPr>
              <a:t>Strategická marketingová rozhodnutí: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Kdo je náš zákazník?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Jakou hodnotu mu nabízíme?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 zajišťujeme jeho spokojenost?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 si udržujeme konkurenční pozici?</a:t>
            </a:r>
          </a:p>
          <a:p>
            <a:endParaRPr lang="cs-CZ" sz="1800" dirty="0">
              <a:solidFill>
                <a:srgbClr val="002060"/>
              </a:solidFill>
            </a:endParaRPr>
          </a:p>
          <a:p>
            <a:r>
              <a:rPr lang="cs-CZ" sz="1800" b="1" dirty="0">
                <a:solidFill>
                  <a:srgbClr val="002060"/>
                </a:solidFill>
              </a:rPr>
              <a:t>Taktická marketingová rozhodnutí: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Jaký produkt budeme nabízet?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Jaká bude jeho cena?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Kde, kdy a jak ho budeme propagovat?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Kde, kdy a jak bude zákazníkům dostupný?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dirty="0"/>
              <a:t>Strategická a taktická rovina marketingu</a:t>
            </a:r>
          </a:p>
        </p:txBody>
      </p:sp>
    </p:spTree>
    <p:extLst>
      <p:ext uri="{BB962C8B-B14F-4D97-AF65-F5344CB8AC3E}">
        <p14:creationId xmlns:p14="http://schemas.microsoft.com/office/powerpoint/2010/main" val="2863283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Vize a mise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Analýza prostředí.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Strategické cíle.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Formulace strategie – generování strategie, analýza alternativ, výběr optimální strategie.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Implementace strategie.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a kontrola.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Proces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3461287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STP proces</a:t>
            </a:r>
          </a:p>
        </p:txBody>
      </p:sp>
      <p:sp>
        <p:nvSpPr>
          <p:cNvPr id="7" name="Nadpis 2"/>
          <p:cNvSpPr txBox="1">
            <a:spLocks/>
          </p:cNvSpPr>
          <p:nvPr/>
        </p:nvSpPr>
        <p:spPr>
          <a:xfrm>
            <a:off x="899592" y="915566"/>
            <a:ext cx="2496737" cy="704838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err="1">
                <a:solidFill>
                  <a:srgbClr val="002060"/>
                </a:solidFill>
              </a:rPr>
              <a:t>Segmenting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8" name="Picture 3" descr="C:\Users\Libor\Desktop\segment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071" y="1602048"/>
            <a:ext cx="1553777" cy="1553777"/>
          </a:xfrm>
          <a:prstGeom prst="rect">
            <a:avLst/>
          </a:prstGeom>
          <a:noFill/>
        </p:spPr>
      </p:pic>
      <p:sp>
        <p:nvSpPr>
          <p:cNvPr id="9" name="Šipka doprava 8"/>
          <p:cNvSpPr/>
          <p:nvPr/>
        </p:nvSpPr>
        <p:spPr>
          <a:xfrm>
            <a:off x="3416468" y="1530829"/>
            <a:ext cx="1178727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1" name="Nadpis 2"/>
          <p:cNvSpPr txBox="1">
            <a:spLocks/>
          </p:cNvSpPr>
          <p:nvPr/>
        </p:nvSpPr>
        <p:spPr>
          <a:xfrm>
            <a:off x="4813103" y="657236"/>
            <a:ext cx="1982405" cy="70483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 err="1">
                <a:solidFill>
                  <a:srgbClr val="002060"/>
                </a:solidFill>
                <a:ea typeface="+mj-ea"/>
                <a:cs typeface="+mj-cs"/>
              </a:rPr>
              <a:t>Targeting</a:t>
            </a:r>
            <a:endParaRPr lang="cs-CZ" sz="2400" b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3664448579"/>
              </p:ext>
            </p:extLst>
          </p:nvPr>
        </p:nvGraphicFramePr>
        <p:xfrm>
          <a:off x="5268521" y="1203598"/>
          <a:ext cx="2464611" cy="1796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Šipka dolů 12"/>
          <p:cNvSpPr/>
          <p:nvPr/>
        </p:nvSpPr>
        <p:spPr>
          <a:xfrm rot="2251551">
            <a:off x="5776557" y="3186900"/>
            <a:ext cx="375050" cy="803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14" name="Picture 2" descr="C:\Users\Libor\Desktop\Brand-Positioning-0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8379" y="2787097"/>
            <a:ext cx="1930325" cy="1814505"/>
          </a:xfrm>
          <a:prstGeom prst="rect">
            <a:avLst/>
          </a:prstGeom>
          <a:noFill/>
        </p:spPr>
      </p:pic>
      <p:sp>
        <p:nvSpPr>
          <p:cNvPr id="15" name="Nadpis 2"/>
          <p:cNvSpPr txBox="1">
            <a:spLocks/>
          </p:cNvSpPr>
          <p:nvPr/>
        </p:nvSpPr>
        <p:spPr>
          <a:xfrm>
            <a:off x="3118562" y="2273464"/>
            <a:ext cx="2496737" cy="70483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625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Positioning</a:t>
            </a:r>
            <a:endParaRPr lang="cs-CZ" sz="2625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Makro a mikro marketingové prostředí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51533"/>
            <a:ext cx="5976663" cy="3891781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92199"/>
            <a:ext cx="5544616" cy="361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7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Demografické</a:t>
            </a:r>
            <a:r>
              <a:rPr lang="cs-CZ" sz="2000" dirty="0">
                <a:solidFill>
                  <a:srgbClr val="002060"/>
                </a:solidFill>
              </a:rPr>
              <a:t> –stárnutí, migrace zpět z měst, pokles porodnosti, </a:t>
            </a:r>
            <a:r>
              <a:rPr lang="cs-CZ" sz="2000" dirty="0" err="1">
                <a:solidFill>
                  <a:srgbClr val="002060"/>
                </a:solidFill>
              </a:rPr>
              <a:t>singles</a:t>
            </a:r>
            <a:r>
              <a:rPr lang="cs-CZ" sz="2000" dirty="0">
                <a:solidFill>
                  <a:srgbClr val="002060"/>
                </a:solidFill>
              </a:rPr>
              <a:t>, charakter rodin a domácností, rasová a národní struktura.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Ekonomické</a:t>
            </a:r>
            <a:r>
              <a:rPr lang="cs-CZ" sz="2000" dirty="0">
                <a:solidFill>
                  <a:srgbClr val="002060"/>
                </a:solidFill>
              </a:rPr>
              <a:t> – kupní síla - disponibilní důchod, 4. průmyslová revoluce, nezaměstnanost, daňová politika, měnový kurz.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Legislativní a politické </a:t>
            </a:r>
            <a:r>
              <a:rPr lang="cs-CZ" sz="2000" dirty="0">
                <a:solidFill>
                  <a:srgbClr val="002060"/>
                </a:solidFill>
              </a:rPr>
              <a:t>– nestabilita, EU právo.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Přírodní</a:t>
            </a:r>
            <a:r>
              <a:rPr lang="cs-CZ" sz="2000" dirty="0">
                <a:solidFill>
                  <a:srgbClr val="002060"/>
                </a:solidFill>
              </a:rPr>
              <a:t> – ekologie, ceny energií, klimatické změny.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Technologie</a:t>
            </a:r>
            <a:r>
              <a:rPr lang="cs-CZ" sz="2000" dirty="0">
                <a:solidFill>
                  <a:srgbClr val="002060"/>
                </a:solidFill>
              </a:rPr>
              <a:t> – digitalizace, online nakupování, AI, zkracování cyklu, inovace.</a:t>
            </a:r>
          </a:p>
          <a:p>
            <a:r>
              <a:rPr lang="cs-CZ" sz="2000" b="1" dirty="0" err="1">
                <a:solidFill>
                  <a:srgbClr val="002060"/>
                </a:solidFill>
              </a:rPr>
              <a:t>Socio</a:t>
            </a:r>
            <a:r>
              <a:rPr lang="cs-CZ" sz="2000" b="1" dirty="0">
                <a:solidFill>
                  <a:srgbClr val="002060"/>
                </a:solidFill>
              </a:rPr>
              <a:t>-kulturní </a:t>
            </a:r>
            <a:r>
              <a:rPr lang="cs-CZ" sz="2000" dirty="0">
                <a:solidFill>
                  <a:srgbClr val="002060"/>
                </a:solidFill>
              </a:rPr>
              <a:t>– univerzální globální zvyky, sociální komunity, život na dluh, bio životní styl, zdraví a krása, emancipace žen, terorismus, vzdělání.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A. 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198208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předmětu.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literatura.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přednášek.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Marketing – základní opakování.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hlinkClick r:id="rId3"/>
              </a:rPr>
              <a:t>Řídit e-shop jako firmu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b="1" dirty="0" err="1">
                <a:solidFill>
                  <a:srgbClr val="002060"/>
                </a:solidFill>
              </a:rPr>
              <a:t>Shopsys</a:t>
            </a:r>
            <a:r>
              <a:rPr lang="cs-CZ" sz="2000" b="1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Článek na blogu výborně shrnuje, proč a jak uvažovat o strategickém marketingu i u </a:t>
            </a:r>
            <a:r>
              <a:rPr lang="cs-CZ" sz="2000">
                <a:solidFill>
                  <a:srgbClr val="002060"/>
                </a:solidFill>
              </a:rPr>
              <a:t>malých začínajících firem.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4158061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Případová studie – strategie </a:t>
            </a:r>
            <a:r>
              <a:rPr lang="cs-CZ" dirty="0">
                <a:hlinkClick r:id="rId3"/>
              </a:rPr>
              <a:t>Sokol</a:t>
            </a:r>
            <a:endParaRPr lang="cs-CZ" dirty="0"/>
          </a:p>
        </p:txBody>
      </p:sp>
      <p:pic>
        <p:nvPicPr>
          <p:cNvPr id="1026" name="Picture 2" descr="https://www.focus-age.cz/m-journal/files/2020_Bara/sokol_5_hodnoty.PNG">
            <a:extLst>
              <a:ext uri="{FF2B5EF4-FFF2-40B4-BE49-F238E27FC236}">
                <a16:creationId xmlns:a16="http://schemas.microsoft.com/office/drawing/2014/main" id="{4BA3B2D3-D874-4723-B3EB-B186D841D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15566"/>
            <a:ext cx="66675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204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Ing. Michal Stoklasa, Ph.D.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12. rok výuky na OPF SLU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Praxe – projekty v ČR i ve světě (Magistrát hl. města </a:t>
            </a:r>
            <a:r>
              <a:rPr lang="cs-CZ" sz="2000" dirty="0" err="1">
                <a:solidFill>
                  <a:srgbClr val="002060"/>
                </a:solidFill>
              </a:rPr>
              <a:t>Nicosie</a:t>
            </a:r>
            <a:r>
              <a:rPr lang="cs-CZ" sz="2000" dirty="0">
                <a:solidFill>
                  <a:srgbClr val="002060"/>
                </a:solidFill>
              </a:rPr>
              <a:t> na Kypru), města a obce, festival, komunikační kampaně.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Nemračím se na vás, takhle prostě vypadám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Kdo jsem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88" y="2931790"/>
            <a:ext cx="1476869" cy="169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8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Průběžný test – max. 15 bodů. (8. týden po 7 přednáškách - 10. listopadu?)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Účast na seminářích. (semináře navazují na přednášku, děláme prakticky věci z přednášky)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Písemná zkouška – max. 40 bodů.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Podmínky předmětu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586254"/>
            <a:ext cx="2682270" cy="2146773"/>
          </a:xfrm>
          <a:prstGeom prst="rect">
            <a:avLst/>
          </a:prstGeom>
        </p:spPr>
      </p:pic>
      <p:pic>
        <p:nvPicPr>
          <p:cNvPr id="5" name="Picture 2" descr="Výsledek obrázku pro coffee mu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67694"/>
            <a:ext cx="1796552" cy="179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1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materiály v IS (moje skripta, 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PPT prezentace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Strategický marketing od Jakubíkové, Hanzelkové, Horákové.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a závěrečný test budou pouze z probíraného rozsahu, viz přednášky (opět ty 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PPT prezentace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Učíme se pomocí základních konceptů – v praxi o věcech nerozhodují vždy jen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odborníci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potřebujete svůj postup vysvětlit jednoduše i laikům.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Teorie? Případové studie?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Nebudu vyžadovat doslovné definice, stačí svými slovy obsah. Budu vyžadovat praktickou aplikaci – vysvětlit na příkladu.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Studijní literatura a studium obecně</a:t>
            </a:r>
          </a:p>
        </p:txBody>
      </p:sp>
    </p:spTree>
    <p:extLst>
      <p:ext uri="{BB962C8B-B14F-4D97-AF65-F5344CB8AC3E}">
        <p14:creationId xmlns:p14="http://schemas.microsoft.com/office/powerpoint/2010/main" val="119915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1. Úvod do strategického marketingu a jeho základní kategorie</a:t>
            </a:r>
          </a:p>
          <a:p>
            <a:r>
              <a:rPr lang="cs-CZ" sz="1600" dirty="0">
                <a:solidFill>
                  <a:srgbClr val="002060"/>
                </a:solidFill>
              </a:rPr>
              <a:t>2. Strategické marketingové řízení – řídící proces</a:t>
            </a:r>
          </a:p>
          <a:p>
            <a:r>
              <a:rPr lang="cs-CZ" sz="1600" dirty="0">
                <a:solidFill>
                  <a:srgbClr val="002060"/>
                </a:solidFill>
              </a:rPr>
              <a:t>3. Strategický marketingový proces - plánovací etapa, analýzy vnějšího okolí</a:t>
            </a:r>
          </a:p>
          <a:p>
            <a:r>
              <a:rPr lang="cs-CZ" sz="1600" dirty="0">
                <a:solidFill>
                  <a:srgbClr val="002060"/>
                </a:solidFill>
              </a:rPr>
              <a:t>4. Strategický marketingový proces - plánovací etapa, interní analýzy, SWOT analýza</a:t>
            </a:r>
          </a:p>
          <a:p>
            <a:r>
              <a:rPr lang="cs-CZ" sz="1600" dirty="0">
                <a:solidFill>
                  <a:srgbClr val="002060"/>
                </a:solidFill>
              </a:rPr>
              <a:t>5. Strategický marketingový proces - plánovací etapa, marketingové cíle, sestavení plánu</a:t>
            </a:r>
          </a:p>
          <a:p>
            <a:r>
              <a:rPr lang="cs-CZ" sz="1600" dirty="0">
                <a:solidFill>
                  <a:srgbClr val="002060"/>
                </a:solidFill>
              </a:rPr>
              <a:t>6. Strategický marketingový proces - realizační a kontrolní etapa</a:t>
            </a:r>
          </a:p>
          <a:p>
            <a:r>
              <a:rPr lang="cs-CZ" sz="1600" dirty="0">
                <a:solidFill>
                  <a:srgbClr val="002060"/>
                </a:solidFill>
              </a:rPr>
              <a:t>7. Mezinárodní marketingové strategie</a:t>
            </a:r>
          </a:p>
          <a:p>
            <a:r>
              <a:rPr lang="cs-CZ" sz="1600" dirty="0">
                <a:solidFill>
                  <a:srgbClr val="002060"/>
                </a:solidFill>
              </a:rPr>
              <a:t>8. Aplikace strategického marketingu - systém řízení vztahů se zákazníky</a:t>
            </a:r>
          </a:p>
          <a:p>
            <a:r>
              <a:rPr lang="cs-CZ" sz="1600" dirty="0">
                <a:solidFill>
                  <a:srgbClr val="002060"/>
                </a:solidFill>
              </a:rPr>
              <a:t>9. Aplikace strategického marketingu - marketingové strategie služeb</a:t>
            </a:r>
          </a:p>
          <a:p>
            <a:r>
              <a:rPr lang="cs-CZ" sz="1600" dirty="0">
                <a:solidFill>
                  <a:srgbClr val="002060"/>
                </a:solidFill>
              </a:rPr>
              <a:t>10. Produktová politika a strategie</a:t>
            </a:r>
          </a:p>
          <a:p>
            <a:r>
              <a:rPr lang="cs-CZ" sz="1600" dirty="0">
                <a:solidFill>
                  <a:srgbClr val="002060"/>
                </a:solidFill>
              </a:rPr>
              <a:t>11. Strategie a plánování cenové tvorby</a:t>
            </a:r>
          </a:p>
          <a:p>
            <a:r>
              <a:rPr lang="cs-CZ" sz="1600" dirty="0">
                <a:solidFill>
                  <a:srgbClr val="002060"/>
                </a:solidFill>
              </a:rPr>
              <a:t>12. Distribuční politika a strategie</a:t>
            </a:r>
          </a:p>
          <a:p>
            <a:r>
              <a:rPr lang="cs-CZ" sz="1600" dirty="0">
                <a:solidFill>
                  <a:srgbClr val="002060"/>
                </a:solidFill>
              </a:rPr>
              <a:t>13. Prognostické analýzy s využitím matematicko-statistických metod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</p:spTree>
    <p:extLst>
      <p:ext uri="{BB962C8B-B14F-4D97-AF65-F5344CB8AC3E}">
        <p14:creationId xmlns:p14="http://schemas.microsoft.com/office/powerpoint/2010/main" val="1176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1 Co je to marketing, strategický marketing, jak funguje strategický proces.</a:t>
            </a:r>
          </a:p>
          <a:p>
            <a:endParaRPr lang="cs-CZ" sz="1600" dirty="0">
              <a:solidFill>
                <a:srgbClr val="002060"/>
              </a:solidFill>
            </a:endParaRPr>
          </a:p>
          <a:p>
            <a:r>
              <a:rPr lang="cs-CZ" sz="1600" dirty="0">
                <a:solidFill>
                  <a:srgbClr val="002060"/>
                </a:solidFill>
              </a:rPr>
              <a:t>2 Business Modely (BMC, LC, VPC). </a:t>
            </a:r>
          </a:p>
          <a:p>
            <a:endParaRPr lang="cs-CZ" sz="1600" dirty="0">
              <a:solidFill>
                <a:srgbClr val="002060"/>
              </a:solidFill>
            </a:endParaRPr>
          </a:p>
          <a:p>
            <a:r>
              <a:rPr lang="cs-CZ" sz="1600" dirty="0">
                <a:solidFill>
                  <a:srgbClr val="002060"/>
                </a:solidFill>
              </a:rPr>
              <a:t>3 Analýzy.</a:t>
            </a:r>
          </a:p>
          <a:p>
            <a:endParaRPr lang="cs-CZ" sz="1600" dirty="0">
              <a:solidFill>
                <a:srgbClr val="002060"/>
              </a:solidFill>
            </a:endParaRPr>
          </a:p>
          <a:p>
            <a:r>
              <a:rPr lang="cs-CZ" sz="1600" dirty="0">
                <a:solidFill>
                  <a:srgbClr val="002060"/>
                </a:solidFill>
              </a:rPr>
              <a:t>4 Strategie a jak je dělat.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předmětu – </a:t>
            </a:r>
            <a:r>
              <a:rPr lang="cs-CZ" dirty="0" err="1"/>
              <a:t>izi</a:t>
            </a:r>
            <a:r>
              <a:rPr lang="cs-CZ" dirty="0"/>
              <a:t> </a:t>
            </a:r>
            <a:r>
              <a:rPr lang="cs-CZ" dirty="0" err="1"/>
              <a:t>lajf</a:t>
            </a:r>
            <a:endParaRPr lang="cs-CZ" dirty="0"/>
          </a:p>
        </p:txBody>
      </p:sp>
      <p:pic>
        <p:nvPicPr>
          <p:cNvPr id="1026" name="Picture 2" descr="Výsledek obrázku pro strate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95686"/>
            <a:ext cx="3915246" cy="220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27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FB skupina Marketing OPF Karviná </a:t>
            </a:r>
            <a:r>
              <a:rPr lang="cs-CZ" sz="20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https://www.facebook.com/groups/1656268444620875/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FB Katedra podnikové ekonomiky a managementu SU OPF Karviná.</a:t>
            </a:r>
          </a:p>
          <a:p>
            <a:r>
              <a:rPr lang="cs-CZ" sz="20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http://www.marketingovenoviny.cz/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http://www.m-journal.cz/cs/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http://strategie.e15.cz/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http://tyinternety.cz/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http://www.markething.cz/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A další </a:t>
            </a:r>
            <a:r>
              <a:rPr lang="cs-CZ" sz="2000" dirty="0">
                <a:solidFill>
                  <a:srgbClr val="00206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http://mashable.com/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>
                <a:solidFill>
                  <a:srgbClr val="00206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http://www.engadget.com/</a:t>
            </a:r>
            <a:r>
              <a:rPr lang="cs-CZ" sz="2000" dirty="0">
                <a:solidFill>
                  <a:srgbClr val="002060"/>
                </a:solidFill>
              </a:rPr>
              <a:t>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sledovat</a:t>
            </a:r>
          </a:p>
        </p:txBody>
      </p:sp>
    </p:spTree>
    <p:extLst>
      <p:ext uri="{BB962C8B-B14F-4D97-AF65-F5344CB8AC3E}">
        <p14:creationId xmlns:p14="http://schemas.microsoft.com/office/powerpoint/2010/main" val="55978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Motivační slajd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státnicích jsou vždy otázky na strategie, jsou to také častá témata DP.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Studujete marketing – v praxi budete potřebovat tyto znalosti.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Snad si užijeme i nějakou srandu a bude nás to všechny bavit – předmět je hodně praktický.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vysoké škole se dá projít bez naučení čehokoliv – praxe je pak těžká – ptejte se, diskutujte, vytáhněte ze mě maximum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Zajímá mě vaše zpětná vazba! Předmět neustále aktualizuji, rád si poslechnu od vás, co funguje, co ne, a co byste chtěli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698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2575</TotalTime>
  <Words>1223</Words>
  <Application>Microsoft Office PowerPoint</Application>
  <PresentationFormat>On-screen Show (16:9)</PresentationFormat>
  <Paragraphs>169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Strategický marketing - úvod</vt:lpstr>
      <vt:lpstr>Obsah přednášky</vt:lpstr>
      <vt:lpstr>Kdo jsem</vt:lpstr>
      <vt:lpstr>Podmínky předmětu</vt:lpstr>
      <vt:lpstr>Studijní literatura a studium obecně</vt:lpstr>
      <vt:lpstr>Struktura přednášek</vt:lpstr>
      <vt:lpstr>Struktura předmětu – izi lajf</vt:lpstr>
      <vt:lpstr>Co sledovat</vt:lpstr>
      <vt:lpstr>Motivační slajd</vt:lpstr>
      <vt:lpstr>OPF – studium plné příležitostí</vt:lpstr>
      <vt:lpstr>Kejsky</vt:lpstr>
      <vt:lpstr>1 Marketing – základní opakování – lidové názory na marketing</vt:lpstr>
      <vt:lpstr>(Současný) pohled na marketing</vt:lpstr>
      <vt:lpstr>Základní marketingový koncept</vt:lpstr>
      <vt:lpstr>Strategická a taktická rovina marketingu</vt:lpstr>
      <vt:lpstr>Proces strategického řízení</vt:lpstr>
      <vt:lpstr>STP proces</vt:lpstr>
      <vt:lpstr>Makro a mikro marketingové prostředí</vt:lpstr>
      <vt:lpstr>A. Trendy v makro prostředí (PEST)</vt:lpstr>
      <vt:lpstr>Případová studie</vt:lpstr>
      <vt:lpstr>Případová studie – strategie Sokol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82</cp:revision>
  <dcterms:created xsi:type="dcterms:W3CDTF">2016-07-06T15:42:34Z</dcterms:created>
  <dcterms:modified xsi:type="dcterms:W3CDTF">2021-09-22T06:12:34Z</dcterms:modified>
</cp:coreProperties>
</file>