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322" r:id="rId4"/>
    <p:sldId id="273" r:id="rId5"/>
    <p:sldId id="309" r:id="rId6"/>
    <p:sldId id="318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310" r:id="rId15"/>
    <p:sldId id="281" r:id="rId16"/>
    <p:sldId id="282" r:id="rId17"/>
    <p:sldId id="283" r:id="rId18"/>
    <p:sldId id="284" r:id="rId19"/>
    <p:sldId id="285" r:id="rId20"/>
    <p:sldId id="286" r:id="rId21"/>
    <p:sldId id="316" r:id="rId22"/>
    <p:sldId id="317" r:id="rId23"/>
    <p:sldId id="311" r:id="rId24"/>
    <p:sldId id="312" r:id="rId25"/>
    <p:sldId id="313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319" r:id="rId35"/>
    <p:sldId id="320" r:id="rId36"/>
    <p:sldId id="321" r:id="rId37"/>
    <p:sldId id="263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68D026-2BD9-43EE-821C-D37D140038FD}" v="1" dt="2020-12-20T14:23:46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03" autoAdjust="0"/>
  </p:normalViewPr>
  <p:slideViewPr>
    <p:cSldViewPr>
      <p:cViewPr varScale="1">
        <p:scale>
          <a:sx n="137" d="100"/>
          <a:sy n="137" d="100"/>
        </p:scale>
        <p:origin x="25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toklasa" userId="7c7ba8f323bf6ffe" providerId="LiveId" clId="{E168D026-2BD9-43EE-821C-D37D140038FD}"/>
    <pc:docChg chg="modSld">
      <pc:chgData name="Michal Stoklasa" userId="7c7ba8f323bf6ffe" providerId="LiveId" clId="{E168D026-2BD9-43EE-821C-D37D140038FD}" dt="2020-12-20T14:23:46.180" v="0" actId="14100"/>
      <pc:docMkLst>
        <pc:docMk/>
      </pc:docMkLst>
      <pc:sldChg chg="modSp">
        <pc:chgData name="Michal Stoklasa" userId="7c7ba8f323bf6ffe" providerId="LiveId" clId="{E168D026-2BD9-43EE-821C-D37D140038FD}" dt="2020-12-20T14:23:46.180" v="0" actId="14100"/>
        <pc:sldMkLst>
          <pc:docMk/>
          <pc:sldMk cId="3996931148" sldId="309"/>
        </pc:sldMkLst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08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09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0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1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2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3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4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5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6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7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8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19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0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1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2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3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4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5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6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7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8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29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30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31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32" creationId="{00000000-0000-0000-0000-000000000000}"/>
          </ac:spMkLst>
        </pc:spChg>
        <pc:spChg chg="mod">
          <ac:chgData name="Michal Stoklasa" userId="7c7ba8f323bf6ffe" providerId="LiveId" clId="{E168D026-2BD9-43EE-821C-D37D140038FD}" dt="2020-12-20T14:23:46.180" v="0" actId="14100"/>
          <ac:spMkLst>
            <pc:docMk/>
            <pc:sldMk cId="3996931148" sldId="309"/>
            <ac:spMk id="21533" creationId="{00000000-0000-0000-0000-000000000000}"/>
          </ac:spMkLst>
        </pc:spChg>
        <pc:grpChg chg="mod">
          <ac:chgData name="Michal Stoklasa" userId="7c7ba8f323bf6ffe" providerId="LiveId" clId="{E168D026-2BD9-43EE-821C-D37D140038FD}" dt="2020-12-20T14:23:46.180" v="0" actId="14100"/>
          <ac:grpSpMkLst>
            <pc:docMk/>
            <pc:sldMk cId="3996931148" sldId="309"/>
            <ac:grpSpMk id="2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042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688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387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56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988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400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431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304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34031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251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3993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448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4051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9106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9954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5441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4552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Zdroj: http://www.zive.cz/clanky/odhaleno-jak-si-apple-podrobuje-media/sc-3-a-175501/default.aspx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165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Zdroj: http://www.zive.cz/clanky/odhaleno-jak-si-apple-podrobuje-media/sc-3-a-175501/default.aspx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023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7577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392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4448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247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614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903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877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408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656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Další odkaz pro cílovku</a:t>
            </a:r>
            <a:r>
              <a:rPr lang="cs-CZ" baseline="0" dirty="0"/>
              <a:t> dětí: http://www.mediaguru.cz/2012/03/reklama-pro-deti-eticke-dilema-pro-marketery/#.Vl_nVtgveUk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https://www.slideshare.net/PanMediaWestern/millward-brown-dti-a-tv-reklama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22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06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76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1864" y="72629"/>
            <a:ext cx="7158037" cy="105965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49326" y="1485900"/>
            <a:ext cx="7661275" cy="30861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9B797-AB80-446E-B420-F1FB3C67D0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1391103"/>
      </p:ext>
    </p:extLst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tiamedia.cz/art/1450/deti-a-reklama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hcipracovat.info/komunikacni-kampan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cus-age.cz/m-journal/aktuality/vyzkum--cesi-a-reklama-2019__s288x14302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29d9DqrB2w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mplatemonster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iaguru.cz/medialni-slovnik/cpt-cost-per-thousand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cinexpress.cz/kinoreklama/" TargetMode="External"/><Relationship Id="rId2" Type="http://schemas.openxmlformats.org/officeDocument/2006/relationships/hyperlink" Target="http://www.mediaguru.cz/typy-medii/kina/uvod/" TargetMode="Externa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ar.cz/galerie-reklamy/jak-listerine-s-fragile-pomohly-zakaznikum-najit-tu-spravnou-peci-pro-zuby-a-dasn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strategie a politiky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Chci vám jen říct …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Michal Stoklasa,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marketing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Marketingové komunikační cíle dle ŽC produktu: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B Stanovení cílů a cílových skupin</a:t>
            </a:r>
          </a:p>
        </p:txBody>
      </p:sp>
      <p:graphicFrame>
        <p:nvGraphicFramePr>
          <p:cNvPr id="4" name="Group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09983"/>
              </p:ext>
            </p:extLst>
          </p:nvPr>
        </p:nvGraphicFramePr>
        <p:xfrm>
          <a:off x="395536" y="1707654"/>
          <a:ext cx="8569325" cy="2992476"/>
        </p:xfrm>
        <a:graphic>
          <a:graphicData uri="http://schemas.openxmlformats.org/drawingml/2006/table">
            <a:tbl>
              <a:tblPr/>
              <a:tblGrid>
                <a:gridCol w="1712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5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0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1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60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Stádium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Zavádění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Růst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Dospělost (zralost, nasycení)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Pokles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86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endParaRPr kumimoji="0" lang="cs-CZ" altLang="zh-CN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endParaRPr kumimoji="0" lang="cs-CZ" altLang="zh-CN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Cíle marketingové komunikace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Povědomí o kategorii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Postoj ke značce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První místo v povědomí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Nákup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0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Povědomí o značce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Preference značky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Postoj ke značce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Nové cílové skupiny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Znalost značky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Loajalita ke značce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Postoj ke značce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31975" algn="l"/>
                        </a:tabLst>
                      </a:pPr>
                      <a:r>
                        <a:rPr kumimoji="0" lang="cs-CZ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Spokojenost zákazníka</a:t>
                      </a:r>
                      <a:endParaRPr kumimoji="0" lang="cs-CZ" altLang="zh-CN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8" marB="45708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56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en-US" sz="2000" dirty="0">
                <a:solidFill>
                  <a:srgbClr val="002060"/>
                </a:solidFill>
              </a:rPr>
              <a:t>Cílová skupina opět vychází ze strategie/ostatních prvků </a:t>
            </a:r>
            <a:r>
              <a:rPr lang="cs-CZ" altLang="en-US" sz="2000" dirty="0" err="1">
                <a:solidFill>
                  <a:srgbClr val="002060"/>
                </a:solidFill>
              </a:rPr>
              <a:t>mar</a:t>
            </a:r>
            <a:r>
              <a:rPr lang="cs-CZ" altLang="en-US" sz="2000" dirty="0">
                <a:solidFill>
                  <a:srgbClr val="002060"/>
                </a:solidFill>
              </a:rPr>
              <a:t>. mixu, ale blíže je specifikuje (dětské oblečení – cílová skupina děti + rodiče).</a:t>
            </a:r>
          </a:p>
          <a:p>
            <a:endParaRPr lang="cs-CZ" altLang="en-US" sz="2000" dirty="0">
              <a:solidFill>
                <a:srgbClr val="002060"/>
              </a:solidFill>
            </a:endParaRPr>
          </a:p>
          <a:p>
            <a:r>
              <a:rPr lang="cs-CZ" altLang="en-US" sz="2000" dirty="0">
                <a:solidFill>
                  <a:srgbClr val="002060"/>
                </a:solidFill>
              </a:rPr>
              <a:t>Specifické cílové skupiny: </a:t>
            </a:r>
          </a:p>
          <a:p>
            <a:pPr lvl="1"/>
            <a:r>
              <a:rPr lang="cs-CZ" altLang="en-US" sz="2000" dirty="0">
                <a:solidFill>
                  <a:srgbClr val="002060"/>
                </a:solidFill>
                <a:hlinkClick r:id="rId3"/>
              </a:rPr>
              <a:t>děti</a:t>
            </a:r>
            <a:r>
              <a:rPr lang="cs-CZ" altLang="en-US" sz="2000" dirty="0">
                <a:solidFill>
                  <a:srgbClr val="002060"/>
                </a:solidFill>
              </a:rPr>
              <a:t>, </a:t>
            </a:r>
          </a:p>
          <a:p>
            <a:pPr lvl="1"/>
            <a:r>
              <a:rPr lang="cs-CZ" altLang="en-US" sz="2000" dirty="0">
                <a:solidFill>
                  <a:srgbClr val="002060"/>
                </a:solidFill>
              </a:rPr>
              <a:t>senioři, </a:t>
            </a:r>
          </a:p>
          <a:p>
            <a:pPr lvl="1"/>
            <a:r>
              <a:rPr lang="cs-CZ" altLang="en-US" sz="2000" dirty="0">
                <a:solidFill>
                  <a:srgbClr val="002060"/>
                </a:solidFill>
              </a:rPr>
              <a:t>budoucí rodiče,</a:t>
            </a:r>
          </a:p>
          <a:p>
            <a:pPr lvl="1"/>
            <a:r>
              <a:rPr lang="cs-CZ" altLang="en-US" sz="2000" dirty="0" err="1">
                <a:solidFill>
                  <a:srgbClr val="002060"/>
                </a:solidFill>
              </a:rPr>
              <a:t>singles</a:t>
            </a:r>
            <a:r>
              <a:rPr lang="cs-CZ" altLang="en-US" sz="200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B Stanovení cílů a cílových skupin</a:t>
            </a:r>
          </a:p>
        </p:txBody>
      </p:sp>
    </p:spTree>
    <p:extLst>
      <p:ext uri="{BB962C8B-B14F-4D97-AF65-F5344CB8AC3E}">
        <p14:creationId xmlns:p14="http://schemas.microsoft.com/office/powerpoint/2010/main" val="517110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tvorby rozpočtu:</a:t>
            </a:r>
          </a:p>
          <a:p>
            <a:pPr lvl="1"/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zůstatkového rozpočtu.</a:t>
            </a:r>
          </a:p>
          <a:p>
            <a:pPr lvl="1"/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procentuálního podílu z obratu.</a:t>
            </a:r>
          </a:p>
          <a:p>
            <a:pPr lvl="1"/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konkurenční parity.</a:t>
            </a:r>
          </a:p>
          <a:p>
            <a:pPr lvl="1"/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orientovaná na cíle.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C </a:t>
            </a:r>
            <a:r>
              <a:rPr lang="cs-CZ" dirty="0" err="1"/>
              <a:t>Budgeting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457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en-US" sz="2000" dirty="0">
                <a:solidFill>
                  <a:srgbClr val="002060"/>
                </a:solidFill>
              </a:rPr>
              <a:t>Volba strategie marketingové komunikace: </a:t>
            </a:r>
            <a:r>
              <a:rPr lang="cs-CZ" altLang="en-US" sz="2000" dirty="0">
                <a:solidFill>
                  <a:srgbClr val="FF5050"/>
                </a:solidFill>
              </a:rPr>
              <a:t>Strategie tlaku</a:t>
            </a:r>
            <a:r>
              <a:rPr lang="cs-CZ" altLang="en-US" sz="2000" dirty="0"/>
              <a:t> </a:t>
            </a:r>
            <a:r>
              <a:rPr lang="cs-CZ" altLang="en-US" sz="2000" dirty="0">
                <a:solidFill>
                  <a:srgbClr val="002060"/>
                </a:solidFill>
              </a:rPr>
              <a:t>(</a:t>
            </a:r>
            <a:r>
              <a:rPr lang="cs-CZ" altLang="en-US" sz="2000" dirty="0" err="1">
                <a:solidFill>
                  <a:srgbClr val="002060"/>
                </a:solidFill>
              </a:rPr>
              <a:t>push</a:t>
            </a:r>
            <a:r>
              <a:rPr lang="cs-CZ" altLang="en-US" sz="2000" dirty="0">
                <a:solidFill>
                  <a:srgbClr val="002060"/>
                </a:solidFill>
              </a:rPr>
              <a:t>-strategie) a </a:t>
            </a:r>
            <a:r>
              <a:rPr lang="cs-CZ" altLang="en-US" sz="2000" dirty="0">
                <a:solidFill>
                  <a:srgbClr val="FF5050"/>
                </a:solidFill>
              </a:rPr>
              <a:t>Strategie tahu</a:t>
            </a:r>
            <a:r>
              <a:rPr lang="cs-CZ" altLang="en-US" sz="2000" dirty="0"/>
              <a:t> </a:t>
            </a:r>
            <a:r>
              <a:rPr lang="cs-CZ" altLang="en-US" sz="2000" dirty="0">
                <a:solidFill>
                  <a:srgbClr val="002060"/>
                </a:solidFill>
              </a:rPr>
              <a:t>(</a:t>
            </a:r>
            <a:r>
              <a:rPr lang="cs-CZ" altLang="en-US" sz="2000" dirty="0" err="1">
                <a:solidFill>
                  <a:srgbClr val="002060"/>
                </a:solidFill>
              </a:rPr>
              <a:t>pull</a:t>
            </a:r>
            <a:r>
              <a:rPr lang="cs-CZ" altLang="en-US" sz="2000" dirty="0">
                <a:solidFill>
                  <a:srgbClr val="002060"/>
                </a:solidFill>
              </a:rPr>
              <a:t>-strategie). </a:t>
            </a:r>
            <a:r>
              <a:rPr lang="cs-CZ" altLang="en-US" sz="2000" dirty="0">
                <a:hlinkClick r:id="rId3"/>
              </a:rPr>
              <a:t>Kampaň</a:t>
            </a:r>
            <a:r>
              <a:rPr lang="cs-CZ" altLang="en-US" sz="2000" dirty="0"/>
              <a:t>.</a:t>
            </a:r>
          </a:p>
          <a:p>
            <a:endParaRPr lang="cs-CZ" altLang="en-US" sz="2000" dirty="0"/>
          </a:p>
          <a:p>
            <a:r>
              <a:rPr lang="cs-CZ" altLang="en-US" sz="2000" dirty="0">
                <a:solidFill>
                  <a:srgbClr val="002060"/>
                </a:solidFill>
              </a:rPr>
              <a:t>Volba prvků marketingového komunikačního mixu: reklama </a:t>
            </a:r>
            <a:r>
              <a:rPr lang="cs-CZ" altLang="en-US" sz="2000" dirty="0">
                <a:solidFill>
                  <a:srgbClr val="FF5050"/>
                </a:solidFill>
              </a:rPr>
              <a:t>(mediální mix),</a:t>
            </a:r>
            <a:r>
              <a:rPr lang="cs-CZ" altLang="en-US" sz="2000" dirty="0"/>
              <a:t> </a:t>
            </a:r>
            <a:r>
              <a:rPr lang="cs-CZ" altLang="en-US" sz="2000" dirty="0">
                <a:solidFill>
                  <a:srgbClr val="002060"/>
                </a:solidFill>
              </a:rPr>
              <a:t>podpora prodeje, osobní prodej, PR, DM, sponzoring.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dirty="0"/>
              <a:t>D Volba strategie, prvků komunikačního mixu a médií</a:t>
            </a:r>
          </a:p>
        </p:txBody>
      </p:sp>
    </p:spTree>
    <p:extLst>
      <p:ext uri="{BB962C8B-B14F-4D97-AF65-F5344CB8AC3E}">
        <p14:creationId xmlns:p14="http://schemas.microsoft.com/office/powerpoint/2010/main" val="1900213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656160" y="1168003"/>
            <a:ext cx="2483644" cy="30008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350" b="1"/>
              <a:t>BTL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4518423" y="1168003"/>
            <a:ext cx="2755106" cy="30008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350" b="1"/>
              <a:t>ATL</a:t>
            </a: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2736056" y="303610"/>
            <a:ext cx="3239691" cy="30008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350" b="1"/>
              <a:t>MARKETINGOVÁ KOMUNIKACE</a:t>
            </a:r>
          </a:p>
        </p:txBody>
      </p:sp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1709738" y="2139553"/>
            <a:ext cx="2430066" cy="3000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350" b="1"/>
              <a:t>PUBLIC RELATIONS</a:t>
            </a:r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1709738" y="3057525"/>
            <a:ext cx="2430066" cy="3000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350" b="1"/>
              <a:t>DIRECT MARKETING</a:t>
            </a:r>
          </a:p>
        </p:txBody>
      </p:sp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1709738" y="3921919"/>
            <a:ext cx="2430066" cy="11310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88900" indent="-88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350" b="1"/>
              <a:t>SALES PROMOTION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200"/>
              <a:t>Služby sales promotion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200"/>
              <a:t>Dárkové předměty a produkty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200"/>
              <a:t>POP a POS předměty</a:t>
            </a:r>
          </a:p>
        </p:txBody>
      </p:sp>
      <p:sp>
        <p:nvSpPr>
          <p:cNvPr id="30728" name="Text Box 10"/>
          <p:cNvSpPr txBox="1">
            <a:spLocks noChangeArrowheads="1"/>
          </p:cNvSpPr>
          <p:nvPr/>
        </p:nvSpPr>
        <p:spPr bwMode="auto">
          <a:xfrm>
            <a:off x="4518423" y="2139554"/>
            <a:ext cx="2753915" cy="18582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1350" b="1"/>
              <a:t>REKLAMA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350"/>
              <a:t>Televize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350"/>
              <a:t>Tisk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350"/>
              <a:t>Rozhlas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350"/>
              <a:t>Outdoor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cs-CZ" altLang="cs-CZ" sz="1350"/>
              <a:t>Internet</a:t>
            </a:r>
          </a:p>
        </p:txBody>
      </p:sp>
      <p:sp>
        <p:nvSpPr>
          <p:cNvPr id="30729" name="Line 11"/>
          <p:cNvSpPr>
            <a:spLocks noChangeShapeType="1"/>
          </p:cNvSpPr>
          <p:nvPr/>
        </p:nvSpPr>
        <p:spPr bwMode="auto">
          <a:xfrm>
            <a:off x="2844404" y="1653779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0730" name="Line 12"/>
          <p:cNvSpPr>
            <a:spLocks noChangeShapeType="1"/>
          </p:cNvSpPr>
          <p:nvPr/>
        </p:nvSpPr>
        <p:spPr bwMode="auto">
          <a:xfrm>
            <a:off x="2844404" y="2571750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>
            <a:off x="2897981" y="3436144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0732" name="Line 14"/>
          <p:cNvSpPr>
            <a:spLocks noChangeShapeType="1"/>
          </p:cNvSpPr>
          <p:nvPr/>
        </p:nvSpPr>
        <p:spPr bwMode="auto">
          <a:xfrm>
            <a:off x="5868591" y="1653779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0733" name="Line 15"/>
          <p:cNvSpPr>
            <a:spLocks noChangeShapeType="1"/>
          </p:cNvSpPr>
          <p:nvPr/>
        </p:nvSpPr>
        <p:spPr bwMode="auto">
          <a:xfrm flipH="1">
            <a:off x="3330179" y="627460"/>
            <a:ext cx="701278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0734" name="Line 16"/>
          <p:cNvSpPr>
            <a:spLocks noChangeShapeType="1"/>
          </p:cNvSpPr>
          <p:nvPr/>
        </p:nvSpPr>
        <p:spPr bwMode="auto">
          <a:xfrm>
            <a:off x="4572000" y="627460"/>
            <a:ext cx="1026319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1893736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</a:rPr>
              <a:t>Reklama</a:t>
            </a:r>
            <a:r>
              <a:rPr lang="cs-CZ" altLang="cs-CZ" sz="2000" dirty="0">
                <a:solidFill>
                  <a:srgbClr val="002060"/>
                </a:solidFill>
              </a:rPr>
              <a:t> je </a:t>
            </a:r>
            <a:r>
              <a:rPr lang="cs-CZ" altLang="cs-CZ" sz="2000" b="1" dirty="0">
                <a:solidFill>
                  <a:srgbClr val="002060"/>
                </a:solidFill>
              </a:rPr>
              <a:t>placená</a:t>
            </a:r>
            <a:r>
              <a:rPr lang="cs-CZ" altLang="cs-CZ" sz="2000" dirty="0">
                <a:solidFill>
                  <a:srgbClr val="002060"/>
                </a:solidFill>
              </a:rPr>
              <a:t> forma </a:t>
            </a:r>
            <a:r>
              <a:rPr lang="cs-CZ" altLang="cs-CZ" sz="2000" b="1" dirty="0">
                <a:solidFill>
                  <a:srgbClr val="002060"/>
                </a:solidFill>
              </a:rPr>
              <a:t>neosobní</a:t>
            </a:r>
            <a:r>
              <a:rPr lang="cs-CZ" altLang="cs-CZ" sz="2000" dirty="0">
                <a:solidFill>
                  <a:srgbClr val="002060"/>
                </a:solidFill>
              </a:rPr>
              <a:t> prezentace zboží, myšlenek a služeb prostřednictvím různých médií.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Výhody: </a:t>
            </a:r>
            <a:r>
              <a:rPr lang="cs-CZ" sz="2000" dirty="0">
                <a:solidFill>
                  <a:srgbClr val="002060"/>
                </a:solidFill>
                <a:latin typeface="Arial" charset="0"/>
              </a:rPr>
              <a:t>upoutá pozornost a dosáhne okamžitý účinek, dává podnět k nákupu. Je flexibilní, variabilní a dá se dobře kombinovat s ostatními kom. prvky.</a:t>
            </a:r>
            <a:endParaRPr lang="cs-CZ" sz="2000" dirty="0">
              <a:solidFill>
                <a:srgbClr val="002060"/>
              </a:solidFill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Nevýhody: </a:t>
            </a:r>
            <a:r>
              <a:rPr lang="cs-CZ" sz="2000" dirty="0">
                <a:solidFill>
                  <a:srgbClr val="002060"/>
                </a:solidFill>
                <a:latin typeface="Arial" charset="0"/>
              </a:rPr>
              <a:t>neosobní, nelze předvést výrobek, nelze přímo ovlivnit nákup, nesnadné měření response.</a:t>
            </a:r>
          </a:p>
          <a:p>
            <a:r>
              <a:rPr lang="cs-CZ" sz="2000" dirty="0">
                <a:solidFill>
                  <a:srgbClr val="002060"/>
                </a:solidFill>
                <a:latin typeface="Arial" charset="0"/>
              </a:rPr>
              <a:t>Informace vs. Emoce (různé typy). Sociální reklama. Doporučovatelé (různé typy). Interkulturní komunikace.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Výrobková, značková, podniková.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Informativní, přesvědčovací, připomínková.</a:t>
            </a:r>
          </a:p>
          <a:p>
            <a:r>
              <a:rPr lang="cs-CZ" sz="2000" dirty="0">
                <a:solidFill>
                  <a:srgbClr val="002060"/>
                </a:solidFill>
                <a:hlinkClick r:id="rId3"/>
              </a:rPr>
              <a:t>Postoj české veřejnosti k reklamě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Reklama</a:t>
            </a:r>
          </a:p>
        </p:txBody>
      </p:sp>
    </p:spTree>
    <p:extLst>
      <p:ext uri="{BB962C8B-B14F-4D97-AF65-F5344CB8AC3E}">
        <p14:creationId xmlns:p14="http://schemas.microsoft.com/office/powerpoint/2010/main" val="948881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</a:rPr>
              <a:t>Podpora prodeje</a:t>
            </a:r>
            <a:r>
              <a:rPr lang="cs-CZ" altLang="cs-CZ" sz="2000" dirty="0">
                <a:solidFill>
                  <a:srgbClr val="002060"/>
                </a:solidFill>
              </a:rPr>
              <a:t> je forma </a:t>
            </a:r>
            <a:r>
              <a:rPr lang="cs-CZ" altLang="cs-CZ" sz="2000" b="1" dirty="0">
                <a:solidFill>
                  <a:srgbClr val="002060"/>
                </a:solidFill>
              </a:rPr>
              <a:t>neosobní</a:t>
            </a:r>
            <a:r>
              <a:rPr lang="cs-CZ" altLang="cs-CZ" sz="2000" dirty="0">
                <a:solidFill>
                  <a:srgbClr val="002060"/>
                </a:solidFill>
              </a:rPr>
              <a:t> komunikace a zahrnuje všechny prostředky vedoucí ke </a:t>
            </a:r>
            <a:r>
              <a:rPr lang="cs-CZ" altLang="cs-CZ" sz="2000" b="1" dirty="0">
                <a:solidFill>
                  <a:srgbClr val="002060"/>
                </a:solidFill>
              </a:rPr>
              <a:t>krátkodobému</a:t>
            </a:r>
            <a:r>
              <a:rPr lang="cs-CZ" altLang="cs-CZ" sz="2000" dirty="0">
                <a:solidFill>
                  <a:srgbClr val="002060"/>
                </a:solidFill>
              </a:rPr>
              <a:t> stimulování prodeje.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Výhody: upoutá pozornost a dosáhne okamžitý účinek, dává podnět k nákupu. Je flexibilní, variabilní a dá se dobře kombinovat.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Nevýhody: snadno napodobitelná konkurencí, působí krátkodobě, nižší zisky a image.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Cílovka – zákazník, distributor, prodejce.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Nástroje – slevy, vzorky, kupony, prémie a zvýhodnění balení, odměny za věrnost, soutěže, rabaty, veletrhy a výstavy, </a:t>
            </a:r>
            <a:r>
              <a:rPr lang="cs-CZ" sz="2000" b="1" dirty="0" err="1">
                <a:solidFill>
                  <a:srgbClr val="002060"/>
                </a:solidFill>
              </a:rPr>
              <a:t>eventy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b="1" dirty="0">
                <a:solidFill>
                  <a:srgbClr val="002060"/>
                </a:solidFill>
              </a:rPr>
              <a:t>POP, „3D reklama“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b="1" dirty="0">
                <a:solidFill>
                  <a:srgbClr val="002060"/>
                </a:solidFill>
              </a:rPr>
              <a:t>merchandising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Podpora prodeje</a:t>
            </a:r>
          </a:p>
        </p:txBody>
      </p:sp>
    </p:spTree>
    <p:extLst>
      <p:ext uri="{BB962C8B-B14F-4D97-AF65-F5344CB8AC3E}">
        <p14:creationId xmlns:p14="http://schemas.microsoft.com/office/powerpoint/2010/main" val="3624937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</a:rPr>
              <a:t>Osobní prodej</a:t>
            </a:r>
            <a:r>
              <a:rPr lang="cs-CZ" altLang="cs-CZ" sz="2000" dirty="0">
                <a:solidFill>
                  <a:srgbClr val="002060"/>
                </a:solidFill>
              </a:rPr>
              <a:t> je proces ovlivňování zákazníka prostřednictvím </a:t>
            </a:r>
            <a:r>
              <a:rPr lang="cs-CZ" altLang="cs-CZ" sz="2000" b="1" dirty="0">
                <a:solidFill>
                  <a:srgbClr val="002060"/>
                </a:solidFill>
              </a:rPr>
              <a:t>osobního kontaktu.</a:t>
            </a:r>
            <a:endParaRPr lang="cs-CZ" sz="2000" b="1" dirty="0">
              <a:solidFill>
                <a:srgbClr val="002060"/>
              </a:solidFill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Výhody: </a:t>
            </a:r>
            <a:r>
              <a:rPr lang="cs-CZ" altLang="zh-CN" sz="2000" dirty="0">
                <a:solidFill>
                  <a:srgbClr val="002060"/>
                </a:solidFill>
                <a:latin typeface="Arial" charset="0"/>
              </a:rPr>
              <a:t>umožňuje pružnou prezentaci a získání okamžité reakce, možnost využití neverbální komunikace, interaktivnost. </a:t>
            </a:r>
            <a:endParaRPr lang="cs-CZ" sz="2000" dirty="0">
              <a:solidFill>
                <a:srgbClr val="002060"/>
              </a:solidFill>
              <a:latin typeface="Arial" charset="0"/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Nevýhody: </a:t>
            </a:r>
            <a:r>
              <a:rPr lang="cs-CZ" altLang="zh-CN" sz="2000" dirty="0">
                <a:solidFill>
                  <a:srgbClr val="002060"/>
                </a:solidFill>
                <a:latin typeface="Arial" charset="0"/>
              </a:rPr>
              <a:t>náklady na kontakt podstatně vyšší než u ostatních forem, nesnadné získat či vychovat kvalifikované obchodníky, malý dosah oslovených zákazníků, ztížená kontrola prodejců. </a:t>
            </a:r>
            <a:endParaRPr lang="cs-CZ" sz="2000" dirty="0">
              <a:solidFill>
                <a:srgbClr val="002060"/>
              </a:solidFill>
              <a:latin typeface="Arial" charset="0"/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Úkoly OP: prodávat – příjmy, </a:t>
            </a:r>
            <a:r>
              <a:rPr lang="cs-CZ" sz="2000" dirty="0" err="1">
                <a:solidFill>
                  <a:srgbClr val="002060"/>
                </a:solidFill>
              </a:rPr>
              <a:t>prospecting</a:t>
            </a:r>
            <a:r>
              <a:rPr lang="cs-CZ" sz="2000" dirty="0">
                <a:solidFill>
                  <a:srgbClr val="002060"/>
                </a:solidFill>
              </a:rPr>
              <a:t>!, plány a prognózy, sledování konkurence, vývoj nových produktů, předávání informací/image, poradenství, následné služby.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Osobní prodej</a:t>
            </a:r>
          </a:p>
        </p:txBody>
      </p:sp>
    </p:spTree>
    <p:extLst>
      <p:ext uri="{BB962C8B-B14F-4D97-AF65-F5344CB8AC3E}">
        <p14:creationId xmlns:p14="http://schemas.microsoft.com/office/powerpoint/2010/main" val="849156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</a:rPr>
              <a:t>P.R.</a:t>
            </a:r>
            <a:r>
              <a:rPr lang="cs-CZ" altLang="cs-CZ" sz="2000" dirty="0">
                <a:solidFill>
                  <a:srgbClr val="002060"/>
                </a:solidFill>
              </a:rPr>
              <a:t> je forma nepřímé komunikace, jejímž cílem je budovat a upevňovat prestiž a image celého podniku jako celku, tzn. vytvářet dobré vztahy mezi podnikem a všemi účastníky trhu jako jsou dodavatelé, zákazníci, konkurenti, distributoři a veřejnost (mediální, finanční, místní, všeobecná, vnitřní, odborná).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Výhody: </a:t>
            </a:r>
            <a:r>
              <a:rPr lang="cs-CZ" altLang="zh-CN" sz="2000" dirty="0">
                <a:solidFill>
                  <a:srgbClr val="002060"/>
                </a:solidFill>
                <a:latin typeface="Arial" charset="0"/>
              </a:rPr>
              <a:t>vysoký stupeň důvěryhodnosti, individualizace působení. Dlouhodobý účinek</a:t>
            </a:r>
            <a:endParaRPr lang="cs-CZ" sz="2000" dirty="0">
              <a:solidFill>
                <a:srgbClr val="002060"/>
              </a:solidFill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Nevýhody: </a:t>
            </a:r>
            <a:r>
              <a:rPr lang="cs-CZ" altLang="zh-CN" sz="2000" dirty="0">
                <a:solidFill>
                  <a:srgbClr val="002060"/>
                </a:solidFill>
                <a:latin typeface="Arial" charset="0"/>
              </a:rPr>
              <a:t>PR nelze řídit tak snadno jako ostatní formy komunikace.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Nástroje: externí – výroční zprávy, dobročinnost, tiskové konference/zprávy, interview, informační letáky, dny otevřených dveří, </a:t>
            </a:r>
            <a:r>
              <a:rPr lang="cs-CZ" sz="2000" dirty="0" err="1">
                <a:solidFill>
                  <a:srgbClr val="002060"/>
                </a:solidFill>
              </a:rPr>
              <a:t>road</a:t>
            </a:r>
            <a:r>
              <a:rPr lang="cs-CZ" sz="2000" dirty="0">
                <a:solidFill>
                  <a:srgbClr val="002060"/>
                </a:solidFill>
              </a:rPr>
              <a:t> show, </a:t>
            </a:r>
            <a:r>
              <a:rPr lang="cs-CZ" sz="2000" dirty="0" err="1">
                <a:solidFill>
                  <a:srgbClr val="002060"/>
                </a:solidFill>
              </a:rPr>
              <a:t>eventy</a:t>
            </a:r>
            <a:r>
              <a:rPr lang="cs-CZ" sz="2000" dirty="0">
                <a:solidFill>
                  <a:srgbClr val="002060"/>
                </a:solidFill>
              </a:rPr>
              <a:t>. Interní – školení, porady, časopis, schránky návrhů, </a:t>
            </a:r>
            <a:r>
              <a:rPr lang="cs-CZ" sz="2000" dirty="0" err="1">
                <a:solidFill>
                  <a:srgbClr val="002060"/>
                </a:solidFill>
              </a:rPr>
              <a:t>teambuilding</a:t>
            </a:r>
            <a:r>
              <a:rPr lang="cs-CZ" sz="2000" dirty="0">
                <a:solidFill>
                  <a:srgbClr val="002060"/>
                </a:solidFill>
              </a:rPr>
              <a:t>, firemní dny, zdravotní péče.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Public relations (P.R.)</a:t>
            </a:r>
          </a:p>
        </p:txBody>
      </p:sp>
    </p:spTree>
    <p:extLst>
      <p:ext uri="{BB962C8B-B14F-4D97-AF65-F5344CB8AC3E}">
        <p14:creationId xmlns:p14="http://schemas.microsoft.com/office/powerpoint/2010/main" val="3495093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Přímý marketing </a:t>
            </a:r>
            <a:r>
              <a:rPr lang="cs-CZ" sz="2000" dirty="0">
                <a:solidFill>
                  <a:srgbClr val="002060"/>
                </a:solidFill>
              </a:rPr>
              <a:t>přenáší reklamní sdělení přímo k existujícímu nebo budoucímu spotřebiteli tak, aby vyvolalo okamžitou reakci. Také zahrnuje tvorbu databáze respondentů.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Přímý marketing používá poštu, telefon, e-mail, přímou reklamu, osobní kontakty atd., aby nalezl své zákazníky. 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Výhody: </a:t>
            </a:r>
            <a:r>
              <a:rPr lang="cs-CZ" altLang="zh-CN" sz="2000" dirty="0">
                <a:solidFill>
                  <a:srgbClr val="002060"/>
                </a:solidFill>
                <a:latin typeface="Arial" charset="0"/>
              </a:rPr>
              <a:t>Efektivní zacílení využitím databáze, flexibilnost a aktuálnost reklamního sdělení, měřitelnost odezvy.</a:t>
            </a:r>
            <a:endParaRPr lang="cs-CZ" sz="2000" dirty="0">
              <a:solidFill>
                <a:srgbClr val="002060"/>
              </a:solidFill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Nevýhody: </a:t>
            </a:r>
            <a:r>
              <a:rPr lang="cs-CZ" altLang="zh-CN" sz="2000" dirty="0">
                <a:solidFill>
                  <a:srgbClr val="002060"/>
                </a:solidFill>
                <a:latin typeface="Arial" charset="0"/>
              </a:rPr>
              <a:t>Náklady spojené se  získáním databáze.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Aktivní vs. Pasivní. Adresný vs. Neadresný.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Přímý marketing</a:t>
            </a:r>
          </a:p>
        </p:txBody>
      </p:sp>
    </p:spTree>
    <p:extLst>
      <p:ext uri="{BB962C8B-B14F-4D97-AF65-F5344CB8AC3E}">
        <p14:creationId xmlns:p14="http://schemas.microsoft.com/office/powerpoint/2010/main" val="277341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Komunikace, komunikační model.</a:t>
            </a: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Komunikační strategie – kampaň.</a:t>
            </a:r>
          </a:p>
          <a:p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PR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Applu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Má online být zvlášť? Digital?</a:t>
            </a:r>
          </a:p>
          <a:p>
            <a:r>
              <a:rPr lang="cs-CZ" sz="2000" dirty="0">
                <a:solidFill>
                  <a:srgbClr val="002060"/>
                </a:solidFill>
              </a:rPr>
              <a:t>„Nové“ trendy – guerilla marketing, virální, </a:t>
            </a:r>
            <a:r>
              <a:rPr lang="cs-CZ" sz="2000" dirty="0" err="1">
                <a:solidFill>
                  <a:srgbClr val="002060"/>
                </a:solidFill>
              </a:rPr>
              <a:t>product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placement</a:t>
            </a:r>
            <a:r>
              <a:rPr lang="cs-CZ" sz="2000" dirty="0">
                <a:solidFill>
                  <a:srgbClr val="002060"/>
                </a:solidFill>
              </a:rPr>
              <a:t>. </a:t>
            </a:r>
          </a:p>
          <a:p>
            <a:endParaRPr lang="cs-CZ" sz="2000" dirty="0"/>
          </a:p>
          <a:p>
            <a:r>
              <a:rPr lang="en-US" sz="2000" dirty="0">
                <a:hlinkClick r:id="rId3"/>
              </a:rPr>
              <a:t>Jägermeister Ice Ball Case Study</a:t>
            </a:r>
            <a:r>
              <a:rPr lang="cs-CZ" sz="2000" dirty="0">
                <a:hlinkClick r:id="rId3"/>
              </a:rPr>
              <a:t>.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>
                <a:solidFill>
                  <a:srgbClr val="002060"/>
                </a:solidFill>
              </a:rPr>
              <a:t>Nástroje e-marketingu: </a:t>
            </a:r>
            <a:r>
              <a:rPr lang="cs-CZ" sz="2000" b="1" dirty="0">
                <a:solidFill>
                  <a:srgbClr val="002060"/>
                </a:solidFill>
              </a:rPr>
              <a:t>Webová stránka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b="1" dirty="0">
                <a:solidFill>
                  <a:srgbClr val="002060"/>
                </a:solidFill>
              </a:rPr>
              <a:t>Sociální média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b="1" dirty="0">
                <a:solidFill>
                  <a:srgbClr val="002060"/>
                </a:solidFill>
              </a:rPr>
              <a:t>SEO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i="1" dirty="0">
                <a:solidFill>
                  <a:srgbClr val="002060"/>
                </a:solidFill>
              </a:rPr>
              <a:t>Mobilní marketing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Webináře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b="1" i="1" dirty="0">
                <a:solidFill>
                  <a:srgbClr val="002060"/>
                </a:solidFill>
              </a:rPr>
              <a:t>Obsahový marketing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/>
              <a:t>Online reklamy, Email kampaně, </a:t>
            </a:r>
            <a:r>
              <a:rPr lang="cs-CZ" sz="2000" dirty="0" err="1"/>
              <a:t>Newsletter</a:t>
            </a:r>
            <a:r>
              <a:rPr lang="cs-CZ" sz="2000" dirty="0"/>
              <a:t>.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Další nástroje</a:t>
            </a:r>
          </a:p>
        </p:txBody>
      </p:sp>
    </p:spTree>
    <p:extLst>
      <p:ext uri="{BB962C8B-B14F-4D97-AF65-F5344CB8AC3E}">
        <p14:creationId xmlns:p14="http://schemas.microsoft.com/office/powerpoint/2010/main" val="30298273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Ústřední nástroj marketingové komunikace na internetu.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Je na ni navázáno mnoho dalších nástrojů e-marketingu.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SEO – bez webu není co optimalizovat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PPC – bez webu není kam zákazníky směřovat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Sociální média – můžeme zde fungovat bez webu?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 e-</a:t>
            </a:r>
            <a:r>
              <a:rPr lang="cs-CZ" sz="2000" dirty="0" err="1">
                <a:solidFill>
                  <a:srgbClr val="002060"/>
                </a:solidFill>
              </a:rPr>
              <a:t>commerce</a:t>
            </a:r>
            <a:r>
              <a:rPr lang="cs-CZ" sz="2000" dirty="0">
                <a:solidFill>
                  <a:srgbClr val="002060"/>
                </a:solidFill>
              </a:rPr>
              <a:t> také místo, kde dochází k transakci.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Web je novodobá výkladní skříň značky.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Ceny webové stránky se díky různým technologiím výrazně liší.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Web postavený od nuly (v kódu je pouze to co potřebujete)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Řešení postavené na </a:t>
            </a:r>
            <a:r>
              <a:rPr lang="cs-CZ" sz="2000" dirty="0">
                <a:solidFill>
                  <a:srgbClr val="002060"/>
                </a:solidFill>
                <a:hlinkClick r:id="rId3"/>
              </a:rPr>
              <a:t>šabloně</a:t>
            </a:r>
            <a:r>
              <a:rPr lang="cs-CZ" sz="2000" dirty="0">
                <a:solidFill>
                  <a:srgbClr val="002060"/>
                </a:solidFill>
              </a:rPr>
              <a:t> (</a:t>
            </a:r>
            <a:r>
              <a:rPr lang="cs-CZ" sz="2000" dirty="0" err="1">
                <a:solidFill>
                  <a:srgbClr val="002060"/>
                </a:solidFill>
              </a:rPr>
              <a:t>wordpress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joomla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prestashop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woocommerce</a:t>
            </a:r>
            <a:r>
              <a:rPr lang="cs-CZ" sz="20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Webová stránka</a:t>
            </a:r>
          </a:p>
        </p:txBody>
      </p:sp>
    </p:spTree>
    <p:extLst>
      <p:ext uri="{BB962C8B-B14F-4D97-AF65-F5344CB8AC3E}">
        <p14:creationId xmlns:p14="http://schemas.microsoft.com/office/powerpoint/2010/main" val="1040590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002060"/>
                </a:solidFill>
              </a:rPr>
              <a:t>Umožňují rychlé šíření sociokulturních trendů.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Uživatelé mohou vkládat a sdílet s ostatními vlastní obsah.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Vzniká UGC – user </a:t>
            </a:r>
            <a:r>
              <a:rPr lang="cs-CZ" sz="2000" dirty="0" err="1">
                <a:solidFill>
                  <a:srgbClr val="002060"/>
                </a:solidFill>
              </a:rPr>
              <a:t>generated</a:t>
            </a:r>
            <a:r>
              <a:rPr lang="cs-CZ" sz="2000" dirty="0">
                <a:solidFill>
                  <a:srgbClr val="002060"/>
                </a:solidFill>
              </a:rPr>
              <a:t> content.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Mají globální dosah, pocitově </a:t>
            </a:r>
            <a:r>
              <a:rPr lang="cs-CZ" sz="2000" dirty="0" err="1">
                <a:solidFill>
                  <a:srgbClr val="002060"/>
                </a:solidFill>
              </a:rPr>
              <a:t>změnšují</a:t>
            </a:r>
            <a:r>
              <a:rPr lang="cs-CZ" sz="2000" dirty="0">
                <a:solidFill>
                  <a:srgbClr val="002060"/>
                </a:solidFill>
              </a:rPr>
              <a:t> vzdálenost mezi lidmi.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Jsou zdrojem informací pro nákupní rozhodnutí.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Pro firmu: informace o zákaznících, </a:t>
            </a:r>
            <a:r>
              <a:rPr lang="cs-CZ" sz="2000" dirty="0" err="1">
                <a:solidFill>
                  <a:srgbClr val="002060"/>
                </a:solidFill>
              </a:rPr>
              <a:t>brand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building</a:t>
            </a:r>
            <a:r>
              <a:rPr lang="cs-CZ" sz="2000" dirty="0">
                <a:solidFill>
                  <a:srgbClr val="002060"/>
                </a:solidFill>
              </a:rPr>
              <a:t>, reklama, servis, návštěvnost pro web, sdílení obsahu, komunita.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Typy: Blogy, Sociální sítě (Facebook, </a:t>
            </a:r>
            <a:r>
              <a:rPr lang="cs-CZ" sz="2000" dirty="0" err="1">
                <a:solidFill>
                  <a:srgbClr val="002060"/>
                </a:solidFill>
              </a:rPr>
              <a:t>Instagram</a:t>
            </a:r>
            <a:r>
              <a:rPr lang="cs-CZ" sz="2000" dirty="0">
                <a:solidFill>
                  <a:srgbClr val="002060"/>
                </a:solidFill>
              </a:rPr>
              <a:t>, </a:t>
            </a:r>
            <a:r>
              <a:rPr lang="cs-CZ" sz="2000" dirty="0" err="1">
                <a:solidFill>
                  <a:srgbClr val="002060"/>
                </a:solidFill>
              </a:rPr>
              <a:t>LinkedIn</a:t>
            </a:r>
            <a:r>
              <a:rPr lang="cs-CZ" sz="2000" dirty="0">
                <a:solidFill>
                  <a:srgbClr val="002060"/>
                </a:solidFill>
              </a:rPr>
              <a:t>), Obsahové komunity, </a:t>
            </a:r>
            <a:r>
              <a:rPr lang="cs-CZ" sz="2000" dirty="0" err="1">
                <a:solidFill>
                  <a:srgbClr val="002060"/>
                </a:solidFill>
              </a:rPr>
              <a:t>Kolaborativní</a:t>
            </a:r>
            <a:r>
              <a:rPr lang="cs-CZ" sz="2000" dirty="0">
                <a:solidFill>
                  <a:srgbClr val="002060"/>
                </a:solidFill>
              </a:rPr>
              <a:t> projekty.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endParaRPr lang="cs-CZ" sz="2000" dirty="0">
              <a:solidFill>
                <a:srgbClr val="002060"/>
              </a:solidFill>
            </a:endParaRP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Sociální média</a:t>
            </a:r>
          </a:p>
        </p:txBody>
      </p:sp>
    </p:spTree>
    <p:extLst>
      <p:ext uri="{BB962C8B-B14F-4D97-AF65-F5344CB8AC3E}">
        <p14:creationId xmlns:p14="http://schemas.microsoft.com/office/powerpoint/2010/main" val="108254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C1D912C-0B29-46BF-9838-BAD082B68ECC}" type="slidenum">
              <a:rPr lang="cs-CZ" altLang="en-US" sz="75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cs-CZ" altLang="en-US" sz="75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0010" y="303610"/>
            <a:ext cx="5368528" cy="594122"/>
          </a:xfrm>
        </p:spPr>
        <p:txBody>
          <a:bodyPr>
            <a:normAutofit/>
          </a:bodyPr>
          <a:lstStyle/>
          <a:p>
            <a:r>
              <a:rPr lang="cs-CZ" altLang="en-US" sz="2400" b="1" dirty="0"/>
              <a:t>Mediální  cíle </a:t>
            </a:r>
          </a:p>
        </p:txBody>
      </p:sp>
      <p:grpSp>
        <p:nvGrpSpPr>
          <p:cNvPr id="10245" name="Group 7"/>
          <p:cNvGrpSpPr>
            <a:grpSpLocks noChangeAspect="1"/>
          </p:cNvGrpSpPr>
          <p:nvPr/>
        </p:nvGrpSpPr>
        <p:grpSpPr bwMode="auto">
          <a:xfrm>
            <a:off x="1774627" y="1419622"/>
            <a:ext cx="5779294" cy="3042047"/>
            <a:chOff x="3062" y="5477"/>
            <a:chExt cx="5472" cy="2880"/>
          </a:xfrm>
        </p:grpSpPr>
        <p:sp>
          <p:nvSpPr>
            <p:cNvPr id="10247" name="AutoShape 8"/>
            <p:cNvSpPr>
              <a:spLocks noChangeAspect="1" noChangeArrowheads="1"/>
            </p:cNvSpPr>
            <p:nvPr/>
          </p:nvSpPr>
          <p:spPr bwMode="auto">
            <a:xfrm>
              <a:off x="3062" y="5477"/>
              <a:ext cx="5472" cy="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350"/>
            </a:p>
          </p:txBody>
        </p:sp>
        <p:sp>
          <p:nvSpPr>
            <p:cNvPr id="10248" name="Rectangle 9" descr="Pergamen"/>
            <p:cNvSpPr>
              <a:spLocks noChangeArrowheads="1"/>
            </p:cNvSpPr>
            <p:nvPr/>
          </p:nvSpPr>
          <p:spPr bwMode="auto">
            <a:xfrm>
              <a:off x="4358" y="5477"/>
              <a:ext cx="1296" cy="432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350" b="1" dirty="0">
                  <a:latin typeface="Times New Roman" panose="02020603050405020304" pitchFamily="18" charset="0"/>
                  <a:hlinkClick r:id="rId3"/>
                </a:rPr>
                <a:t>Náklady</a:t>
              </a:r>
              <a:endParaRPr lang="cs-CZ" altLang="en-US" sz="1350" dirty="0"/>
            </a:p>
          </p:txBody>
        </p:sp>
        <p:sp>
          <p:nvSpPr>
            <p:cNvPr id="10249" name="Rectangle 10" descr="Pergamen"/>
            <p:cNvSpPr>
              <a:spLocks noChangeArrowheads="1"/>
            </p:cNvSpPr>
            <p:nvPr/>
          </p:nvSpPr>
          <p:spPr bwMode="auto">
            <a:xfrm>
              <a:off x="6518" y="5621"/>
              <a:ext cx="1296" cy="432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350" b="1">
                  <a:latin typeface="Times New Roman" panose="02020603050405020304" pitchFamily="18" charset="0"/>
                </a:rPr>
                <a:t>Frekvence</a:t>
              </a:r>
            </a:p>
          </p:txBody>
        </p:sp>
        <p:sp>
          <p:nvSpPr>
            <p:cNvPr id="10250" name="Rectangle 11" descr="Pergamen"/>
            <p:cNvSpPr>
              <a:spLocks noChangeArrowheads="1"/>
            </p:cNvSpPr>
            <p:nvPr/>
          </p:nvSpPr>
          <p:spPr bwMode="auto">
            <a:xfrm>
              <a:off x="3062" y="6773"/>
              <a:ext cx="1152" cy="432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350" b="1">
                  <a:latin typeface="Times New Roman" panose="02020603050405020304" pitchFamily="18" charset="0"/>
                </a:rPr>
                <a:t>Pokrytí</a:t>
              </a:r>
            </a:p>
          </p:txBody>
        </p:sp>
        <p:sp>
          <p:nvSpPr>
            <p:cNvPr id="10251" name="Rectangle 12" descr="Pergamen"/>
            <p:cNvSpPr>
              <a:spLocks noChangeArrowheads="1"/>
            </p:cNvSpPr>
            <p:nvPr/>
          </p:nvSpPr>
          <p:spPr bwMode="auto">
            <a:xfrm>
              <a:off x="7238" y="6917"/>
              <a:ext cx="1152" cy="432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350" b="1">
                  <a:latin typeface="Times New Roman" panose="02020603050405020304" pitchFamily="18" charset="0"/>
                </a:rPr>
                <a:t>Dosah</a:t>
              </a:r>
            </a:p>
          </p:txBody>
        </p:sp>
        <p:sp>
          <p:nvSpPr>
            <p:cNvPr id="10252" name="Rectangle 13"/>
            <p:cNvSpPr>
              <a:spLocks noChangeArrowheads="1"/>
            </p:cNvSpPr>
            <p:nvPr/>
          </p:nvSpPr>
          <p:spPr bwMode="auto">
            <a:xfrm>
              <a:off x="5222" y="7925"/>
              <a:ext cx="1440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350" b="1">
                  <a:latin typeface="Times New Roman" panose="02020603050405020304" pitchFamily="18" charset="0"/>
                </a:rPr>
                <a:t>Kontinuita </a:t>
              </a:r>
            </a:p>
          </p:txBody>
        </p:sp>
        <p:sp>
          <p:nvSpPr>
            <p:cNvPr id="10253" name="Oval 14"/>
            <p:cNvSpPr>
              <a:spLocks noChangeArrowheads="1"/>
            </p:cNvSpPr>
            <p:nvPr/>
          </p:nvSpPr>
          <p:spPr bwMode="auto">
            <a:xfrm>
              <a:off x="4934" y="6629"/>
              <a:ext cx="1872" cy="72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en-US" sz="1200" b="1">
                  <a:latin typeface="Times New Roman" panose="02020603050405020304" pitchFamily="18" charset="0"/>
                </a:rPr>
                <a:t>Mediální cíle</a:t>
              </a:r>
              <a:endParaRPr lang="cs-CZ" altLang="en-US" sz="1200"/>
            </a:p>
          </p:txBody>
        </p:sp>
        <p:sp>
          <p:nvSpPr>
            <p:cNvPr id="10254" name="Line 15"/>
            <p:cNvSpPr>
              <a:spLocks noChangeShapeType="1"/>
            </p:cNvSpPr>
            <p:nvPr/>
          </p:nvSpPr>
          <p:spPr bwMode="auto">
            <a:xfrm flipV="1">
              <a:off x="5942" y="7493"/>
              <a:ext cx="1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10255" name="Line 16"/>
            <p:cNvSpPr>
              <a:spLocks noChangeShapeType="1"/>
            </p:cNvSpPr>
            <p:nvPr/>
          </p:nvSpPr>
          <p:spPr bwMode="auto">
            <a:xfrm flipH="1">
              <a:off x="6950" y="7061"/>
              <a:ext cx="43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10256" name="Line 17"/>
            <p:cNvSpPr>
              <a:spLocks noChangeShapeType="1"/>
            </p:cNvSpPr>
            <p:nvPr/>
          </p:nvSpPr>
          <p:spPr bwMode="auto">
            <a:xfrm flipH="1">
              <a:off x="6518" y="6053"/>
              <a:ext cx="28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10257" name="Line 18"/>
            <p:cNvSpPr>
              <a:spLocks noChangeShapeType="1"/>
            </p:cNvSpPr>
            <p:nvPr/>
          </p:nvSpPr>
          <p:spPr bwMode="auto">
            <a:xfrm>
              <a:off x="5078" y="6053"/>
              <a:ext cx="28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10258" name="Line 19"/>
            <p:cNvSpPr>
              <a:spLocks noChangeShapeType="1"/>
            </p:cNvSpPr>
            <p:nvPr/>
          </p:nvSpPr>
          <p:spPr bwMode="auto">
            <a:xfrm>
              <a:off x="4214" y="6917"/>
              <a:ext cx="57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1746831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eaLnBrk="0" hangingPunct="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¡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¡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09F749F-61A3-4018-958C-C23195E68836}" type="slidenum">
              <a:rPr lang="cs-CZ" altLang="en-US" sz="75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cs-CZ" altLang="en-US" sz="75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871662" y="303610"/>
            <a:ext cx="5368529" cy="6667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altLang="en-US" sz="2700" b="1" dirty="0"/>
              <a:t>Mediální mix</a:t>
            </a:r>
            <a:br>
              <a:rPr lang="cs-CZ" altLang="en-US" sz="2700" b="1" dirty="0"/>
            </a:br>
            <a:r>
              <a:rPr lang="cs-CZ" altLang="en-US" sz="2700" dirty="0"/>
              <a:t> </a:t>
            </a:r>
            <a:r>
              <a:rPr lang="cs-CZ" altLang="en-US" sz="1050" b="1" i="1" dirty="0"/>
              <a:t>„Nejlepší reklamou je spokojený zákazník.“</a:t>
            </a:r>
            <a:r>
              <a:rPr lang="cs-CZ" altLang="en-US" sz="2700" dirty="0"/>
              <a:t> </a:t>
            </a:r>
          </a:p>
        </p:txBody>
      </p:sp>
      <p:graphicFrame>
        <p:nvGraphicFramePr>
          <p:cNvPr id="273997" name="Group 58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368460"/>
              </p:ext>
            </p:extLst>
          </p:nvPr>
        </p:nvGraphicFramePr>
        <p:xfrm>
          <a:off x="179512" y="1131590"/>
          <a:ext cx="8856984" cy="4008195"/>
        </p:xfrm>
        <a:graphic>
          <a:graphicData uri="http://schemas.openxmlformats.org/drawingml/2006/table">
            <a:tbl>
              <a:tblPr/>
              <a:tblGrid>
                <a:gridCol w="1356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2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08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Výhody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Nevýhody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573">
                <a:tc rowSpan="5">
                  <a:txBody>
                    <a:bodyPr/>
                    <a:lstStyle/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Televize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Působení na více smyslů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Vysoké náklady 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Masový dosah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Možnost přepínání kanálů 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Flexibilita v časovém plánování 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Omezená selektivita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7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Emocionální působení 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Informační přeplněnost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0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Omezené informace (spot - 30 sekund)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573">
                <a:tc rowSpan="3">
                  <a:txBody>
                    <a:bodyPr/>
                    <a:lstStyle/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Rozhlas 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Vysoká segmentace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„Médium v pozadí“ (kulisa)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7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Cenová dostupnost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Dočasnost sdělení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Časová flexibilita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Informační přeplněnost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573">
                <a:tc rowSpan="4">
                  <a:txBody>
                    <a:bodyPr/>
                    <a:lstStyle/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Venkovní</a:t>
                      </a:r>
                    </a:p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reklama</a:t>
                      </a:r>
                    </a:p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(outdoor,</a:t>
                      </a:r>
                    </a:p>
                    <a:p>
                      <a:pPr marL="447675" marR="0" lvl="0" indent="-447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out-of-home)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Pestrost forem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Omezené množství informací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57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Velký počet míst a geografická flexibilita 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Nízká či žádná selektivnost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38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Efektivita (nižší cena)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Omezená dostupnost některých forem venkovní reklamy (omezeno vyhláškami)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15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Široký zásah a vysoká úroveň frekvence zásahu </a:t>
                      </a:r>
                      <a:endParaRPr kumimoji="0" lang="cs-CZ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7675" marR="0" lvl="0" indent="-447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Dlouhá doba realizace </a:t>
                      </a:r>
                      <a:endParaRPr kumimoji="0" lang="cs-CZ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044026"/>
      </p:ext>
    </p:extLst>
  </p:cSld>
  <p:clrMapOvr>
    <a:masterClrMapping/>
  </p:clrMapOvr>
  <p:transition>
    <p:blinds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767" name="Group 2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88582"/>
              </p:ext>
            </p:extLst>
          </p:nvPr>
        </p:nvGraphicFramePr>
        <p:xfrm>
          <a:off x="2" y="0"/>
          <a:ext cx="9130857" cy="5392546"/>
        </p:xfrm>
        <a:graphic>
          <a:graphicData uri="http://schemas.openxmlformats.org/drawingml/2006/table">
            <a:tbl>
              <a:tblPr/>
              <a:tblGrid>
                <a:gridCol w="1711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9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9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08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Noviny 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Možnost geografického omezení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Kvalita reprodukce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Flexibilita inzerce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Rychlé stárnutí výtisku novin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Důvěryhodnost média 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Přeplněnost inzercí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Archivační schopnost 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Možnost rychlé reakce konkurentů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Vysoká četnost 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Omezená schopnost emotivního působení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821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Časopisy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Možnost zasažení specifických cílových skupin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Vyšší ceny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Delší životnost 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Delší doba realizace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Vyšší kvalita reprodukce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Celoplošnost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24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Využití redakčního kontextu (luxusní časopis – luxusní kosmetika)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7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Podrobnost a věrohodnost informací 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821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Internet</a:t>
                      </a: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Nepřetržitost a rychlost sdělení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Neosobnost komunikace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3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Široký dosah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Technická omezení (rychlost, kapacita hardwaru, ochranné brány na serverech, atd.) 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Nízká cena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Vybavenost internetovým připojením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Zpětná vazba, snadné měření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Selektivnost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Snadná práce s informacemi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Využití obrázků, textu, zvuku, hypertextových odkazů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139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zh-CN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2"/>
                        </a:rPr>
                        <a:t>Kino</a:t>
                      </a:r>
                      <a:endParaRPr kumimoji="0" lang="cs-CZ" altLang="zh-CN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Působení na emotivní vnímání spotřebitele (kreativnější a delší spoty – až dvou minutové)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Vysoké náklady spojené se zápisem na filmový materiál a kopie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139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Dobré zacílení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Nedostatečný počet realizovaných výzkumů o účinnosti kina jako </a:t>
                      </a:r>
                      <a:r>
                        <a:rPr kumimoji="0" lang="cs-CZ" altLang="zh-CN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  <a:hlinkClick r:id="rId3"/>
                        </a:rPr>
                        <a:t>média </a:t>
                      </a:r>
                      <a:endParaRPr kumimoji="0" lang="cs-CZ" altLang="zh-CN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08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Nelze přepnout </a:t>
                      </a:r>
                      <a:endParaRPr kumimoji="0" lang="cs-CZ" altLang="zh-CN" sz="105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0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Mobilní telefon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zh-CN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Médium budoucnosti (jak dlouho?) – vysoká interaktivita a zacílení!</a:t>
                      </a:r>
                    </a:p>
                  </a:txBody>
                  <a:tcPr marL="68580" marR="68580" marT="34292" marB="3429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226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Příliš rychlý vývoj médií! Učíme firmy nutnost Facebooku, jak s ním pracovat, jak tvořit obsah (content), ale spotřebitelé skáčou na nové trendy sítě –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Pinterest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Youtubeři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blogeři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Roste důležitost operačních systémů – pro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může udělat více umístění v seznamu doporučených aplikací, než miliony za reklamu v TV.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skrze aplikace –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advergaming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 tím spojená </a:t>
            </a:r>
            <a:r>
              <a:rPr lang="cs-CZ" altLang="cs-CZ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gamifikace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všeho. 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Mohou existovat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spefická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média pro specifické potřeby – hit měst a obcí je SMS systém (+FB).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Vývoj médií – ta rychlost!</a:t>
            </a:r>
          </a:p>
        </p:txBody>
      </p:sp>
    </p:spTree>
    <p:extLst>
      <p:ext uri="{BB962C8B-B14F-4D97-AF65-F5344CB8AC3E}">
        <p14:creationId xmlns:p14="http://schemas.microsoft.com/office/powerpoint/2010/main" val="31118295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Klasická média – informace, přesvědčování, připomínkování. Ale také emoce, loajalita.</a:t>
            </a:r>
          </a:p>
          <a:p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Soušly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příběhy! Zábava.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Co se děje pod pokličkou. O hodnotách. Cílem není prodat, ale vyprávět. 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Vždy musíme znát jazyk cílovky. 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řada pouček, jak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dělat, některé se kloní ke komunikačnímu minimalismu, některé zdůrazňují význam informací. 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minisukně, krátká aby zaujala, akorát dlouhá pro sdělení obsahu.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 err="1"/>
              <a:t>Message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423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Kampaň není provázána s ostatními aktivitami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Kampaň nevychází z marketingové strategie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Kampaň nemá jasný cíl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Kampaň není měřená a vyhodnocovaná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Nákup za ceníkové ceny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Chyby při plánování kampaně</a:t>
            </a:r>
          </a:p>
        </p:txBody>
      </p:sp>
    </p:spTree>
    <p:extLst>
      <p:ext uri="{BB962C8B-B14F-4D97-AF65-F5344CB8AC3E}">
        <p14:creationId xmlns:p14="http://schemas.microsoft.com/office/powerpoint/2010/main" val="16128189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Stanovení všech činností, které je třeba vykonat, jejich uvedení do souladu a stanovení, kdo bude úkol provádět (vlastní marketingové oddělení/komunikační agentura) včetně stanovení časového harmonogramu.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E Koordinace a integrace MK</a:t>
            </a:r>
          </a:p>
        </p:txBody>
      </p:sp>
    </p:spTree>
    <p:extLst>
      <p:ext uri="{BB962C8B-B14F-4D97-AF65-F5344CB8AC3E}">
        <p14:creationId xmlns:p14="http://schemas.microsoft.com/office/powerpoint/2010/main" val="2828392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https://www.mediar.cz/galerie-reklamy/jak-listerine-s-fragile-pomohly-zakaznikum-najit-tu-spravnou-peci-pro-zuby-a-dasne/</a:t>
            </a:r>
            <a:r>
              <a:rPr lang="cs-CZ" altLang="cs-CZ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</p:spTree>
    <p:extLst>
      <p:ext uri="{BB962C8B-B14F-4D97-AF65-F5344CB8AC3E}">
        <p14:creationId xmlns:p14="http://schemas.microsoft.com/office/powerpoint/2010/main" val="10508879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Tato etapa představuje uvedení plánovaných aktivit v rámci marketingové komunikace do reality.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F Implementace MK</a:t>
            </a:r>
          </a:p>
        </p:txBody>
      </p:sp>
    </p:spTree>
    <p:extLst>
      <p:ext uri="{BB962C8B-B14F-4D97-AF65-F5344CB8AC3E}">
        <p14:creationId xmlns:p14="http://schemas.microsoft.com/office/powerpoint/2010/main" val="14349138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předpokladů efektivní reklamy a způsobů měření efektivity dopadu komunikačních kampaní na cílové publikum.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Toto je nejčastější příklad selhání firem – vše je potřeba měřit, vyhodnocovat, a na základě toho optimalizovat (neustálé iterace, neustálé A/B testování a úpravy atd.).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metriky? KPI?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(CTR, CPC, CPM,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engagement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bounce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views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duration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audience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retention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G Kontrola účinnosti MK</a:t>
            </a:r>
          </a:p>
        </p:txBody>
      </p:sp>
    </p:spTree>
    <p:extLst>
      <p:ext uri="{BB962C8B-B14F-4D97-AF65-F5344CB8AC3E}">
        <p14:creationId xmlns:p14="http://schemas.microsoft.com/office/powerpoint/2010/main" val="11039103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Oproti jiným velkým firmám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neoutsourcuje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PR, ale dělá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inhouse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stovky zaměstnanců.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Outsource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pouze pro malé nevýznamné trhy – jako ČR.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na hlavních trzích je pravidlem minimum komunikace s médii, pouze chtěná k podpoře produktů a image firmy. Pokud je mediální kauza, nepoužívá své jméno.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 strategie – pracovat s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blogery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až pak to přebírají klasická média. Kontrolované úniky nových informací. Boj proti dezinformacím. (příklad Reuters, které nechtělo citovat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Cooka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blogeři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vytvořili značný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 tým sleduje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konkurence a přeposílá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blogerům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3 Příklad – Apple a média (živě.cz) 1</a:t>
            </a:r>
          </a:p>
        </p:txBody>
      </p:sp>
    </p:spTree>
    <p:extLst>
      <p:ext uri="{BB962C8B-B14F-4D97-AF65-F5344CB8AC3E}">
        <p14:creationId xmlns:p14="http://schemas.microsoft.com/office/powerpoint/2010/main" val="32595213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 tým tvoří 6 týmů – zajímavý je tzv. „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Momentum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Buzz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Team“. Má na starosti nepřímý marketing, jako jsou produkty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Applu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 rukách celebrit nebo v televizních seriálech.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týmy jsou podle produktů, které zastupují. 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Jeden tým se stará o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jako je třeba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Keynote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kterou sledují desítky milionů lidí. Tým sleduje, co je očekáváno a reaguje na to! Na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keynote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jsou vyhodnoceni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blogeři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kteří dostanou pozvánku a zákulisní informace, aby se budoval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sále pak sedí zaměstnanci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Applu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kteří rozdmýchávají nadšení! 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První kusy k testování dostanou vyvolení. Recenze jsou ale přesně podle Apple návodu! Nelíbí? Nedostaneš.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Příklad – Apple a média (živě.cz) 2</a:t>
            </a:r>
          </a:p>
        </p:txBody>
      </p:sp>
    </p:spTree>
    <p:extLst>
      <p:ext uri="{BB962C8B-B14F-4D97-AF65-F5344CB8AC3E}">
        <p14:creationId xmlns:p14="http://schemas.microsoft.com/office/powerpoint/2010/main" val="28833456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>
            <a:extLst>
              <a:ext uri="{FF2B5EF4-FFF2-40B4-BE49-F238E27FC236}">
                <a16:creationId xmlns:a16="http://schemas.microsoft.com/office/drawing/2014/main" id="{4951597B-050A-4E47-B47A-9EABAA14F21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827584" y="915566"/>
            <a:ext cx="1512887" cy="3025775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Seminář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67A8DA8-9A1D-45E6-906E-E0D4445B45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7784" y="987574"/>
            <a:ext cx="2228850" cy="55245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84684B3-86F9-4AD2-80E0-C98980B728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6096" y="1225468"/>
            <a:ext cx="3265221" cy="334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956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Seminář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3C005EA-9E18-431B-933E-AE6F5EFE99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43558"/>
            <a:ext cx="4941168" cy="370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871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Tesco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Drink 32 Kč/l.</a:t>
            </a:r>
          </a:p>
          <a:p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Tiger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Kč/l.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Semtex 66Kč/l.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Shock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72Kč/l.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Monster 72Kč/l.</a:t>
            </a:r>
          </a:p>
          <a:p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Bull 130Kč/l.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Seminář</a:t>
            </a:r>
          </a:p>
        </p:txBody>
      </p:sp>
    </p:spTree>
    <p:extLst>
      <p:ext uri="{BB962C8B-B14F-4D97-AF65-F5344CB8AC3E}">
        <p14:creationId xmlns:p14="http://schemas.microsoft.com/office/powerpoint/2010/main" val="4493123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 prezentace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2699792" y="1779662"/>
            <a:ext cx="3888432" cy="237626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proces sdělování, sdílení, přenosu a výměny významů a hodnot, zahrnujících v širším významu nejen oblast informací, ale také dalších projevů a výsledků lidské činnosti, jako jsou nejrůznější nabízené produkty, stejně jako reakce zákazníků na ně (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Foret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2003).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Marketingová komunikace:</a:t>
            </a:r>
          </a:p>
          <a:p>
            <a:pPr lvl="1"/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Širší pojetí: veškerá plánovaná i neplánovaná komunikace ve všech bodech kontaktů organizace se současnými i potenciálními zákazníky (obal produktu, vnímání značky, cena, distribuční místa, reklama, chování zaměstnanců, tradice organizace atd.) Integrovaná marketingová komunikace.</a:t>
            </a:r>
          </a:p>
          <a:p>
            <a:pPr lvl="1"/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Užší pojetí: marketingový komunikační mix.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1 Komunikace </a:t>
            </a:r>
          </a:p>
        </p:txBody>
      </p:sp>
    </p:spTree>
    <p:extLst>
      <p:ext uri="{BB962C8B-B14F-4D97-AF65-F5344CB8AC3E}">
        <p14:creationId xmlns:p14="http://schemas.microsoft.com/office/powerpoint/2010/main" val="229104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65660" y="250032"/>
            <a:ext cx="6535340" cy="269081"/>
          </a:xfrm>
          <a:noFill/>
        </p:spPr>
        <p:txBody>
          <a:bodyPr anchor="t">
            <a:noAutofit/>
          </a:bodyPr>
          <a:lstStyle/>
          <a:p>
            <a:pPr algn="ctr" eaLnBrk="1" hangingPunct="1"/>
            <a:r>
              <a:rPr lang="cs-CZ" altLang="cs-CZ" sz="3600" dirty="0"/>
              <a:t>Kybernetický model komunikace </a:t>
            </a:r>
          </a:p>
        </p:txBody>
      </p:sp>
      <p:grpSp>
        <p:nvGrpSpPr>
          <p:cNvPr id="2" name="Group 60"/>
          <p:cNvGrpSpPr>
            <a:grpSpLocks noChangeAspect="1"/>
          </p:cNvGrpSpPr>
          <p:nvPr/>
        </p:nvGrpSpPr>
        <p:grpSpPr bwMode="auto">
          <a:xfrm>
            <a:off x="1818085" y="607219"/>
            <a:ext cx="5886450" cy="4536281"/>
            <a:chOff x="2198" y="4433"/>
            <a:chExt cx="7200" cy="4320"/>
          </a:xfrm>
        </p:grpSpPr>
        <p:sp>
          <p:nvSpPr>
            <p:cNvPr id="21508" name="AutoShape 61"/>
            <p:cNvSpPr>
              <a:spLocks noChangeAspect="1" noChangeArrowheads="1"/>
            </p:cNvSpPr>
            <p:nvPr/>
          </p:nvSpPr>
          <p:spPr bwMode="auto">
            <a:xfrm>
              <a:off x="2198" y="4433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350"/>
            </a:p>
          </p:txBody>
        </p:sp>
        <p:sp>
          <p:nvSpPr>
            <p:cNvPr id="21509" name="Rectangle 62"/>
            <p:cNvSpPr>
              <a:spLocks noChangeArrowheads="1"/>
            </p:cNvSpPr>
            <p:nvPr/>
          </p:nvSpPr>
          <p:spPr bwMode="auto">
            <a:xfrm>
              <a:off x="3494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900"/>
                </a:spcBef>
                <a:buClrTx/>
                <a:buSzTx/>
                <a:buNone/>
              </a:pPr>
              <a:r>
                <a:rPr lang="cs-CZ" altLang="cs-CZ" sz="1200" b="1"/>
                <a:t>zakódování</a:t>
              </a:r>
            </a:p>
          </p:txBody>
        </p:sp>
        <p:sp>
          <p:nvSpPr>
            <p:cNvPr id="21510" name="Rectangle 63"/>
            <p:cNvSpPr>
              <a:spLocks noChangeArrowheads="1"/>
            </p:cNvSpPr>
            <p:nvPr/>
          </p:nvSpPr>
          <p:spPr bwMode="auto">
            <a:xfrm>
              <a:off x="5222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450"/>
                </a:spcBef>
                <a:buClrTx/>
                <a:buSzTx/>
                <a:buNone/>
              </a:pPr>
              <a:r>
                <a:rPr lang="cs-CZ" altLang="cs-CZ" sz="1200" b="1"/>
                <a:t>přenos médiem</a:t>
              </a:r>
            </a:p>
          </p:txBody>
        </p:sp>
        <p:sp>
          <p:nvSpPr>
            <p:cNvPr id="21511" name="Rectangle 64"/>
            <p:cNvSpPr>
              <a:spLocks noChangeArrowheads="1"/>
            </p:cNvSpPr>
            <p:nvPr/>
          </p:nvSpPr>
          <p:spPr bwMode="auto">
            <a:xfrm>
              <a:off x="6806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900"/>
                </a:spcBef>
                <a:buClrTx/>
                <a:buSzTx/>
                <a:buNone/>
              </a:pPr>
              <a:r>
                <a:rPr lang="cs-CZ" altLang="cs-CZ" sz="1200" b="1"/>
                <a:t>dekódování</a:t>
              </a:r>
            </a:p>
          </p:txBody>
        </p:sp>
        <p:sp>
          <p:nvSpPr>
            <p:cNvPr id="21512" name="Line 65"/>
            <p:cNvSpPr>
              <a:spLocks noChangeShapeType="1"/>
            </p:cNvSpPr>
            <p:nvPr/>
          </p:nvSpPr>
          <p:spPr bwMode="auto">
            <a:xfrm>
              <a:off x="3206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13" name="Line 66"/>
            <p:cNvSpPr>
              <a:spLocks noChangeShapeType="1"/>
            </p:cNvSpPr>
            <p:nvPr/>
          </p:nvSpPr>
          <p:spPr bwMode="auto">
            <a:xfrm>
              <a:off x="4790" y="558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14" name="Line 67"/>
            <p:cNvSpPr>
              <a:spLocks noChangeShapeType="1"/>
            </p:cNvSpPr>
            <p:nvPr/>
          </p:nvSpPr>
          <p:spPr bwMode="auto">
            <a:xfrm>
              <a:off x="6518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15" name="Line 68"/>
            <p:cNvSpPr>
              <a:spLocks noChangeShapeType="1"/>
            </p:cNvSpPr>
            <p:nvPr/>
          </p:nvSpPr>
          <p:spPr bwMode="auto">
            <a:xfrm>
              <a:off x="8102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16" name="Rectangle 69"/>
            <p:cNvSpPr>
              <a:spLocks noChangeArrowheads="1"/>
            </p:cNvSpPr>
            <p:nvPr/>
          </p:nvSpPr>
          <p:spPr bwMode="auto">
            <a:xfrm>
              <a:off x="5078" y="6593"/>
              <a:ext cx="1152" cy="864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200" b="1"/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ŠUM</a:t>
              </a:r>
            </a:p>
          </p:txBody>
        </p:sp>
        <p:sp>
          <p:nvSpPr>
            <p:cNvPr id="21517" name="Line 70"/>
            <p:cNvSpPr>
              <a:spLocks noChangeShapeType="1"/>
            </p:cNvSpPr>
            <p:nvPr/>
          </p:nvSpPr>
          <p:spPr bwMode="auto">
            <a:xfrm flipV="1">
              <a:off x="5654" y="6305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18" name="Line 71"/>
            <p:cNvSpPr>
              <a:spLocks noChangeShapeType="1"/>
            </p:cNvSpPr>
            <p:nvPr/>
          </p:nvSpPr>
          <p:spPr bwMode="auto">
            <a:xfrm flipH="1">
              <a:off x="4646" y="702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19" name="Line 72"/>
            <p:cNvSpPr>
              <a:spLocks noChangeShapeType="1"/>
            </p:cNvSpPr>
            <p:nvPr/>
          </p:nvSpPr>
          <p:spPr bwMode="auto">
            <a:xfrm>
              <a:off x="5654" y="745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20" name="Line 73"/>
            <p:cNvSpPr>
              <a:spLocks noChangeShapeType="1"/>
            </p:cNvSpPr>
            <p:nvPr/>
          </p:nvSpPr>
          <p:spPr bwMode="auto">
            <a:xfrm>
              <a:off x="6230" y="702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21" name="Rectangle 74"/>
            <p:cNvSpPr>
              <a:spLocks noChangeArrowheads="1"/>
            </p:cNvSpPr>
            <p:nvPr/>
          </p:nvSpPr>
          <p:spPr bwMode="auto">
            <a:xfrm>
              <a:off x="7238" y="7889"/>
              <a:ext cx="1152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reakce</a:t>
              </a:r>
            </a:p>
          </p:txBody>
        </p:sp>
        <p:sp>
          <p:nvSpPr>
            <p:cNvPr id="21522" name="Rectangle 75"/>
            <p:cNvSpPr>
              <a:spLocks noChangeArrowheads="1"/>
            </p:cNvSpPr>
            <p:nvPr/>
          </p:nvSpPr>
          <p:spPr bwMode="auto">
            <a:xfrm>
              <a:off x="4502" y="7745"/>
              <a:ext cx="1008" cy="576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zpětná vazba</a:t>
              </a:r>
            </a:p>
          </p:txBody>
        </p:sp>
        <p:sp>
          <p:nvSpPr>
            <p:cNvPr id="21523" name="Rectangle 76"/>
            <p:cNvSpPr>
              <a:spLocks noChangeArrowheads="1"/>
            </p:cNvSpPr>
            <p:nvPr/>
          </p:nvSpPr>
          <p:spPr bwMode="auto">
            <a:xfrm>
              <a:off x="8388" y="514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450"/>
                </a:spcBef>
                <a:buClrTx/>
                <a:buSzTx/>
                <a:buNone/>
              </a:pPr>
              <a:r>
                <a:rPr lang="cs-CZ" altLang="cs-CZ" sz="1200" b="1"/>
                <a:t>příjemce sdělení</a:t>
              </a:r>
            </a:p>
          </p:txBody>
        </p:sp>
        <p:sp>
          <p:nvSpPr>
            <p:cNvPr id="21524" name="Rectangle 77"/>
            <p:cNvSpPr>
              <a:spLocks noChangeArrowheads="1"/>
            </p:cNvSpPr>
            <p:nvPr/>
          </p:nvSpPr>
          <p:spPr bwMode="auto">
            <a:xfrm>
              <a:off x="2198" y="515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050" b="1"/>
                <a:t>odesílatel (zdroj) sdělení</a:t>
              </a:r>
            </a:p>
          </p:txBody>
        </p:sp>
        <p:sp>
          <p:nvSpPr>
            <p:cNvPr id="21525" name="Line 78"/>
            <p:cNvSpPr>
              <a:spLocks noChangeShapeType="1"/>
            </p:cNvSpPr>
            <p:nvPr/>
          </p:nvSpPr>
          <p:spPr bwMode="auto">
            <a:xfrm>
              <a:off x="8966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26" name="Line 79"/>
            <p:cNvSpPr>
              <a:spLocks noChangeShapeType="1"/>
            </p:cNvSpPr>
            <p:nvPr/>
          </p:nvSpPr>
          <p:spPr bwMode="auto">
            <a:xfrm flipH="1">
              <a:off x="8390" y="8033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27" name="Line 80"/>
            <p:cNvSpPr>
              <a:spLocks noChangeShapeType="1"/>
            </p:cNvSpPr>
            <p:nvPr/>
          </p:nvSpPr>
          <p:spPr bwMode="auto">
            <a:xfrm flipH="1">
              <a:off x="5510" y="8033"/>
              <a:ext cx="17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28" name="Line 81"/>
            <p:cNvSpPr>
              <a:spLocks noChangeShapeType="1"/>
            </p:cNvSpPr>
            <p:nvPr/>
          </p:nvSpPr>
          <p:spPr bwMode="auto">
            <a:xfrm flipH="1">
              <a:off x="2630" y="8033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29" name="Line 82"/>
            <p:cNvSpPr>
              <a:spLocks noChangeShapeType="1"/>
            </p:cNvSpPr>
            <p:nvPr/>
          </p:nvSpPr>
          <p:spPr bwMode="auto">
            <a:xfrm flipV="1">
              <a:off x="2630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sz="1350"/>
            </a:p>
          </p:txBody>
        </p:sp>
        <p:sp>
          <p:nvSpPr>
            <p:cNvPr id="21530" name="Text Box 83"/>
            <p:cNvSpPr txBox="1">
              <a:spLocks noChangeArrowheads="1"/>
            </p:cNvSpPr>
            <p:nvPr/>
          </p:nvSpPr>
          <p:spPr bwMode="auto">
            <a:xfrm>
              <a:off x="2918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sdělení</a:t>
              </a:r>
            </a:p>
          </p:txBody>
        </p:sp>
        <p:sp>
          <p:nvSpPr>
            <p:cNvPr id="21531" name="Text Box 84"/>
            <p:cNvSpPr txBox="1">
              <a:spLocks noChangeArrowheads="1"/>
            </p:cNvSpPr>
            <p:nvPr/>
          </p:nvSpPr>
          <p:spPr bwMode="auto">
            <a:xfrm>
              <a:off x="4646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 dirty="0"/>
                <a:t>sdělení</a:t>
              </a:r>
            </a:p>
          </p:txBody>
        </p:sp>
        <p:sp>
          <p:nvSpPr>
            <p:cNvPr id="21532" name="Rectangle 85"/>
            <p:cNvSpPr>
              <a:spLocks noChangeArrowheads="1"/>
            </p:cNvSpPr>
            <p:nvPr/>
          </p:nvSpPr>
          <p:spPr bwMode="auto">
            <a:xfrm>
              <a:off x="6086" y="4721"/>
              <a:ext cx="1008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sdělení</a:t>
              </a:r>
            </a:p>
          </p:txBody>
        </p:sp>
        <p:sp>
          <p:nvSpPr>
            <p:cNvPr id="21533" name="Text Box 86"/>
            <p:cNvSpPr txBox="1">
              <a:spLocks noChangeArrowheads="1"/>
            </p:cNvSpPr>
            <p:nvPr/>
          </p:nvSpPr>
          <p:spPr bwMode="auto">
            <a:xfrm>
              <a:off x="7814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200" b="1"/>
                <a:t>sdělení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693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Další modely – STDC a AIDA</a:t>
            </a:r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275606"/>
            <a:ext cx="3871991" cy="3312368"/>
          </a:xfrm>
          <a:prstGeom prst="rect">
            <a:avLst/>
          </a:prstGeom>
        </p:spPr>
      </p:pic>
      <p:pic>
        <p:nvPicPr>
          <p:cNvPr id="5" name="Picture 2" descr="http://d24nkegzgh58k.cloudfront.net/wp-content/uploads/sites/7/2017/04/forester-purchase-funnel.gif?iv=16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55718"/>
            <a:ext cx="2962688" cy="363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45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Situační analýza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Stanovení cílů a cílových skupin MK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cs-CZ" altLang="cs-CZ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Budgeting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Strategie marketingového komunikačního mixu (strategie, komunikační prvky, média)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Koordinace a integrace MK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Implementace MK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 Kontrola výsledků účinnosti MK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2 Postup při přípravě komunikační kampaně</a:t>
            </a:r>
          </a:p>
        </p:txBody>
      </p:sp>
    </p:spTree>
    <p:extLst>
      <p:ext uri="{BB962C8B-B14F-4D97-AF65-F5344CB8AC3E}">
        <p14:creationId xmlns:p14="http://schemas.microsoft.com/office/powerpoint/2010/main" val="247574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INTERNÍ (vynikající produkt a jeho dobrý positioning, lépe rozpoznatelná a zapamatovatelná značka, loajální zákazníci, tradice, dostatek finančních zdrojů na marketingové komunikační aktivity, účast na sponzorských projektech, úspěšné  komunikační kampaně v minulosti apod.)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 (produkt a komunikační aktivity konkurence, legislativní prostředí v oblasti marketingové komunikace a etické kodexy profesních sdružení, míra oblíbenosti a využití médií v dané lokalitě, místní zvyklosti, množství a kvalita komunikačních agentur atd.)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A Situační analýza</a:t>
            </a:r>
          </a:p>
        </p:txBody>
      </p:sp>
    </p:spTree>
    <p:extLst>
      <p:ext uri="{BB962C8B-B14F-4D97-AF65-F5344CB8AC3E}">
        <p14:creationId xmlns:p14="http://schemas.microsoft.com/office/powerpoint/2010/main" val="526683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8485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Vycházející z cílů celé strategie (mise, vize), nebo z cílů pro produkt, distribuci, cenu - zvýšení obratu, zvýšení zisku, zvýšení TP.</a:t>
            </a: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Čistě komunikačně zaměřené cíle by byly: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Zlepšení image podniku/produktu/značky.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Zvýšení povědomí o podniku/produktu.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Budovat nové asociace se značkou.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nového positioningu. 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Připomenout značku.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Podpořit okamžitý (spontánní) nákup. 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Usnadňovat nákup.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Vybudovat TOM (Top of Mind).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Budova vztah se zákazníky.</a:t>
            </a:r>
          </a:p>
          <a:p>
            <a:pPr lvl="1"/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Podporovat a udržovat loajalitu zákazníků.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B Stanovení cílů a cílových skupin (SMART!)</a:t>
            </a:r>
          </a:p>
        </p:txBody>
      </p:sp>
    </p:spTree>
    <p:extLst>
      <p:ext uri="{BB962C8B-B14F-4D97-AF65-F5344CB8AC3E}">
        <p14:creationId xmlns:p14="http://schemas.microsoft.com/office/powerpoint/2010/main" val="109592752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4622</TotalTime>
  <Words>2372</Words>
  <Application>Microsoft Office PowerPoint</Application>
  <PresentationFormat>On-screen Show (16:9)</PresentationFormat>
  <Paragraphs>349</Paragraphs>
  <Slides>37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SimSun</vt:lpstr>
      <vt:lpstr>Arial</vt:lpstr>
      <vt:lpstr>Calibri</vt:lpstr>
      <vt:lpstr>Times New Roman</vt:lpstr>
      <vt:lpstr>Wingdings</vt:lpstr>
      <vt:lpstr>SLU</vt:lpstr>
      <vt:lpstr>Komunikační strategie a politiky</vt:lpstr>
      <vt:lpstr>Obsah přednášky</vt:lpstr>
      <vt:lpstr>Příklad</vt:lpstr>
      <vt:lpstr>1 Komunikace </vt:lpstr>
      <vt:lpstr>Kybernetický model komunikace </vt:lpstr>
      <vt:lpstr>Další modely – STDC a AIDA</vt:lpstr>
      <vt:lpstr>2 Postup při přípravě komunikační kampaně</vt:lpstr>
      <vt:lpstr>A Situační analýza</vt:lpstr>
      <vt:lpstr>B Stanovení cílů a cílových skupin (SMART!)</vt:lpstr>
      <vt:lpstr>B Stanovení cílů a cílových skupin</vt:lpstr>
      <vt:lpstr>B Stanovení cílů a cílových skupin</vt:lpstr>
      <vt:lpstr>C Budgeting</vt:lpstr>
      <vt:lpstr>D Volba strategie, prvků komunikačního mixu a médií</vt:lpstr>
      <vt:lpstr>PowerPoint Presentation</vt:lpstr>
      <vt:lpstr>Reklama</vt:lpstr>
      <vt:lpstr>Podpora prodeje</vt:lpstr>
      <vt:lpstr>Osobní prodej</vt:lpstr>
      <vt:lpstr>Public relations (P.R.)</vt:lpstr>
      <vt:lpstr>Přímý marketing</vt:lpstr>
      <vt:lpstr>Další nástroje</vt:lpstr>
      <vt:lpstr>Webová stránka</vt:lpstr>
      <vt:lpstr>Sociální média</vt:lpstr>
      <vt:lpstr>Mediální  cíle </vt:lpstr>
      <vt:lpstr>Mediální mix  „Nejlepší reklamou je spokojený zákazník.“ </vt:lpstr>
      <vt:lpstr>PowerPoint Presentation</vt:lpstr>
      <vt:lpstr>Vývoj médií – ta rychlost!</vt:lpstr>
      <vt:lpstr>Message</vt:lpstr>
      <vt:lpstr>Chyby při plánování kampaně</vt:lpstr>
      <vt:lpstr>E Koordinace a integrace MK</vt:lpstr>
      <vt:lpstr>F Implementace MK</vt:lpstr>
      <vt:lpstr>G Kontrola účinnosti MK</vt:lpstr>
      <vt:lpstr>3 Příklad – Apple a média (živě.cz) 1</vt:lpstr>
      <vt:lpstr>Příklad – Apple a média (živě.cz) 2</vt:lpstr>
      <vt:lpstr>Seminář</vt:lpstr>
      <vt:lpstr>Seminář</vt:lpstr>
      <vt:lpstr>Seminář</vt:lpstr>
      <vt:lpstr>Konec prezentace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Stoklasa</cp:lastModifiedBy>
  <cp:revision>169</cp:revision>
  <dcterms:created xsi:type="dcterms:W3CDTF">2016-07-06T15:42:34Z</dcterms:created>
  <dcterms:modified xsi:type="dcterms:W3CDTF">2021-02-24T12:26:42Z</dcterms:modified>
</cp:coreProperties>
</file>