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handoutMasterIdLst>
    <p:handoutMasterId r:id="rId64"/>
  </p:handoutMasterIdLst>
  <p:sldIdLst>
    <p:sldId id="256" r:id="rId2"/>
    <p:sldId id="348" r:id="rId3"/>
    <p:sldId id="349" r:id="rId4"/>
    <p:sldId id="350" r:id="rId5"/>
    <p:sldId id="351" r:id="rId6"/>
    <p:sldId id="352" r:id="rId7"/>
    <p:sldId id="353" r:id="rId8"/>
    <p:sldId id="354" r:id="rId9"/>
    <p:sldId id="355" r:id="rId10"/>
    <p:sldId id="356" r:id="rId11"/>
    <p:sldId id="347" r:id="rId12"/>
    <p:sldId id="345"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344" r:id="rId36"/>
    <p:sldId id="275" r:id="rId37"/>
    <p:sldId id="276" r:id="rId38"/>
    <p:sldId id="265" r:id="rId39"/>
    <p:sldId id="277" r:id="rId40"/>
    <p:sldId id="278" r:id="rId41"/>
    <p:sldId id="279" r:id="rId42"/>
    <p:sldId id="266" r:id="rId43"/>
    <p:sldId id="267" r:id="rId44"/>
    <p:sldId id="280" r:id="rId45"/>
    <p:sldId id="281" r:id="rId46"/>
    <p:sldId id="283" r:id="rId47"/>
    <p:sldId id="284" r:id="rId48"/>
    <p:sldId id="285" r:id="rId49"/>
    <p:sldId id="287" r:id="rId50"/>
    <p:sldId id="286" r:id="rId51"/>
    <p:sldId id="290" r:id="rId52"/>
    <p:sldId id="289" r:id="rId53"/>
    <p:sldId id="292" r:id="rId54"/>
    <p:sldId id="293" r:id="rId55"/>
    <p:sldId id="291" r:id="rId56"/>
    <p:sldId id="296" r:id="rId57"/>
    <p:sldId id="295" r:id="rId58"/>
    <p:sldId id="297" r:id="rId59"/>
    <p:sldId id="294" r:id="rId60"/>
    <p:sldId id="298" r:id="rId61"/>
    <p:sldId id="288" r:id="rId62"/>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9" d="100"/>
          <a:sy n="139" d="100"/>
        </p:scale>
        <p:origin x="726"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B1DCC29-8DF8-41D5-8C5F-1046511E814F}" type="datetimeFigureOut">
              <a:rPr lang="cs-CZ" smtClean="0"/>
              <a:t>20.10.2021</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4CB2AED-312B-41DA-A925-4FC08C968697}" type="slidenum">
              <a:rPr lang="cs-CZ" smtClean="0"/>
              <a:t>‹#›</a:t>
            </a:fld>
            <a:endParaRPr lang="cs-CZ"/>
          </a:p>
        </p:txBody>
      </p:sp>
    </p:spTree>
    <p:extLst>
      <p:ext uri="{BB962C8B-B14F-4D97-AF65-F5344CB8AC3E}">
        <p14:creationId xmlns:p14="http://schemas.microsoft.com/office/powerpoint/2010/main" val="2888124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20.10.2021</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Podniková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5</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8416" y="115943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Současně však musí podnikové cíle zahrnovat i zásady respektující </a:t>
            </a:r>
            <a:r>
              <a:rPr lang="cs-CZ" sz="1600" b="1" dirty="0"/>
              <a:t>společenské cíle </a:t>
            </a:r>
            <a:r>
              <a:rPr lang="cs-CZ" sz="1600" dirty="0"/>
              <a:t>kam patří:</a:t>
            </a:r>
          </a:p>
          <a:p>
            <a:pPr lvl="1" algn="just"/>
            <a:r>
              <a:rPr lang="cs-CZ" sz="1600" dirty="0"/>
              <a:t>ochrana životního prostředí i národních tradic a bohatství;</a:t>
            </a:r>
          </a:p>
          <a:p>
            <a:pPr lvl="1" algn="just"/>
            <a:r>
              <a:rPr lang="cs-CZ" sz="1600" dirty="0"/>
              <a:t>dodržování právních i etických norem;</a:t>
            </a:r>
          </a:p>
          <a:p>
            <a:pPr lvl="1" algn="just"/>
            <a:r>
              <a:rPr lang="cs-CZ" sz="1600" dirty="0"/>
              <a:t>dodržování podmínek spravedlivé soutěže a morálního chování na trhu;</a:t>
            </a:r>
          </a:p>
          <a:p>
            <a:pPr lvl="1" algn="just"/>
            <a:r>
              <a:rPr lang="cs-CZ" sz="1600" dirty="0"/>
              <a:t>dodržování podmínek sociálních, pracovních apod.</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Strategické cíle respektující zájmy společnosti</a:t>
            </a:r>
            <a:endParaRPr lang="cs-CZ" dirty="0"/>
          </a:p>
        </p:txBody>
      </p:sp>
    </p:spTree>
    <p:extLst>
      <p:ext uri="{BB962C8B-B14F-4D97-AF65-F5344CB8AC3E}">
        <p14:creationId xmlns:p14="http://schemas.microsoft.com/office/powerpoint/2010/main" val="1846773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Pro potřeby strategického plánování a tvorby strategie se velké organizace rozdělují na strategické obchodní jednotky SBU (</a:t>
            </a:r>
            <a:r>
              <a:rPr lang="cs-CZ" sz="1600" dirty="0" err="1" smtClean="0"/>
              <a:t>Strategic</a:t>
            </a:r>
            <a:r>
              <a:rPr lang="cs-CZ" sz="1600" dirty="0" smtClean="0"/>
              <a:t> Business </a:t>
            </a:r>
            <a:r>
              <a:rPr lang="cs-CZ" sz="1600" dirty="0" err="1" smtClean="0"/>
              <a:t>Units</a:t>
            </a:r>
            <a:r>
              <a:rPr lang="cs-CZ" sz="1600" dirty="0" smtClean="0"/>
              <a:t>).</a:t>
            </a:r>
          </a:p>
          <a:p>
            <a:pPr algn="just"/>
            <a:r>
              <a:rPr lang="cs-CZ" sz="1600" dirty="0" smtClean="0"/>
              <a:t>Strategická obchodní jednotka je homogenní část podniku, definovaná typicky určitou skupinou zákazníků a jejich potřebami a k tomu používanými technologiemi výroby.</a:t>
            </a:r>
          </a:p>
          <a:p>
            <a:pPr algn="just"/>
            <a:r>
              <a:rPr lang="cs-CZ" sz="1600" dirty="0"/>
              <a:t>Organizační struktura založená na strategických obchodních jednotkách </a:t>
            </a:r>
            <a:r>
              <a:rPr lang="cs-CZ" sz="1600" dirty="0" smtClean="0"/>
              <a:t>je </a:t>
            </a:r>
            <a:r>
              <a:rPr lang="cs-CZ" sz="1600" dirty="0"/>
              <a:t>jedním z typů </a:t>
            </a:r>
            <a:r>
              <a:rPr lang="cs-CZ" sz="1600" dirty="0" smtClean="0"/>
              <a:t>formální organizační struktury. </a:t>
            </a:r>
            <a:r>
              <a:rPr lang="cs-CZ" sz="1600" dirty="0"/>
              <a:t>Používá se obvykle pro rozsáhlé podniky působící v různých oblastech - např. korporace působící na mnoha trzích v mnoha </a:t>
            </a:r>
            <a:r>
              <a:rPr lang="cs-CZ" sz="1600" dirty="0" smtClean="0"/>
              <a:t>zemích.</a:t>
            </a:r>
          </a:p>
          <a:p>
            <a:pPr algn="just"/>
            <a:r>
              <a:rPr lang="cs-CZ" sz="1600" dirty="0"/>
              <a:t>Využití rozdělení korporace do </a:t>
            </a:r>
            <a:r>
              <a:rPr lang="cs-CZ" sz="1600" dirty="0" err="1"/>
              <a:t>SBUs</a:t>
            </a:r>
            <a:r>
              <a:rPr lang="cs-CZ" sz="1600" dirty="0"/>
              <a:t> se využívá v případech, kdy je třeba z důvodů například geografických, technologických, marketingových (zákaznických a kulturních), obchodních či jiných rozdělit korporaci na menší, samostatnější jednotky, které se řídí společnou politikou a strategií.</a:t>
            </a:r>
          </a:p>
          <a:p>
            <a:pPr algn="just"/>
            <a:r>
              <a:rPr lang="cs-CZ" sz="1600" dirty="0" smtClean="0"/>
              <a:t>Ty </a:t>
            </a:r>
            <a:r>
              <a:rPr lang="cs-CZ" sz="1600" dirty="0"/>
              <a:t>mají poměrně značnou volnost řízení a rozhodování, pouze na úrovni globální strategie korporace musí koordinovat své působení s ústředním </a:t>
            </a:r>
            <a:r>
              <a:rPr lang="cs-CZ" sz="1600" dirty="0" smtClean="0"/>
              <a:t>vedením.</a:t>
            </a:r>
          </a:p>
          <a:p>
            <a:pPr algn="just"/>
            <a:endParaRPr lang="cs-CZ" sz="1600" dirty="0" smtClean="0"/>
          </a:p>
          <a:p>
            <a:pPr algn="just"/>
            <a:endParaRPr lang="cs-CZ" sz="1600" dirty="0" smtClean="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680520" cy="507703"/>
          </a:xfrm>
        </p:spPr>
        <p:txBody>
          <a:bodyPr/>
          <a:lstStyle/>
          <a:p>
            <a:r>
              <a:rPr lang="cs-CZ" dirty="0" smtClean="0"/>
              <a:t>Strategická obchodní jednotka SBU</a:t>
            </a:r>
            <a:endParaRPr lang="cs-CZ" dirty="0"/>
          </a:p>
        </p:txBody>
      </p:sp>
    </p:spTree>
    <p:extLst>
      <p:ext uri="{BB962C8B-B14F-4D97-AF65-F5344CB8AC3E}">
        <p14:creationId xmlns:p14="http://schemas.microsoft.com/office/powerpoint/2010/main" val="412561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Podniková strategie představuje </a:t>
            </a:r>
            <a:r>
              <a:rPr lang="cs-CZ" sz="1600" dirty="0"/>
              <a:t>unikátní systém zásad řízení, jehož cílem je co nejlepší využití budoucnosti. </a:t>
            </a:r>
            <a:endParaRPr lang="cs-CZ" sz="1600" dirty="0" smtClean="0"/>
          </a:p>
          <a:p>
            <a:pPr algn="just"/>
            <a:r>
              <a:rPr lang="cs-CZ" sz="1600" dirty="0"/>
              <a:t>P</a:t>
            </a:r>
            <a:r>
              <a:rPr lang="cs-CZ" sz="1600" dirty="0" smtClean="0"/>
              <a:t>odniková </a:t>
            </a:r>
            <a:r>
              <a:rPr lang="cs-CZ" sz="1600" dirty="0"/>
              <a:t>strategie je otevřeným systémem sladěných záměrů a předpokladů pro dosažení stanoveného cíle. Přitom tento systém musí být schopen současně rychlé a efektivní reakce na měnící se možnosti podnikatelského uplatnění</a:t>
            </a:r>
            <a:r>
              <a:rPr lang="cs-CZ" sz="1600" dirty="0" smtClean="0"/>
              <a:t>.</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endParaRPr lang="cs-CZ" sz="1600" dirty="0" smtClean="0"/>
          </a:p>
          <a:p>
            <a:pPr algn="just"/>
            <a:r>
              <a:rPr lang="cs-CZ" sz="1600" dirty="0" smtClean="0"/>
              <a:t>Zároveň </a:t>
            </a:r>
            <a:r>
              <a:rPr lang="cs-CZ" sz="1600" dirty="0"/>
              <a:t>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Podniková strategie</a:t>
            </a:r>
            <a:endParaRPr lang="cs-CZ" dirty="0"/>
          </a:p>
        </p:txBody>
      </p:sp>
    </p:spTree>
    <p:extLst>
      <p:ext uri="{BB962C8B-B14F-4D97-AF65-F5344CB8AC3E}">
        <p14:creationId xmlns:p14="http://schemas.microsoft.com/office/powerpoint/2010/main" val="220226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Produktem strategického myšlení a strategického rozhodování je strategie podniku. </a:t>
            </a:r>
            <a:endParaRPr lang="cs-CZ" sz="1600" dirty="0" smtClean="0"/>
          </a:p>
          <a:p>
            <a:pPr algn="just"/>
            <a:r>
              <a:rPr lang="cs-CZ" sz="1600" dirty="0" smtClean="0"/>
              <a:t>Strategie </a:t>
            </a:r>
            <a:r>
              <a:rPr lang="cs-CZ" sz="1600" dirty="0"/>
              <a:t>představuje dlouhodobou koncepci podniku, která podstatným způsobem usměrňuje veškeré budoucí aktivity podniku. </a:t>
            </a:r>
            <a:endParaRPr lang="cs-CZ" sz="1600" dirty="0" smtClean="0"/>
          </a:p>
          <a:p>
            <a:pPr algn="just"/>
            <a:r>
              <a:rPr lang="cs-CZ" sz="1600" dirty="0" smtClean="0"/>
              <a:t>Strategii </a:t>
            </a:r>
            <a:r>
              <a:rPr lang="cs-CZ" sz="1600" dirty="0"/>
              <a:t>podniku formulují top manažeři ve spolupráci s dalšími manažery a zaměstnanci podniku. </a:t>
            </a:r>
          </a:p>
          <a:p>
            <a:pPr algn="just"/>
            <a:r>
              <a:rPr lang="cs-CZ" sz="1600" dirty="0"/>
              <a:t>Strategie 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a:t>
            </a:r>
            <a:r>
              <a:rPr lang="cs-CZ" sz="1600" dirty="0" smtClean="0"/>
              <a:t>.</a:t>
            </a:r>
          </a:p>
          <a:p>
            <a:pPr algn="just"/>
            <a:r>
              <a:rPr lang="cs-CZ" sz="1600" dirty="0"/>
              <a:t>Strategie podniku se stává základní směrnicí pro další postupné strategické rozhodování a ovlivňuje především investiční rozhodování a inovační aktivity.</a:t>
            </a:r>
          </a:p>
          <a:p>
            <a:pPr algn="just"/>
            <a:r>
              <a:rPr lang="cs-CZ" sz="1600" dirty="0"/>
              <a:t>Strategie se stává prostředkem, který stmeluje podnik v jeden celek směřující k dosažení vytýčených dlouhodobých cílů.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a:t>
            </a:r>
            <a:endParaRPr lang="cs-CZ" dirty="0"/>
          </a:p>
        </p:txBody>
      </p:sp>
    </p:spTree>
    <p:extLst>
      <p:ext uri="{BB962C8B-B14F-4D97-AF65-F5344CB8AC3E}">
        <p14:creationId xmlns:p14="http://schemas.microsoft.com/office/powerpoint/2010/main" val="104829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Strategie </a:t>
            </a:r>
            <a:r>
              <a:rPr lang="cs-CZ" sz="1600" dirty="0"/>
              <a:t>se stává návodem, který vymezuje základní formy konkurenčního boje podniku.</a:t>
            </a:r>
          </a:p>
          <a:p>
            <a:pPr lvl="0" algn="just"/>
            <a:r>
              <a:rPr lang="cs-CZ" sz="1600" dirty="0"/>
              <a:t>Strategie představuje prostředek sloužící k dosažení konkurenční výhody s využitím předností podniku a příležitostí které poskytuje okolní prostředí a chrání podnik před působením ohrožení a hrozeb.</a:t>
            </a:r>
          </a:p>
          <a:p>
            <a:pPr algn="just"/>
            <a:r>
              <a:rPr lang="cs-CZ" sz="1600" dirty="0"/>
              <a:t>Strategie současně musí naplňovat svou ekonomickou funkci spočívající ve vytváření ekonomických přínosů po své vlastníky a poskytovat potřebné sociální jistoty zaměstnancům. V důsledku toho musíme chápat podnikovou strategii nejen jako podnikatelský a ekonomický systém, ale také jako systém sociální čímž se výrazně mění názor na tento podnikový prostředek.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II</a:t>
            </a:r>
            <a:endParaRPr lang="cs-CZ" dirty="0"/>
          </a:p>
        </p:txBody>
      </p:sp>
    </p:spTree>
    <p:extLst>
      <p:ext uri="{BB962C8B-B14F-4D97-AF65-F5344CB8AC3E}">
        <p14:creationId xmlns:p14="http://schemas.microsoft.com/office/powerpoint/2010/main" val="41130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Postup jak zajistit zisk z konkrétní podnikatelské činnosti.</a:t>
            </a:r>
          </a:p>
          <a:p>
            <a:pPr lvl="0" algn="just"/>
            <a:r>
              <a:rPr lang="cs-CZ" sz="1600" dirty="0"/>
              <a:t>Optimální využití zdrojů, které má podnik k dispozici nebo může získat.</a:t>
            </a:r>
          </a:p>
          <a:p>
            <a:pPr lvl="0" algn="just"/>
            <a:r>
              <a:rPr lang="cs-CZ" sz="1600" dirty="0"/>
              <a:t>Tvorbu konkurenční výhody trvalou inovací svých výrobků i služeb a její co nejdelší uplatnění a udržení.</a:t>
            </a:r>
          </a:p>
          <a:p>
            <a:pPr lvl="0" algn="just"/>
            <a:r>
              <a:rPr lang="cs-CZ" sz="1600" dirty="0"/>
              <a:t>Získání a udržení solventních, loajálních zákazníků, kteří jsou předpokladem udržení zisku.</a:t>
            </a:r>
          </a:p>
          <a:p>
            <a:pPr algn="just"/>
            <a:r>
              <a:rPr lang="cs-CZ" sz="1600" dirty="0"/>
              <a:t>Předcházení výskytu krizových situací včasným, rychlým a uspokojivým řešením vyskytujících se </a:t>
            </a:r>
            <a:r>
              <a:rPr lang="cs-CZ" sz="1600" dirty="0" smtClean="0"/>
              <a:t>rizik.</a:t>
            </a:r>
          </a:p>
          <a:p>
            <a:pPr lvl="0" algn="just"/>
            <a:r>
              <a:rPr lang="cs-CZ" sz="1600" dirty="0"/>
              <a:t>Vytváření potřebné soustavy sociálních jistot pro zaměstnance, které zajistí udržení schopných, kreativních a výkonných zaměstnanců. S tím souvisí nejen neustálé jejich zvyšování jejich kvalifikace, ale i správná motivace a podpora.</a:t>
            </a:r>
          </a:p>
          <a:p>
            <a:pPr lvl="0" algn="just"/>
            <a:r>
              <a:rPr lang="cs-CZ" sz="1600" dirty="0"/>
              <a:t>Zajištění vzájemné solidní spolupráce s dodavateli zdrojů, s odběrateli produktů i s veřejností dané lokality, regionu, státu.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strategie</a:t>
            </a:r>
            <a:endParaRPr lang="cs-CZ" dirty="0"/>
          </a:p>
        </p:txBody>
      </p:sp>
    </p:spTree>
    <p:extLst>
      <p:ext uri="{BB962C8B-B14F-4D97-AF65-F5344CB8AC3E}">
        <p14:creationId xmlns:p14="http://schemas.microsoft.com/office/powerpoint/2010/main" val="65515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vytváření cílů podniku což je opakem pasivního reagování na vzniklou situaci</a:t>
            </a:r>
            <a:r>
              <a:rPr lang="cs-CZ" sz="1600" dirty="0" smtClean="0"/>
              <a:t>;</a:t>
            </a:r>
          </a:p>
          <a:p>
            <a:pPr lvl="0" algn="just"/>
            <a:endParaRPr lang="cs-CZ" sz="1600" dirty="0"/>
          </a:p>
          <a:p>
            <a:pPr lvl="0" algn="just"/>
            <a:r>
              <a:rPr lang="cs-CZ" sz="1600" dirty="0"/>
              <a:t>ujasněním výchozí situace v podobě poslání a vize podniku</a:t>
            </a:r>
            <a:r>
              <a:rPr lang="cs-CZ" sz="1600" dirty="0" smtClean="0"/>
              <a:t>;</a:t>
            </a:r>
          </a:p>
          <a:p>
            <a:pPr lvl="0" algn="just"/>
            <a:endParaRPr lang="cs-CZ" sz="1600" dirty="0"/>
          </a:p>
          <a:p>
            <a:pPr lvl="0" algn="just"/>
            <a:r>
              <a:rPr lang="cs-CZ" sz="1600" dirty="0"/>
              <a:t>komplexní vyhodnocení jak vnějšího prostředí, tak vnitřních sil a možností podniku</a:t>
            </a:r>
            <a:r>
              <a:rPr lang="cs-CZ" sz="1600" dirty="0" smtClean="0"/>
              <a:t>;</a:t>
            </a:r>
          </a:p>
          <a:p>
            <a:pPr lvl="0" algn="just"/>
            <a:endParaRPr lang="cs-CZ" sz="1600" dirty="0"/>
          </a:p>
          <a:p>
            <a:pPr algn="just"/>
            <a:r>
              <a:rPr lang="cs-CZ" sz="1600" dirty="0"/>
              <a:t>odhad možností podniku dosáhnout stanovených cílů prostřednictvím vhodně zvolené alternativy</a:t>
            </a:r>
            <a:r>
              <a:rPr lang="cs-CZ" sz="1600" dirty="0" smtClean="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Postavení strategie řízení podniku</a:t>
            </a:r>
            <a:endParaRPr lang="cs-CZ" dirty="0"/>
          </a:p>
        </p:txBody>
      </p:sp>
    </p:spTree>
    <p:extLst>
      <p:ext uri="{BB962C8B-B14F-4D97-AF65-F5344CB8AC3E}">
        <p14:creationId xmlns:p14="http://schemas.microsoft.com/office/powerpoint/2010/main" val="176730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tvorba strategických cílů, kterých je třeba prostřednictvím strategie dosáhnout.</a:t>
            </a:r>
          </a:p>
          <a:p>
            <a:pPr lvl="0" algn="just"/>
            <a:r>
              <a:rPr lang="cs-CZ" sz="1600" dirty="0"/>
              <a:t>Vhodný způsob motivace pracovníků, který zajistí odměňování na základě výkonnosti.</a:t>
            </a:r>
          </a:p>
          <a:p>
            <a:pPr lvl="0" algn="just"/>
            <a:r>
              <a:rPr lang="cs-CZ" sz="1600" dirty="0"/>
              <a:t>Účelné uspořádání organizace, které bude mít dobře navazující procesy.</a:t>
            </a:r>
          </a:p>
          <a:p>
            <a:pPr lvl="0" algn="just"/>
            <a:r>
              <a:rPr lang="cs-CZ" sz="1600" dirty="0"/>
              <a:t>Nově vytvořená podniková kultura s nově vymezenými hodnotami a normami.</a:t>
            </a:r>
          </a:p>
          <a:p>
            <a:pPr lvl="0" algn="just"/>
            <a:r>
              <a:rPr lang="cs-CZ" sz="1600" dirty="0"/>
              <a:t>Správný výběr zaměstnanců, jejichž zkušenosti, pracovní aktivita i postoje vytváří hlavní předpoklady úspěšnosti podniku.</a:t>
            </a:r>
          </a:p>
          <a:p>
            <a:pPr algn="just"/>
            <a:r>
              <a:rPr lang="cs-CZ" sz="1600" dirty="0"/>
              <a:t>Potřebné zdroje nutné k dosažení stanovených cílů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Organizační uspořádání pro úspěšnou strategii</a:t>
            </a:r>
            <a:endParaRPr lang="cs-CZ" dirty="0"/>
          </a:p>
        </p:txBody>
      </p:sp>
    </p:spTree>
    <p:extLst>
      <p:ext uri="{BB962C8B-B14F-4D97-AF65-F5344CB8AC3E}">
        <p14:creationId xmlns:p14="http://schemas.microsoft.com/office/powerpoint/2010/main" val="351551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PLAN – představuje uvědomělý postup jednání ve vymezeném manévrovacím prostoru, v určeném čase a snažící se dosáhnout dříve stanovených cílů.</a:t>
            </a:r>
          </a:p>
          <a:p>
            <a:pPr lvl="0" algn="just"/>
            <a:r>
              <a:rPr lang="cs-CZ" sz="1600" dirty="0"/>
              <a:t>PLOY – manévr, který umožní vhodným přístupem dosáhnout určených strategických cílů a tak naplnit jak vizi podniku, tak i jeho poslání.</a:t>
            </a:r>
          </a:p>
          <a:p>
            <a:pPr lvl="0" algn="just"/>
            <a:r>
              <a:rPr lang="cs-CZ" sz="1600" dirty="0"/>
              <a:t>PATTERN – strategie vytyčuje směr a prostor, ve kterém se může realizovat jednání podniku bez ohledu na </a:t>
            </a:r>
            <a:r>
              <a:rPr lang="cs-CZ" sz="1600" dirty="0" err="1"/>
              <a:t>turbulentnost</a:t>
            </a:r>
            <a:r>
              <a:rPr lang="cs-CZ" sz="1600" dirty="0"/>
              <a:t> podnikatelského prostředí a určuje i žádoucí koordinaci chování podniku.</a:t>
            </a:r>
          </a:p>
          <a:p>
            <a:pPr lvl="0" algn="just"/>
            <a:r>
              <a:rPr lang="cs-CZ" sz="1600" dirty="0"/>
              <a:t>POSITION – představuje návod jak dosáhnout určitého místa (pozice) na určitém trhu, který lze označit jako taktiku podniku realizující řízení podnikových činností takovým způsobem, že dojde k naplnění určitých stanovených cílů.</a:t>
            </a:r>
          </a:p>
          <a:p>
            <a:pPr algn="just"/>
            <a:r>
              <a:rPr lang="cs-CZ" sz="1600" dirty="0"/>
              <a:t>PERSPECTIVE – je interpretace budoucnosti, která ukazuje nejen na změny v okolí podniku, na hlavní vývojové směry, ale zejména na potřebu vytvářet nové způsoby myšlení a rozhodování top </a:t>
            </a:r>
            <a:r>
              <a:rPr lang="cs-CZ" sz="1600" dirty="0" smtClean="0"/>
              <a:t>managementu.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Podniková strategie 5P </a:t>
            </a:r>
            <a:r>
              <a:rPr lang="cs-CZ" dirty="0" err="1" smtClean="0"/>
              <a:t>Mintzberga</a:t>
            </a:r>
            <a:endParaRPr lang="cs-CZ" dirty="0"/>
          </a:p>
        </p:txBody>
      </p:sp>
    </p:spTree>
    <p:extLst>
      <p:ext uri="{BB962C8B-B14F-4D97-AF65-F5344CB8AC3E}">
        <p14:creationId xmlns:p14="http://schemas.microsoft.com/office/powerpoint/2010/main" val="342822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vytyčuje směr podnikání v budoucnosti.</a:t>
            </a:r>
          </a:p>
          <a:p>
            <a:pPr lvl="0" algn="just"/>
            <a:r>
              <a:rPr lang="cs-CZ" sz="1600" dirty="0"/>
              <a:t>Strategie musí podniku zajistit specifickou konkurenční výhodu.</a:t>
            </a:r>
          </a:p>
          <a:p>
            <a:pPr lvl="0" algn="just"/>
            <a:r>
              <a:rPr lang="cs-CZ" sz="1600" dirty="0"/>
              <a:t>Strategie stanovuje podnikové cíle odvíjející se od podnikového poslání a vize.</a:t>
            </a:r>
          </a:p>
          <a:p>
            <a:pPr lvl="0" algn="just"/>
            <a:r>
              <a:rPr lang="cs-CZ" sz="1600" dirty="0"/>
              <a:t>Strategie sleduje dosažení souladu mezi aktivitami podniku a jeho okolím.</a:t>
            </a:r>
          </a:p>
          <a:p>
            <a:pPr lvl="0" algn="just"/>
            <a:r>
              <a:rPr lang="cs-CZ" sz="1600" dirty="0"/>
              <a:t>Strategie na cestě k úspěchu staví na klíčových zdrojích, které má podnik k dispozici a zejména na schopnostech pracovníku firmy.</a:t>
            </a:r>
          </a:p>
          <a:p>
            <a:pPr lvl="0" algn="just"/>
            <a:r>
              <a:rPr lang="cs-CZ" sz="1600" dirty="0"/>
              <a:t>Strategie vymezuje jak potřebu zdrojů, které jsou potřebné k dosažení stanoveného cíle, tak způsob jejich zajištění.</a:t>
            </a:r>
          </a:p>
          <a:p>
            <a:pPr lvl="0" algn="just"/>
            <a:r>
              <a:rPr lang="cs-CZ" sz="1600" dirty="0"/>
              <a:t>Strategie je východiskem a řídícím elementem pro taktické a operativní řízení a proto zásadním způsobem určuje úkoly na taktické i operativní řídící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Aktivity spojené se strategií</a:t>
            </a:r>
            <a:endParaRPr lang="cs-CZ" dirty="0"/>
          </a:p>
        </p:txBody>
      </p:sp>
    </p:spTree>
    <p:extLst>
      <p:ext uri="{BB962C8B-B14F-4D97-AF65-F5344CB8AC3E}">
        <p14:creationId xmlns:p14="http://schemas.microsoft.com/office/powerpoint/2010/main" val="408847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 popisují, kam se má podnik dostat, tak aby byl zajištěn požadovaný budoucí stav, který má podniku zabezpečit zdravý růst a prosperitu. </a:t>
            </a:r>
            <a:endParaRPr lang="cs-CZ" sz="1600" dirty="0" smtClean="0"/>
          </a:p>
          <a:p>
            <a:pPr algn="just"/>
            <a:r>
              <a:rPr lang="cs-CZ" sz="1600" dirty="0" smtClean="0"/>
              <a:t>Cíle </a:t>
            </a:r>
            <a:r>
              <a:rPr lang="cs-CZ" sz="1600" dirty="0"/>
              <a:t>představují úkoly, které musí podnik splnit ve vymezeném čase, aby dosáhla požadovaného stavu. </a:t>
            </a:r>
            <a:endParaRPr lang="cs-CZ" sz="1600" dirty="0" smtClean="0"/>
          </a:p>
          <a:p>
            <a:pPr algn="just"/>
            <a:r>
              <a:rPr lang="cs-CZ" sz="1600" dirty="0" smtClean="0"/>
              <a:t>Cíle </a:t>
            </a:r>
            <a:r>
              <a:rPr lang="cs-CZ" sz="1600" dirty="0"/>
              <a:t>neobsahují pokyny ani instrukce, jak dosáhnout jejich naplnění, ale pouze požadovaný cílový stav</a:t>
            </a:r>
            <a:r>
              <a:rPr lang="cs-CZ" sz="1600" dirty="0" smtClean="0"/>
              <a:t>.</a:t>
            </a:r>
          </a:p>
          <a:p>
            <a:pPr algn="just"/>
            <a:r>
              <a:rPr lang="cs-CZ" sz="1600" dirty="0"/>
              <a:t>Strategický cíl podniku představuje konkrétní žádoucí stav, jehož dosažení je předpokládáno v určitém časovém období</a:t>
            </a:r>
            <a:r>
              <a:rPr lang="cs-CZ" sz="1600" dirty="0" smtClean="0"/>
              <a:t>.</a:t>
            </a:r>
          </a:p>
          <a:p>
            <a:pPr algn="just"/>
            <a:r>
              <a:rPr lang="cs-CZ" sz="1600" dirty="0"/>
              <a:t>Stanovení a znalost cílů poskytuje vedení podniku základ pro formování strategie podniku, pro její zaměření a konkrétnost. Prostřednictvím cílů se široce formulované poslání podniku i neurčitá rozvojová vize transformují do konkrétních budoucích výsledků a tím se stávají závazkem, o jehož splnění musí podnik usilovat ve vymezeném čase. </a:t>
            </a:r>
            <a:endParaRPr lang="cs-CZ" sz="1600" dirty="0" smtClean="0"/>
          </a:p>
          <a:p>
            <a:pPr algn="just"/>
            <a:r>
              <a:rPr lang="cs-CZ" sz="1600" b="1" dirty="0" smtClean="0"/>
              <a:t>Jasně </a:t>
            </a:r>
            <a:r>
              <a:rPr lang="cs-CZ" sz="1600" b="1" dirty="0"/>
              <a:t>stanovené cíle </a:t>
            </a:r>
            <a:r>
              <a:rPr lang="cs-CZ" sz="1600" dirty="0"/>
              <a:t>se tak stávají konkrétními </a:t>
            </a:r>
            <a:r>
              <a:rPr lang="cs-CZ" sz="1600" b="1" dirty="0"/>
              <a:t>úkoly pro přesně určený časový horizont.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Strategické cíle podniku</a:t>
            </a:r>
            <a:endParaRPr lang="cs-CZ" dirty="0"/>
          </a:p>
        </p:txBody>
      </p:sp>
    </p:spTree>
    <p:extLst>
      <p:ext uri="{BB962C8B-B14F-4D97-AF65-F5344CB8AC3E}">
        <p14:creationId xmlns:p14="http://schemas.microsoft.com/office/powerpoint/2010/main" val="3391407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8325"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a:t>
            </a:r>
            <a:r>
              <a:rPr lang="cs-CZ" sz="1600" dirty="0" smtClean="0"/>
              <a:t>yužívat </a:t>
            </a:r>
            <a:r>
              <a:rPr lang="cs-CZ" sz="1600" dirty="0"/>
              <a:t>flexibilitu, která představuje schopnost přijímat a zavádět </a:t>
            </a:r>
            <a:r>
              <a:rPr lang="cs-CZ" sz="1600" dirty="0" smtClean="0"/>
              <a:t>změny</a:t>
            </a:r>
          </a:p>
          <a:p>
            <a:pPr lvl="0" algn="just"/>
            <a:r>
              <a:rPr lang="cs-CZ" sz="1600" dirty="0"/>
              <a:t>k</a:t>
            </a:r>
            <a:r>
              <a:rPr lang="cs-CZ" sz="1600" dirty="0" smtClean="0"/>
              <a:t>ontinuálně </a:t>
            </a:r>
            <a:r>
              <a:rPr lang="cs-CZ" sz="1600" dirty="0"/>
              <a:t>provádět </a:t>
            </a:r>
            <a:r>
              <a:rPr lang="cs-CZ" sz="1600" dirty="0" smtClean="0"/>
              <a:t>inovace</a:t>
            </a:r>
          </a:p>
          <a:p>
            <a:pPr lvl="0" algn="just"/>
            <a:r>
              <a:rPr lang="cs-CZ" sz="1600" dirty="0"/>
              <a:t>z</a:t>
            </a:r>
            <a:r>
              <a:rPr lang="cs-CZ" sz="1600" dirty="0" smtClean="0"/>
              <a:t>ajistit </a:t>
            </a:r>
            <a:r>
              <a:rPr lang="cs-CZ" sz="1600" dirty="0"/>
              <a:t>odolnost vůči aktivitám </a:t>
            </a:r>
            <a:r>
              <a:rPr lang="cs-CZ" sz="1600" dirty="0" smtClean="0"/>
              <a:t>konkurence</a:t>
            </a:r>
          </a:p>
          <a:p>
            <a:pPr lvl="0" algn="just"/>
            <a:r>
              <a:rPr lang="cs-CZ" sz="1600" dirty="0"/>
              <a:t>p</a:t>
            </a:r>
            <a:r>
              <a:rPr lang="cs-CZ" sz="1600" dirty="0" smtClean="0"/>
              <a:t>ravidelná </a:t>
            </a:r>
            <a:r>
              <a:rPr lang="cs-CZ" sz="1600" dirty="0"/>
              <a:t>a nepřetržitá kontrola výkonnosti </a:t>
            </a:r>
            <a:r>
              <a:rPr lang="cs-CZ" sz="1600" dirty="0" smtClean="0"/>
              <a:t>podniku</a:t>
            </a:r>
          </a:p>
          <a:p>
            <a:pPr algn="just"/>
            <a:r>
              <a:rPr lang="cs-CZ" sz="1600" dirty="0" smtClean="0"/>
              <a:t>plynulé </a:t>
            </a:r>
            <a:r>
              <a:rPr lang="cs-CZ" sz="1600" dirty="0"/>
              <a:t>a nepřetržité řízení růstu znalosti pracovníků </a:t>
            </a:r>
            <a:r>
              <a:rPr lang="cs-CZ" sz="1600" dirty="0" smtClean="0"/>
              <a:t>podniku</a:t>
            </a:r>
            <a:endParaRPr lang="cs-CZ" sz="1600" dirty="0"/>
          </a:p>
          <a:p>
            <a:pPr lvl="0" algn="just"/>
            <a:r>
              <a:rPr lang="cs-CZ" sz="1600" dirty="0"/>
              <a:t>absolutní orientace na zákazníka</a:t>
            </a:r>
          </a:p>
          <a:p>
            <a:pPr lvl="0" algn="just"/>
            <a:r>
              <a:rPr lang="cs-CZ" sz="1600" dirty="0"/>
              <a:t>silný top management</a:t>
            </a:r>
          </a:p>
          <a:p>
            <a:pPr lvl="0" algn="just"/>
            <a:r>
              <a:rPr lang="cs-CZ" sz="1600" dirty="0"/>
              <a:t>řízení podniku jako celku</a:t>
            </a:r>
          </a:p>
          <a:p>
            <a:pPr lvl="0" algn="just"/>
            <a:r>
              <a:rPr lang="cs-CZ" sz="1600" dirty="0"/>
              <a:t>aktivní vytváření poptávky a hledání nových trhů</a:t>
            </a:r>
          </a:p>
          <a:p>
            <a:pPr lvl="0" algn="just"/>
            <a:r>
              <a:rPr lang="cs-CZ" sz="1600" dirty="0"/>
              <a:t>specifické přednosti a vnímané hodnoty</a:t>
            </a:r>
          </a:p>
          <a:p>
            <a:pPr lvl="0" algn="just"/>
            <a:r>
              <a:rPr lang="cs-CZ" sz="1600" dirty="0"/>
              <a:t>orientace na špičkové </a:t>
            </a:r>
            <a:r>
              <a:rPr lang="cs-CZ" sz="1600" dirty="0" smtClean="0"/>
              <a:t>výsledky</a:t>
            </a:r>
          </a:p>
          <a:p>
            <a:pPr lvl="0"/>
            <a:r>
              <a:rPr lang="cs-CZ" sz="1600" dirty="0"/>
              <a:t>vysoká výkonnost</a:t>
            </a:r>
          </a:p>
          <a:p>
            <a:pPr lvl="0"/>
            <a:r>
              <a:rPr lang="cs-CZ" sz="1600" dirty="0"/>
              <a:t>správné produkty a jejich značka</a:t>
            </a:r>
          </a:p>
          <a:p>
            <a:pPr algn="just"/>
            <a:r>
              <a:rPr lang="cs-CZ" sz="1600" dirty="0"/>
              <a:t>znalosti základem úspěchu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a:t>
            </a:r>
            <a:endParaRPr lang="cs-CZ" dirty="0"/>
          </a:p>
        </p:txBody>
      </p:sp>
    </p:spTree>
    <p:extLst>
      <p:ext uri="{BB962C8B-B14F-4D97-AF65-F5344CB8AC3E}">
        <p14:creationId xmlns:p14="http://schemas.microsoft.com/office/powerpoint/2010/main" val="316674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efektivní </a:t>
            </a:r>
            <a:r>
              <a:rPr lang="cs-CZ" sz="1600" dirty="0"/>
              <a:t>portfolio a </a:t>
            </a:r>
            <a:r>
              <a:rPr lang="cs-CZ" sz="1600" dirty="0" err="1"/>
              <a:t>core</a:t>
            </a:r>
            <a:r>
              <a:rPr lang="cs-CZ" sz="1600" dirty="0"/>
              <a:t> business</a:t>
            </a:r>
          </a:p>
          <a:p>
            <a:pPr lvl="0" algn="just"/>
            <a:r>
              <a:rPr lang="cs-CZ" sz="1600" dirty="0"/>
              <a:t>rychlost a pružnost</a:t>
            </a:r>
          </a:p>
          <a:p>
            <a:pPr lvl="0" algn="just"/>
            <a:r>
              <a:rPr lang="cs-CZ" sz="1600" dirty="0"/>
              <a:t>výkonnostní motivační systém</a:t>
            </a:r>
          </a:p>
          <a:p>
            <a:pPr lvl="0" algn="just"/>
            <a:r>
              <a:rPr lang="cs-CZ" sz="1600" dirty="0"/>
              <a:t>centralizace</a:t>
            </a:r>
          </a:p>
          <a:p>
            <a:pPr lvl="0" algn="just"/>
            <a:r>
              <a:rPr lang="cs-CZ" sz="1600" dirty="0"/>
              <a:t>procesní řízení</a:t>
            </a:r>
          </a:p>
          <a:p>
            <a:pPr lvl="0" algn="just"/>
            <a:r>
              <a:rPr lang="cs-CZ" sz="1600" dirty="0"/>
              <a:t>inovativnost</a:t>
            </a:r>
          </a:p>
          <a:p>
            <a:pPr lvl="0" algn="just"/>
            <a:r>
              <a:rPr lang="cs-CZ" sz="1600" dirty="0"/>
              <a:t>vytváření síly podniku fúzemi, akvizicemi, aliancemi, sítěmi, formováním virtuálních podniků</a:t>
            </a:r>
          </a:p>
          <a:p>
            <a:pPr algn="just"/>
            <a:r>
              <a:rPr lang="cs-CZ" sz="1600" dirty="0"/>
              <a:t>používání nejmodernějších metod </a:t>
            </a:r>
            <a:r>
              <a:rPr lang="cs-CZ" sz="1600" dirty="0" smtClean="0"/>
              <a:t>managementu</a:t>
            </a:r>
          </a:p>
          <a:p>
            <a:pPr lvl="0" algn="just"/>
            <a:r>
              <a:rPr lang="cs-CZ" sz="1600" dirty="0"/>
              <a:t>ucelený systém řízení a plánování</a:t>
            </a:r>
          </a:p>
          <a:p>
            <a:pPr lvl="0" algn="just"/>
            <a:r>
              <a:rPr lang="cs-CZ" sz="1600" dirty="0"/>
              <a:t>využívání moderních informačních technologií</a:t>
            </a:r>
          </a:p>
          <a:p>
            <a:pPr lvl="0" algn="just"/>
            <a:r>
              <a:rPr lang="cs-CZ" sz="1600" dirty="0"/>
              <a:t>respektování zásad </a:t>
            </a:r>
            <a:r>
              <a:rPr lang="cs-CZ" sz="1600" dirty="0" err="1"/>
              <a:t>Corporate</a:t>
            </a:r>
            <a:r>
              <a:rPr lang="cs-CZ" sz="1600" dirty="0"/>
              <a:t> </a:t>
            </a:r>
            <a:r>
              <a:rPr lang="cs-CZ" sz="1600" dirty="0" err="1"/>
              <a:t>Governance</a:t>
            </a:r>
            <a:r>
              <a:rPr lang="cs-CZ" sz="1600" dirty="0"/>
              <a:t>, principů etiky, společenské odpovědnosti a ekologičnosti</a:t>
            </a:r>
          </a:p>
          <a:p>
            <a:pPr lvl="0" algn="just"/>
            <a:r>
              <a:rPr lang="cs-CZ" sz="1600" dirty="0"/>
              <a:t>kvalifikované strategické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II</a:t>
            </a:r>
            <a:endParaRPr lang="cs-CZ" dirty="0"/>
          </a:p>
        </p:txBody>
      </p:sp>
    </p:spTree>
    <p:extLst>
      <p:ext uri="{BB962C8B-B14F-4D97-AF65-F5344CB8AC3E}">
        <p14:creationId xmlns:p14="http://schemas.microsoft.com/office/powerpoint/2010/main" val="299963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Proveditelnost a dosažitelnost strategie z hlediska zdrojů a technologie </a:t>
            </a:r>
            <a:r>
              <a:rPr lang="cs-CZ" sz="1600" dirty="0" smtClean="0"/>
              <a:t>podniku.</a:t>
            </a:r>
            <a:endParaRPr lang="cs-CZ" sz="1600" dirty="0"/>
          </a:p>
          <a:p>
            <a:pPr lvl="0">
              <a:buNone/>
            </a:pPr>
            <a:endParaRPr lang="cs-CZ" sz="1600" dirty="0"/>
          </a:p>
          <a:p>
            <a:pPr lvl="0"/>
            <a:r>
              <a:rPr lang="cs-CZ" sz="1600" dirty="0"/>
              <a:t>Přijatelnost a uskutečnitelnost strategie podnikem a </a:t>
            </a:r>
            <a:r>
              <a:rPr lang="cs-CZ" sz="1600" dirty="0" smtClean="0"/>
              <a:t>okolím.</a:t>
            </a:r>
            <a:endParaRPr lang="cs-CZ" sz="1600" dirty="0"/>
          </a:p>
          <a:p>
            <a:pPr lvl="0">
              <a:buNone/>
            </a:pPr>
            <a:endParaRPr lang="cs-CZ" sz="1600" dirty="0"/>
          </a:p>
          <a:p>
            <a:pPr lvl="0"/>
            <a:r>
              <a:rPr lang="cs-CZ" sz="1600" dirty="0"/>
              <a:t>Předpoklady úspěchu z hlediska požadovaného podílu na trhu a </a:t>
            </a:r>
            <a:r>
              <a:rPr lang="cs-CZ" sz="1600" dirty="0" smtClean="0"/>
              <a:t>ziskovosti.</a:t>
            </a:r>
            <a:endParaRPr lang="cs-CZ" sz="1600" dirty="0"/>
          </a:p>
          <a:p>
            <a:pPr lvl="0">
              <a:buNone/>
            </a:pPr>
            <a:endParaRPr lang="cs-CZ" sz="1600" dirty="0"/>
          </a:p>
          <a:p>
            <a:pPr lvl="0"/>
            <a:r>
              <a:rPr lang="cs-CZ" sz="1600" dirty="0"/>
              <a:t>Stupeň řešení daného </a:t>
            </a:r>
            <a:r>
              <a:rPr lang="cs-CZ" sz="1600" dirty="0" smtClean="0"/>
              <a:t>problému.</a:t>
            </a:r>
            <a:endParaRPr lang="cs-CZ" sz="1600" dirty="0"/>
          </a:p>
          <a:p>
            <a:pPr lvl="0">
              <a:buNone/>
            </a:pPr>
            <a:endParaRPr lang="cs-CZ" sz="1600" dirty="0"/>
          </a:p>
          <a:p>
            <a:pPr lvl="0"/>
            <a:r>
              <a:rPr lang="cs-CZ" sz="1600" dirty="0"/>
              <a:t>Explicitnost </a:t>
            </a:r>
            <a:r>
              <a:rPr lang="cs-CZ" sz="1600" dirty="0" smtClean="0"/>
              <a:t>strategie (</a:t>
            </a:r>
            <a:r>
              <a:rPr lang="cs-CZ" sz="1600" dirty="0"/>
              <a:t>jednoznačná, jasná</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Požadavky na formulaci strategie</a:t>
            </a:r>
            <a:endParaRPr lang="cs-CZ" dirty="0"/>
          </a:p>
        </p:txBody>
      </p:sp>
    </p:spTree>
    <p:extLst>
      <p:ext uri="{BB962C8B-B14F-4D97-AF65-F5344CB8AC3E}">
        <p14:creationId xmlns:p14="http://schemas.microsoft.com/office/powerpoint/2010/main" val="398842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Konkurenční výhoda (anglicky </a:t>
            </a:r>
            <a:r>
              <a:rPr lang="cs-CZ" sz="1600" dirty="0" err="1"/>
              <a:t>Competitive</a:t>
            </a:r>
            <a:r>
              <a:rPr lang="cs-CZ" sz="1600" dirty="0"/>
              <a:t> </a:t>
            </a:r>
            <a:r>
              <a:rPr lang="cs-CZ" sz="1600" dirty="0" err="1"/>
              <a:t>advantage</a:t>
            </a:r>
            <a:r>
              <a:rPr lang="cs-CZ" sz="1600" dirty="0"/>
              <a:t>) je vše, co dává </a:t>
            </a:r>
            <a:r>
              <a:rPr lang="cs-CZ" sz="1600" dirty="0" smtClean="0"/>
              <a:t>podniku </a:t>
            </a:r>
            <a:r>
              <a:rPr lang="cs-CZ" sz="1600" dirty="0"/>
              <a:t>dočasně náskok před konkurencí. </a:t>
            </a:r>
            <a:endParaRPr lang="cs-CZ" sz="1600" dirty="0" smtClean="0"/>
          </a:p>
          <a:p>
            <a:pPr algn="just"/>
            <a:r>
              <a:rPr lang="cs-CZ" sz="1600" dirty="0" smtClean="0"/>
              <a:t>Je </a:t>
            </a:r>
            <a:r>
              <a:rPr lang="cs-CZ" sz="1600" dirty="0"/>
              <a:t>to to, co </a:t>
            </a:r>
            <a:r>
              <a:rPr lang="cs-CZ" sz="1600" dirty="0" smtClean="0"/>
              <a:t>má podnik </a:t>
            </a:r>
            <a:r>
              <a:rPr lang="cs-CZ" sz="1600" dirty="0"/>
              <a:t>oproti </a:t>
            </a:r>
            <a:r>
              <a:rPr lang="cs-CZ" sz="1600" dirty="0" smtClean="0"/>
              <a:t>svoji </a:t>
            </a:r>
            <a:r>
              <a:rPr lang="cs-CZ" sz="1600" dirty="0"/>
              <a:t>konkurenci </a:t>
            </a:r>
            <a:r>
              <a:rPr lang="cs-CZ" sz="1600" dirty="0" smtClean="0"/>
              <a:t>lepší. Konkurenční </a:t>
            </a:r>
            <a:r>
              <a:rPr lang="cs-CZ" sz="1600" dirty="0"/>
              <a:t>výhoda nakonec může rozhodnout o tom, jestli zákazník nakoupí u </a:t>
            </a:r>
            <a:r>
              <a:rPr lang="cs-CZ" sz="1600" dirty="0" smtClean="0"/>
              <a:t>konkrétního podniku. </a:t>
            </a:r>
          </a:p>
          <a:p>
            <a:pPr algn="just"/>
            <a:r>
              <a:rPr lang="cs-CZ" sz="1600" dirty="0" smtClean="0"/>
              <a:t>Konkurenční výhoda může pomoci získat </a:t>
            </a:r>
            <a:r>
              <a:rPr lang="cs-CZ" sz="1600" dirty="0"/>
              <a:t>rychleji nebo větší podíl na trhu. </a:t>
            </a:r>
          </a:p>
          <a:p>
            <a:pPr algn="just"/>
            <a:r>
              <a:rPr lang="cs-CZ" sz="1600" dirty="0"/>
              <a:t>Konkurenční výhoda ale není trvalá. Je to dočasná věc, kterou </a:t>
            </a:r>
            <a:r>
              <a:rPr lang="cs-CZ" sz="1600" dirty="0" smtClean="0"/>
              <a:t>může podnik </a:t>
            </a:r>
            <a:r>
              <a:rPr lang="cs-CZ" sz="1600" dirty="0"/>
              <a:t>rychle ztratit buď vlastní chybou, úsilím konkurence nebo prostě situací na </a:t>
            </a:r>
            <a:r>
              <a:rPr lang="cs-CZ" sz="1600" dirty="0" smtClean="0"/>
              <a:t>trhu.</a:t>
            </a:r>
          </a:p>
          <a:p>
            <a:pPr algn="just"/>
            <a:r>
              <a:rPr lang="cs-CZ" sz="1600" dirty="0" smtClean="0"/>
              <a:t>V souvislosti se ztrátou nebo snižováním konkurenční výhody hovoříme o tzv. erozi konkurenční výhody, ke které dochází v důsledku vlivu ostatních konkurentů. </a:t>
            </a:r>
          </a:p>
          <a:p>
            <a:pPr algn="just"/>
            <a:r>
              <a:rPr lang="cs-CZ" sz="1600" dirty="0" smtClean="0"/>
              <a:t>Konkurenční výhoda musí být dlouhodobě udržitelná. Nejedná se tedy o nějakou dočasnou akci, ale o trvale udržitelnou  výhodu, která je systematicky budována prostřednictvím konkrétní strategie.</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a:t>
            </a:r>
            <a:endParaRPr lang="cs-CZ" dirty="0"/>
          </a:p>
        </p:txBody>
      </p:sp>
    </p:spTree>
    <p:extLst>
      <p:ext uri="{BB962C8B-B14F-4D97-AF65-F5344CB8AC3E}">
        <p14:creationId xmlns:p14="http://schemas.microsoft.com/office/powerpoint/2010/main" val="329826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Získání a udržení trvalé konkurenční výhody a s ní úzce spojené finanční výhody, doplněné přiměřeným rozvojem klíčových schopností a dovedností </a:t>
            </a:r>
            <a:r>
              <a:rPr lang="cs-CZ" sz="1600" dirty="0" smtClean="0"/>
              <a:t>podniků </a:t>
            </a:r>
            <a:r>
              <a:rPr lang="cs-CZ" sz="1600" dirty="0"/>
              <a:t>by mělo být základem pro formulaci jejich </a:t>
            </a:r>
            <a:r>
              <a:rPr lang="cs-CZ" sz="1600" dirty="0" smtClean="0"/>
              <a:t>strategie</a:t>
            </a:r>
            <a:r>
              <a:rPr lang="cs-CZ" sz="1600" dirty="0"/>
              <a:t>. </a:t>
            </a:r>
          </a:p>
          <a:p>
            <a:pPr algn="just"/>
            <a:r>
              <a:rPr lang="cs-CZ" sz="1600" dirty="0"/>
              <a:t>Podstata konkurenční výhody spočívá ve schopnosti podnikatelského subjektu vytvořit větší reálnou, nebo takto vnímanou užitnou hodnotu pro jeho cílové zákazníky ve srovnání s konkurencí, nebo srovnatelnou užitnou hodnotu při nižších nákladech, </a:t>
            </a:r>
            <a:r>
              <a:rPr lang="cs-CZ" sz="1600" dirty="0" smtClean="0"/>
              <a:t>evidentně </a:t>
            </a:r>
            <a:r>
              <a:rPr lang="cs-CZ" sz="1600" dirty="0"/>
              <a:t>v kratším </a:t>
            </a:r>
            <a:r>
              <a:rPr lang="cs-CZ" sz="1600" dirty="0" smtClean="0"/>
              <a:t>čase.</a:t>
            </a:r>
          </a:p>
          <a:p>
            <a:pPr algn="just"/>
            <a:r>
              <a:rPr lang="cs-CZ" sz="1600" dirty="0"/>
              <a:t>Finanční </a:t>
            </a:r>
            <a:r>
              <a:rPr lang="cs-CZ" sz="1600" dirty="0" smtClean="0"/>
              <a:t>výhoda konkurenční výhody </a:t>
            </a:r>
            <a:r>
              <a:rPr lang="cs-CZ" sz="1600" dirty="0"/>
              <a:t>spočívá v umění podnikatelského subjektu zaměřit obchodní činnosti na maximalizaci ekonomické hodnoty hotovostního toku </a:t>
            </a:r>
            <a:r>
              <a:rPr lang="cs-CZ" sz="1600" dirty="0" smtClean="0"/>
              <a:t>v </a:t>
            </a:r>
            <a:r>
              <a:rPr lang="cs-CZ" sz="1600" dirty="0"/>
              <a:t>relacím k investicím do podnikání. </a:t>
            </a:r>
            <a:endParaRPr lang="cs-CZ" sz="1600" dirty="0" smtClean="0"/>
          </a:p>
          <a:p>
            <a:pPr algn="just"/>
            <a:r>
              <a:rPr lang="cs-CZ" sz="1600" dirty="0"/>
              <a:t>Identifikace </a:t>
            </a:r>
            <a:r>
              <a:rPr lang="cs-CZ" sz="1600" dirty="0" smtClean="0"/>
              <a:t>konkurenční </a:t>
            </a:r>
            <a:r>
              <a:rPr lang="cs-CZ" sz="1600" dirty="0"/>
              <a:t>výhody vychází z porovnání skupiny </a:t>
            </a:r>
            <a:r>
              <a:rPr lang="cs-CZ" sz="1600" dirty="0" smtClean="0"/>
              <a:t>podniků, přičemž </a:t>
            </a:r>
            <a:r>
              <a:rPr lang="cs-CZ" sz="1600" dirty="0"/>
              <a:t>toto </a:t>
            </a:r>
            <a:r>
              <a:rPr lang="cs-CZ" sz="1600" dirty="0" smtClean="0"/>
              <a:t>porovnání </a:t>
            </a:r>
            <a:r>
              <a:rPr lang="cs-CZ" sz="1600" dirty="0"/>
              <a:t>je závislé na charakteru tržního </a:t>
            </a:r>
            <a:r>
              <a:rPr lang="cs-CZ" sz="1600" dirty="0" smtClean="0"/>
              <a:t>prostředí</a:t>
            </a:r>
            <a:r>
              <a:rPr lang="cs-CZ" sz="1600" dirty="0"/>
              <a:t>, ve </a:t>
            </a:r>
            <a:r>
              <a:rPr lang="cs-CZ" sz="1600"/>
              <a:t>kterém </a:t>
            </a:r>
            <a:r>
              <a:rPr lang="cs-CZ" sz="1600" smtClean="0"/>
              <a:t>podniky operují</a:t>
            </a:r>
            <a:r>
              <a:rPr lang="cs-CZ" sz="1600" dirty="0"/>
              <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II</a:t>
            </a:r>
            <a:endParaRPr lang="cs-CZ" dirty="0"/>
          </a:p>
        </p:txBody>
      </p:sp>
    </p:spTree>
    <p:extLst>
      <p:ext uri="{BB962C8B-B14F-4D97-AF65-F5344CB8AC3E}">
        <p14:creationId xmlns:p14="http://schemas.microsoft.com/office/powerpoint/2010/main" val="24312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Internacionalizace ekonomiky projevující se vytvářením nadnárodních společností.</a:t>
            </a:r>
          </a:p>
          <a:p>
            <a:pPr lvl="0" algn="just"/>
            <a:r>
              <a:rPr lang="cs-CZ" sz="1600" dirty="0"/>
              <a:t>Intelektualizace činností vedoucí k potřebnému růstu vzdělání pracovníků i vedení podniku.</a:t>
            </a:r>
          </a:p>
          <a:p>
            <a:pPr lvl="0" algn="just"/>
            <a:r>
              <a:rPr lang="cs-CZ" sz="1600" dirty="0"/>
              <a:t>Informatizace lidské společnosti, kdy počítače se stávají významnou složkou vybavení podniků a jejich ovládání je vyžadováno od většiny pracovníků podniku.</a:t>
            </a:r>
          </a:p>
          <a:p>
            <a:pPr lvl="0" algn="just"/>
            <a:r>
              <a:rPr lang="cs-CZ" sz="1600" dirty="0"/>
              <a:t>Zrychlování vývoje, které je dáno perfektně fungujícími komunikačními systémy, které bez problémů přenáší rychle a spolehlivě nové poznatky.</a:t>
            </a:r>
          </a:p>
          <a:p>
            <a:pPr lvl="0" algn="just"/>
            <a:r>
              <a:rPr lang="cs-CZ" sz="1600" dirty="0"/>
              <a:t>Pružnost producentů, která se stává základem jejich konkurenceschopnost a udržení určité konkurenční výhody vůči ostatním účastníkům na trhu. </a:t>
            </a:r>
          </a:p>
          <a:p>
            <a:pPr lvl="0" algn="just"/>
            <a:r>
              <a:rPr lang="cs-CZ" sz="1600" dirty="0"/>
              <a:t>Ekologické chování lidí i podniku, dané potřebou omezit poškozování životního prostředí lidské společnosti a zajistit uplatnění myšlenek udržitelnosti dobrých podmínek života.</a:t>
            </a:r>
          </a:p>
          <a:p>
            <a:pPr lvl="0" algn="just"/>
            <a:r>
              <a:rPr lang="cs-CZ" sz="1600" dirty="0"/>
              <a:t>Intenzifikace produkce, kdy tento trend je vyvolán omezující se nabídkou zdrojů, růstem jejich ceny a omezenou možností je nahradit</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95486"/>
            <a:ext cx="7560840" cy="507703"/>
          </a:xfrm>
        </p:spPr>
        <p:txBody>
          <a:bodyPr/>
          <a:lstStyle/>
          <a:p>
            <a:r>
              <a:rPr lang="cs-CZ" dirty="0" smtClean="0"/>
              <a:t>Externí faktory ovlivňující strategii podniku</a:t>
            </a:r>
            <a:endParaRPr lang="cs-CZ" dirty="0"/>
          </a:p>
        </p:txBody>
      </p:sp>
    </p:spTree>
    <p:extLst>
      <p:ext uri="{BB962C8B-B14F-4D97-AF65-F5344CB8AC3E}">
        <p14:creationId xmlns:p14="http://schemas.microsoft.com/office/powerpoint/2010/main" val="290271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630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Personální změny, které jsou způsobeny nástupem nových požadavků na pracovníky podniků a které vyvolávají vznik nových profesí i podnikových funkcí.</a:t>
            </a:r>
          </a:p>
          <a:p>
            <a:pPr lvl="0" algn="just"/>
            <a:r>
              <a:rPr lang="cs-CZ" sz="1600" dirty="0"/>
              <a:t>Změny ve struktuře organizací, které jsou vytvářeny potřebou nově uspořádat útvary podniku v souladu s požadavky zákazníků, dodavatelů i vlastní potřeb produkce (v technologiích).</a:t>
            </a:r>
          </a:p>
          <a:p>
            <a:pPr lvl="0" algn="just"/>
            <a:r>
              <a:rPr lang="cs-CZ" sz="1600" dirty="0"/>
              <a:t>Změny v podnikové kultuře vyvolané změnami jak organizačními tak personálními a ovlivněné novými vývojovými trendy. Podniková kultura se mění taktéž v důsledku změn hodnot u spotřebitelů.</a:t>
            </a:r>
          </a:p>
          <a:p>
            <a:pPr lvl="0" algn="just"/>
            <a:r>
              <a:rPr lang="cs-CZ" sz="1600" dirty="0"/>
              <a:t>Změny přípravy pracovníků k výkonu nových funkcí i k zvládnutí úkolů, které jsou dány delegováním povinností a odpovědnosti.</a:t>
            </a:r>
          </a:p>
          <a:p>
            <a:pPr algn="just"/>
            <a:r>
              <a:rPr lang="cs-CZ" sz="1600" dirty="0"/>
              <a:t>Změny v úloze managementu, kdy odpovědnost za spokojenost zákazníků i za realizaci změn se postupně přenáší do náplně role managementu první linie. Tím dochází k výrazným změnám v přístupech a v chování jednotlivců.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Interní faktory ovlivňující strategii podniku</a:t>
            </a:r>
            <a:endParaRPr lang="cs-CZ" dirty="0"/>
          </a:p>
        </p:txBody>
      </p:sp>
    </p:spTree>
    <p:extLst>
      <p:ext uri="{BB962C8B-B14F-4D97-AF65-F5344CB8AC3E}">
        <p14:creationId xmlns:p14="http://schemas.microsoft.com/office/powerpoint/2010/main" val="134927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Změny vyvolávají nejen rozmach sil, které je vyvolávají, ale také sil odporujících, proto je důležité dosáhnout převahu nad odporem. </a:t>
            </a:r>
            <a:endParaRPr lang="cs-CZ" sz="1600" dirty="0" smtClean="0"/>
          </a:p>
          <a:p>
            <a:pPr algn="just"/>
            <a:endParaRPr lang="cs-CZ" sz="1600" dirty="0" smtClean="0"/>
          </a:p>
          <a:p>
            <a:pPr algn="just"/>
            <a:r>
              <a:rPr lang="cs-CZ" sz="1600" dirty="0" smtClean="0"/>
              <a:t>Zde </a:t>
            </a:r>
            <a:r>
              <a:rPr lang="cs-CZ" sz="1600" dirty="0"/>
              <a:t>se </a:t>
            </a:r>
            <a:r>
              <a:rPr lang="cs-CZ" sz="1600" dirty="0" smtClean="0"/>
              <a:t>podle </a:t>
            </a:r>
            <a:r>
              <a:rPr lang="cs-CZ" sz="1600" dirty="0"/>
              <a:t>Hammera projevuje pravidlo 20/60/20 jako reakce zaměstnanců na program zásadních změn. Z uvedeného pravidla vyplývá, že:</a:t>
            </a:r>
          </a:p>
          <a:p>
            <a:pPr lvl="1" algn="just"/>
            <a:r>
              <a:rPr lang="cs-CZ" sz="1600" dirty="0"/>
              <a:t>20% zaměstnanců vítá změnu s nadšením;</a:t>
            </a:r>
          </a:p>
          <a:p>
            <a:pPr lvl="1" algn="just"/>
            <a:r>
              <a:rPr lang="cs-CZ" sz="1600" dirty="0"/>
              <a:t>60% jsou zaměstnanci nerozhodnuti, které je pro změnu nutno získat nebo je přesvědčit, aby nebyli brzdou při realizaci přeměn;</a:t>
            </a:r>
          </a:p>
          <a:p>
            <a:pPr lvl="1" algn="just"/>
            <a:r>
              <a:rPr lang="cs-CZ" sz="1600" dirty="0"/>
              <a:t>20% zaměstnanců bude zásadně proti navržené změně a vlastně vůči jakékoliv změně.</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vyvolané strategií</a:t>
            </a:r>
            <a:endParaRPr lang="cs-CZ" dirty="0"/>
          </a:p>
        </p:txBody>
      </p:sp>
    </p:spTree>
    <p:extLst>
      <p:ext uri="{BB962C8B-B14F-4D97-AF65-F5344CB8AC3E}">
        <p14:creationId xmlns:p14="http://schemas.microsoft.com/office/powerpoint/2010/main" val="207285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7695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Nadměrná osobní nejistota, kdy dochází ke ztrátě důvěry v osobní přínos podniku.</a:t>
            </a:r>
          </a:p>
          <a:p>
            <a:pPr lvl="0" algn="just"/>
            <a:r>
              <a:rPr lang="cs-CZ" sz="1600" dirty="0"/>
              <a:t>Překvapení ze změny, kdy pracovníci nejsou řádně informování o nutnosti její realizace a nejsou později do této aktivity zapojeni.</a:t>
            </a:r>
          </a:p>
          <a:p>
            <a:pPr lvl="0" algn="just"/>
            <a:r>
              <a:rPr lang="cs-CZ" sz="1600" dirty="0"/>
              <a:t>Znepokojení kvůli schopnostem, které pracovník má a jež stačí na výkon dané funkce. Je zde oprávněna ztráta důvěry se schopností zvládnout nové povinnosti.</a:t>
            </a:r>
          </a:p>
          <a:p>
            <a:pPr lvl="0" algn="just"/>
            <a:r>
              <a:rPr lang="cs-CZ" sz="1600" dirty="0"/>
              <a:t>Nebezpečí vedlejších účinků, které může změna vyvolat a které dosud neznáme.</a:t>
            </a:r>
          </a:p>
          <a:p>
            <a:pPr lvl="0" algn="just"/>
            <a:r>
              <a:rPr lang="cs-CZ" sz="1600" dirty="0"/>
              <a:t>Nebezpečí více práce, jelikož velmi často jsou změny spojovány s hledáním možných úspor.</a:t>
            </a:r>
          </a:p>
          <a:p>
            <a:pPr lvl="0" algn="just"/>
            <a:r>
              <a:rPr lang="cs-CZ" sz="1600" dirty="0"/>
              <a:t>Výhrady proti osobě, která změny provádí, což může být jevem jak objektivním, tak i subjektivním.</a:t>
            </a:r>
          </a:p>
          <a:p>
            <a:pPr lvl="0" algn="just"/>
            <a:r>
              <a:rPr lang="cs-CZ" sz="1600" dirty="0"/>
              <a:t>Skryté hrozby, které jsou s danou změnou spojovány a proti nimž se nedělají důsledná opatření.</a:t>
            </a:r>
          </a:p>
          <a:p>
            <a:pPr lvl="0" algn="just"/>
            <a:r>
              <a:rPr lang="cs-CZ" sz="1600" dirty="0"/>
              <a:t>Porušení zásady „měníme jen to, co musíme“.</a:t>
            </a:r>
          </a:p>
          <a:p>
            <a:pPr algn="just"/>
            <a:r>
              <a:rPr lang="cs-CZ" sz="1600" dirty="0"/>
              <a:t>Nebezpečí rizika, které každá změna nese a často je spojován výskyt rizika s inovacemi jakéhokoliv </a:t>
            </a:r>
            <a:r>
              <a:rPr lang="cs-CZ" sz="1600" dirty="0" smtClean="0"/>
              <a:t>druhu.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Příčiny odporu zaměstnanců vůči strategii</a:t>
            </a:r>
            <a:endParaRPr lang="cs-CZ" dirty="0"/>
          </a:p>
        </p:txBody>
      </p:sp>
    </p:spTree>
    <p:extLst>
      <p:ext uri="{BB962C8B-B14F-4D97-AF65-F5344CB8AC3E}">
        <p14:creationId xmlns:p14="http://schemas.microsoft.com/office/powerpoint/2010/main" val="421220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Realisticky diagnostikovat situaci v oblasti, za kterou odpovídá</a:t>
            </a:r>
            <a:r>
              <a:rPr lang="cs-CZ" sz="1600" dirty="0" smtClean="0"/>
              <a:t>.</a:t>
            </a:r>
          </a:p>
          <a:p>
            <a:pPr lvl="0" algn="just"/>
            <a:endParaRPr lang="cs-CZ" sz="1600" dirty="0"/>
          </a:p>
          <a:p>
            <a:pPr lvl="0" algn="just"/>
            <a:r>
              <a:rPr lang="cs-CZ" sz="1600" dirty="0"/>
              <a:t>Seznámit včas pracovníky se změnami, které budou provedeny, realisticky ukázat na vzniklé problémy a dopady, snažit se zapojit pracovníky do realizace změn</a:t>
            </a:r>
            <a:r>
              <a:rPr lang="cs-CZ" sz="1600" dirty="0" smtClean="0"/>
              <a:t>.</a:t>
            </a:r>
          </a:p>
          <a:p>
            <a:pPr lvl="0" algn="just"/>
            <a:endParaRPr lang="cs-CZ" sz="1600" dirty="0"/>
          </a:p>
          <a:p>
            <a:pPr lvl="0" algn="just"/>
            <a:r>
              <a:rPr lang="cs-CZ" sz="1600" dirty="0"/>
              <a:t>Analyzovat mocenské tlaky v oblasti odpovědnosti působící pro změny i proti nim a využít je přesměrováním na podporu realizace žádoucích změn</a:t>
            </a:r>
            <a:r>
              <a:rPr lang="cs-CZ" sz="1600" dirty="0" smtClean="0"/>
              <a:t>.</a:t>
            </a:r>
          </a:p>
          <a:p>
            <a:pPr lvl="0" algn="just"/>
            <a:endParaRPr lang="cs-CZ" sz="1600" dirty="0"/>
          </a:p>
          <a:p>
            <a:pPr lvl="0" algn="just"/>
            <a:r>
              <a:rPr lang="cs-CZ" sz="1600" dirty="0"/>
              <a:t>Systematicky a citlivě řídit proces změn.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povinností manažera se změnou strategie</a:t>
            </a:r>
            <a:endParaRPr lang="cs-CZ" dirty="0"/>
          </a:p>
        </p:txBody>
      </p:sp>
    </p:spTree>
    <p:extLst>
      <p:ext uri="{BB962C8B-B14F-4D97-AF65-F5344CB8AC3E}">
        <p14:creationId xmlns:p14="http://schemas.microsoft.com/office/powerpoint/2010/main" val="425207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921" y="6863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Obecně se říká, že strategické cíle musí být </a:t>
            </a:r>
            <a:r>
              <a:rPr lang="cs-CZ" sz="1600" b="1" dirty="0" smtClean="0"/>
              <a:t>SMART</a:t>
            </a:r>
            <a:r>
              <a:rPr lang="cs-CZ" sz="1600" dirty="0" smtClean="0"/>
              <a:t>:</a:t>
            </a:r>
            <a:endParaRPr lang="cs-CZ" sz="1600" dirty="0"/>
          </a:p>
          <a:p>
            <a:pPr lvl="1" algn="just"/>
            <a:r>
              <a:rPr lang="cs-CZ" sz="1400" b="1" dirty="0"/>
              <a:t>S – </a:t>
            </a:r>
            <a:r>
              <a:rPr lang="cs-CZ" sz="1400" dirty="0"/>
              <a:t>specifický, originální, stimulující</a:t>
            </a:r>
          </a:p>
          <a:p>
            <a:pPr lvl="1" algn="just"/>
            <a:r>
              <a:rPr lang="cs-CZ" sz="1400" b="1" dirty="0"/>
              <a:t>M – </a:t>
            </a:r>
            <a:r>
              <a:rPr lang="cs-CZ" sz="1400" dirty="0"/>
              <a:t>měřitelný</a:t>
            </a:r>
          </a:p>
          <a:p>
            <a:pPr lvl="1" algn="just"/>
            <a:r>
              <a:rPr lang="cs-CZ" sz="1400" b="1" dirty="0"/>
              <a:t>A – </a:t>
            </a:r>
            <a:r>
              <a:rPr lang="cs-CZ" sz="1400" dirty="0"/>
              <a:t>akceptovatelný</a:t>
            </a:r>
          </a:p>
          <a:p>
            <a:pPr lvl="1" algn="just"/>
            <a:r>
              <a:rPr lang="cs-CZ" sz="1400" b="1" dirty="0"/>
              <a:t>R – </a:t>
            </a:r>
            <a:r>
              <a:rPr lang="cs-CZ" sz="1400" dirty="0"/>
              <a:t>reálný</a:t>
            </a:r>
          </a:p>
          <a:p>
            <a:pPr lvl="1" algn="just"/>
            <a:r>
              <a:rPr lang="cs-CZ" sz="1400" b="1" dirty="0"/>
              <a:t>T – </a:t>
            </a:r>
            <a:r>
              <a:rPr lang="cs-CZ" sz="1400" dirty="0" smtClean="0"/>
              <a:t>termínovaný</a:t>
            </a:r>
          </a:p>
          <a:p>
            <a:pPr algn="just"/>
            <a:r>
              <a:rPr lang="cs-CZ" sz="1600" dirty="0"/>
              <a:t>V poslední době však se uplatňuje tento souhrn cílů v podobě zkratky </a:t>
            </a:r>
            <a:r>
              <a:rPr lang="cs-CZ" sz="1600" b="1" dirty="0" smtClean="0"/>
              <a:t>SMARTEE</a:t>
            </a:r>
            <a:r>
              <a:rPr lang="cs-CZ" sz="1600" dirty="0" smtClean="0"/>
              <a:t>:</a:t>
            </a:r>
            <a:endParaRPr lang="cs-CZ" sz="1600" dirty="0"/>
          </a:p>
          <a:p>
            <a:pPr lvl="1" algn="just"/>
            <a:r>
              <a:rPr lang="cs-CZ" sz="1400" b="1" dirty="0"/>
              <a:t>S – </a:t>
            </a:r>
            <a:r>
              <a:rPr lang="cs-CZ" sz="1400" dirty="0"/>
              <a:t>specifický, originální, </a:t>
            </a:r>
            <a:r>
              <a:rPr lang="cs-CZ" sz="1400" dirty="0" smtClean="0"/>
              <a:t>stimulující</a:t>
            </a:r>
          </a:p>
          <a:p>
            <a:pPr lvl="1" algn="just"/>
            <a:r>
              <a:rPr lang="cs-CZ" sz="1400" b="1" dirty="0"/>
              <a:t>M – </a:t>
            </a:r>
            <a:r>
              <a:rPr lang="cs-CZ" sz="1400" dirty="0"/>
              <a:t>měřitelný</a:t>
            </a:r>
          </a:p>
          <a:p>
            <a:pPr lvl="1" algn="just"/>
            <a:r>
              <a:rPr lang="cs-CZ" sz="1400" b="1" dirty="0"/>
              <a:t>A – </a:t>
            </a:r>
            <a:r>
              <a:rPr lang="cs-CZ" sz="1400" dirty="0"/>
              <a:t>akceptovatelný</a:t>
            </a:r>
          </a:p>
          <a:p>
            <a:pPr lvl="1" algn="just"/>
            <a:r>
              <a:rPr lang="cs-CZ" sz="1400" b="1" dirty="0"/>
              <a:t>R – </a:t>
            </a:r>
            <a:r>
              <a:rPr lang="cs-CZ" sz="1400" dirty="0"/>
              <a:t>reálný</a:t>
            </a:r>
          </a:p>
          <a:p>
            <a:pPr lvl="1" algn="just"/>
            <a:r>
              <a:rPr lang="cs-CZ" sz="1400" b="1" dirty="0"/>
              <a:t>T – </a:t>
            </a:r>
            <a:r>
              <a:rPr lang="cs-CZ" sz="1400" dirty="0"/>
              <a:t>termínovaný</a:t>
            </a:r>
          </a:p>
          <a:p>
            <a:pPr lvl="1" algn="just"/>
            <a:r>
              <a:rPr lang="cs-CZ" sz="1400" b="1" dirty="0"/>
              <a:t>E</a:t>
            </a:r>
            <a:r>
              <a:rPr lang="cs-CZ" sz="1400" dirty="0"/>
              <a:t> – efektivní, ekonomický</a:t>
            </a:r>
          </a:p>
          <a:p>
            <a:pPr lvl="1" algn="just"/>
            <a:r>
              <a:rPr lang="cs-CZ" sz="1400" b="1" dirty="0"/>
              <a:t>E – </a:t>
            </a:r>
            <a:r>
              <a:rPr lang="cs-CZ" sz="1400" dirty="0"/>
              <a:t>ekologický</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Pravidla pro stanovení cílů podniku I</a:t>
            </a:r>
            <a:endParaRPr lang="cs-CZ" dirty="0"/>
          </a:p>
        </p:txBody>
      </p:sp>
    </p:spTree>
    <p:extLst>
      <p:ext uri="{BB962C8B-B14F-4D97-AF65-F5344CB8AC3E}">
        <p14:creationId xmlns:p14="http://schemas.microsoft.com/office/powerpoint/2010/main" val="33291427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uskutečnění změn v podniku lze využít řady postupů, které se neustále vyvíjí. </a:t>
            </a:r>
            <a:r>
              <a:rPr lang="cs-CZ" sz="1600" dirty="0" smtClean="0"/>
              <a:t>Původně rozšířený </a:t>
            </a:r>
            <a:r>
              <a:rPr lang="cs-CZ" sz="1600" dirty="0" err="1"/>
              <a:t>Demingův</a:t>
            </a:r>
            <a:r>
              <a:rPr lang="cs-CZ" sz="1600" dirty="0"/>
              <a:t> cyklus nebo jeho modifikovaná podoba nazývaná Stewartův cyklus je nahrazen metodou DMAIC, kde v tomto akronymu jednotlivá písmena znamenají následující činnosti:</a:t>
            </a:r>
          </a:p>
          <a:p>
            <a:pPr lvl="0" algn="just"/>
            <a:r>
              <a:rPr lang="cs-CZ" sz="1600" b="1" dirty="0" err="1"/>
              <a:t>Define</a:t>
            </a:r>
            <a:r>
              <a:rPr lang="cs-CZ" sz="1600" dirty="0"/>
              <a:t> – co nejlépe definovat řešený problém.</a:t>
            </a:r>
          </a:p>
          <a:p>
            <a:pPr lvl="0" algn="just"/>
            <a:r>
              <a:rPr lang="cs-CZ" sz="1600" b="1" dirty="0" err="1"/>
              <a:t>Measure</a:t>
            </a:r>
            <a:r>
              <a:rPr lang="cs-CZ" sz="1600" dirty="0"/>
              <a:t> – zjistit jak původní, nezměněný stav funguje.</a:t>
            </a:r>
          </a:p>
          <a:p>
            <a:pPr lvl="0" algn="just"/>
            <a:r>
              <a:rPr lang="cs-CZ" sz="1600" b="1" dirty="0" err="1"/>
              <a:t>Analyze</a:t>
            </a:r>
            <a:r>
              <a:rPr lang="cs-CZ" sz="1600" dirty="0"/>
              <a:t> – zjištění příležitosti pro změnu k lepšímu, ale také umožňující identifikaci zdroje vad nebo chyb.</a:t>
            </a:r>
          </a:p>
          <a:p>
            <a:pPr lvl="0" algn="just"/>
            <a:r>
              <a:rPr lang="cs-CZ" sz="1600" b="1" dirty="0" err="1"/>
              <a:t>Improve</a:t>
            </a:r>
            <a:r>
              <a:rPr lang="cs-CZ" sz="1600" dirty="0"/>
              <a:t> – označující výběr nejlepšího postupu při změně, jeho odzkoušení a uplatnění.</a:t>
            </a:r>
          </a:p>
          <a:p>
            <a:pPr lvl="0" algn="just"/>
            <a:r>
              <a:rPr lang="cs-CZ" sz="1600" b="1" dirty="0" err="1"/>
              <a:t>Control</a:t>
            </a:r>
            <a:r>
              <a:rPr lang="cs-CZ" sz="1600" dirty="0"/>
              <a:t> – signalizující potřebu kontrolovat realizaci změny, řídit její implementaci, nebo návrat do původního stavu.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Metoda DMAIC v souvislosti se strategií</a:t>
            </a:r>
            <a:endParaRPr lang="cs-CZ" dirty="0"/>
          </a:p>
        </p:txBody>
      </p:sp>
    </p:spTree>
    <p:extLst>
      <p:ext uri="{BB962C8B-B14F-4D97-AF65-F5344CB8AC3E}">
        <p14:creationId xmlns:p14="http://schemas.microsoft.com/office/powerpoint/2010/main" val="114085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Otázky týkající se obsahu strategie:</a:t>
            </a:r>
          </a:p>
          <a:p>
            <a:pPr lvl="0" algn="just"/>
            <a:r>
              <a:rPr lang="cs-CZ" sz="1600" dirty="0" smtClean="0"/>
              <a:t>Jaká </a:t>
            </a:r>
            <a:r>
              <a:rPr lang="cs-CZ" sz="1600" dirty="0"/>
              <a:t>by měla být komplexní strategie?</a:t>
            </a:r>
          </a:p>
          <a:p>
            <a:pPr lvl="0" algn="just"/>
            <a:r>
              <a:rPr lang="cs-CZ" sz="1600" dirty="0"/>
              <a:t>Jak by měla být strategie integrovaná?</a:t>
            </a:r>
          </a:p>
          <a:p>
            <a:pPr algn="just"/>
            <a:r>
              <a:rPr lang="cs-CZ" sz="1600" dirty="0"/>
              <a:t>Do jaké míry by měla být strategie obecná (generická</a:t>
            </a:r>
            <a:r>
              <a:rPr lang="cs-CZ" sz="1600" dirty="0" smtClean="0"/>
              <a:t>)?</a:t>
            </a:r>
          </a:p>
          <a:p>
            <a:pPr algn="just"/>
            <a:endParaRPr lang="cs-CZ" sz="1600" dirty="0" smtClean="0"/>
          </a:p>
          <a:p>
            <a:pPr marL="0" indent="0" algn="just">
              <a:buNone/>
            </a:pPr>
            <a:r>
              <a:rPr lang="cs-CZ" sz="1600" b="1" dirty="0" smtClean="0"/>
              <a:t>Otázky týkající se procesu strategie:</a:t>
            </a:r>
            <a:endParaRPr lang="cs-CZ" sz="1600" b="1" dirty="0"/>
          </a:p>
          <a:p>
            <a:pPr lvl="0" algn="just"/>
            <a:r>
              <a:rPr lang="cs-CZ" sz="1600" dirty="0"/>
              <a:t>Do jaké míry by měla být strategie promyšlená?</a:t>
            </a:r>
          </a:p>
          <a:p>
            <a:pPr lvl="0" algn="just"/>
            <a:r>
              <a:rPr lang="cs-CZ" sz="1600" dirty="0"/>
              <a:t>Do jaké míry by měla být strategie kolektivní?</a:t>
            </a:r>
          </a:p>
          <a:p>
            <a:pPr lvl="0" algn="just"/>
            <a:r>
              <a:rPr lang="cs-CZ" sz="1600" dirty="0"/>
              <a:t>Jak by mělo ve strategii být nahlíženo na změnu?</a:t>
            </a:r>
          </a:p>
          <a:p>
            <a:pPr lvl="0" algn="just"/>
            <a:r>
              <a:rPr lang="cs-CZ" sz="1600" dirty="0"/>
              <a:t>Jakou možnost volby by měla strategie poskytovat?</a:t>
            </a:r>
          </a:p>
          <a:p>
            <a:pPr lvl="0" algn="just"/>
            <a:r>
              <a:rPr lang="cs-CZ" sz="1600" dirty="0"/>
              <a:t>Jaká míra strategického myšlení je žádoucí?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Otázky týkající se obsahu a procesu strategie</a:t>
            </a:r>
            <a:endParaRPr lang="cs-CZ" dirty="0"/>
          </a:p>
        </p:txBody>
      </p:sp>
    </p:spTree>
    <p:extLst>
      <p:ext uri="{BB962C8B-B14F-4D97-AF65-F5344CB8AC3E}">
        <p14:creationId xmlns:p14="http://schemas.microsoft.com/office/powerpoint/2010/main" val="266048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Významná součást strategického řízení podniku</a:t>
            </a:r>
          </a:p>
          <a:p>
            <a:pPr algn="just"/>
            <a:r>
              <a:rPr lang="cs-CZ" sz="1600" dirty="0" smtClean="0"/>
              <a:t>Úzce </a:t>
            </a:r>
            <a:r>
              <a:rPr lang="cs-CZ" sz="1600" dirty="0"/>
              <a:t>spojena s finančním řízením a finančním účetnictvím podniku</a:t>
            </a:r>
          </a:p>
          <a:p>
            <a:pPr algn="just"/>
            <a:r>
              <a:rPr lang="cs-CZ" sz="1600" dirty="0" smtClean="0"/>
              <a:t>Poskytuje </a:t>
            </a:r>
            <a:r>
              <a:rPr lang="cs-CZ" sz="1600" dirty="0"/>
              <a:t>data pro rozhodování manažerů</a:t>
            </a:r>
          </a:p>
          <a:p>
            <a:pPr algn="just"/>
            <a:r>
              <a:rPr lang="cs-CZ" sz="1600" dirty="0" smtClean="0"/>
              <a:t>Vychází </a:t>
            </a:r>
            <a:r>
              <a:rPr lang="cs-CZ" sz="1600" dirty="0"/>
              <a:t>ze základních finančních výkazů podniku</a:t>
            </a:r>
          </a:p>
          <a:p>
            <a:pPr algn="just"/>
            <a:r>
              <a:rPr lang="cs-CZ" sz="1600" dirty="0"/>
              <a:t>Vede k poznání minulých a současných hospodářských jevů v podniku</a:t>
            </a:r>
          </a:p>
          <a:p>
            <a:pPr algn="just"/>
            <a:r>
              <a:rPr lang="cs-CZ" sz="1600" dirty="0" smtClean="0"/>
              <a:t>Podklady </a:t>
            </a:r>
            <a:r>
              <a:rPr lang="cs-CZ" sz="1600" dirty="0"/>
              <a:t>pro hodnocení reálnosti investičních a inovačních budoucích záměrů</a:t>
            </a:r>
          </a:p>
          <a:p>
            <a:pPr algn="just"/>
            <a:r>
              <a:rPr lang="cs-CZ" sz="1600" dirty="0" smtClean="0"/>
              <a:t>Posouzení </a:t>
            </a:r>
            <a:r>
              <a:rPr lang="cs-CZ" sz="1600" dirty="0"/>
              <a:t>„finančního zdraví“ podniku</a:t>
            </a:r>
          </a:p>
          <a:p>
            <a:pPr algn="just"/>
            <a:r>
              <a:rPr lang="cs-CZ" sz="1600" dirty="0" smtClean="0"/>
              <a:t>Indikátor </a:t>
            </a:r>
            <a:r>
              <a:rPr lang="cs-CZ" sz="1600" dirty="0"/>
              <a:t>finanční výkonnosti podniku – manažer x investor – </a:t>
            </a:r>
            <a:r>
              <a:rPr lang="cs-CZ" sz="1600" dirty="0" err="1"/>
              <a:t>Value</a:t>
            </a:r>
            <a:r>
              <a:rPr lang="cs-CZ" sz="1600" dirty="0"/>
              <a:t> </a:t>
            </a:r>
            <a:r>
              <a:rPr lang="cs-CZ" sz="1600" dirty="0" err="1"/>
              <a:t>Based</a:t>
            </a:r>
            <a:r>
              <a:rPr lang="cs-CZ" sz="1600" dirty="0"/>
              <a:t> Management VBM</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Finanční řízení ve vazbě na podnikovou strategii</a:t>
            </a:r>
            <a:endParaRPr lang="cs-CZ" dirty="0"/>
          </a:p>
        </p:txBody>
      </p:sp>
    </p:spTree>
    <p:extLst>
      <p:ext uri="{BB962C8B-B14F-4D97-AF65-F5344CB8AC3E}">
        <p14:creationId xmlns:p14="http://schemas.microsoft.com/office/powerpoint/2010/main" val="196023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Analýza finanční situace</a:t>
            </a:r>
          </a:p>
          <a:p>
            <a:endParaRPr lang="cs-CZ" sz="1600" dirty="0"/>
          </a:p>
          <a:p>
            <a:r>
              <a:rPr lang="cs-CZ" sz="1600" dirty="0"/>
              <a:t>Plán tržeb</a:t>
            </a:r>
          </a:p>
          <a:p>
            <a:pPr>
              <a:buNone/>
            </a:pPr>
            <a:endParaRPr lang="cs-CZ" sz="1600" dirty="0"/>
          </a:p>
          <a:p>
            <a:r>
              <a:rPr lang="cs-CZ" sz="1600" dirty="0"/>
              <a:t>Plán peněžních toků</a:t>
            </a:r>
          </a:p>
          <a:p>
            <a:pPr>
              <a:buNone/>
            </a:pPr>
            <a:endParaRPr lang="cs-CZ" sz="1600" dirty="0"/>
          </a:p>
          <a:p>
            <a:r>
              <a:rPr lang="cs-CZ" sz="1600" dirty="0"/>
              <a:t>Plánovaná rozvaha</a:t>
            </a:r>
          </a:p>
          <a:p>
            <a:pPr>
              <a:buNone/>
            </a:pPr>
            <a:endParaRPr lang="cs-CZ" sz="1600" dirty="0"/>
          </a:p>
          <a:p>
            <a:r>
              <a:rPr lang="cs-CZ" sz="1600" dirty="0"/>
              <a:t>Investiční rozpočet - rozpočet investičních výdajů členěný na jednotlivé investiční projekty s ekonomickým hodnocením</a:t>
            </a:r>
          </a:p>
          <a:p>
            <a:pPr>
              <a:buNone/>
            </a:pPr>
            <a:endParaRPr lang="cs-CZ" sz="1600" dirty="0"/>
          </a:p>
          <a:p>
            <a:r>
              <a:rPr lang="cs-CZ" sz="1600" dirty="0"/>
              <a:t>Rozpočet externího financování</a:t>
            </a:r>
          </a:p>
          <a:p>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Obsah dlouhodobého finančního plánu</a:t>
            </a:r>
            <a:endParaRPr lang="cs-CZ" dirty="0"/>
          </a:p>
        </p:txBody>
      </p:sp>
    </p:spTree>
    <p:extLst>
      <p:ext uri="{BB962C8B-B14F-4D97-AF65-F5344CB8AC3E}">
        <p14:creationId xmlns:p14="http://schemas.microsoft.com/office/powerpoint/2010/main" val="369314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venture </a:t>
            </a:r>
            <a:r>
              <a:rPr lang="cs-CZ" sz="1600" dirty="0" err="1"/>
              <a:t>capital</a:t>
            </a:r>
            <a:r>
              <a:rPr lang="cs-CZ" sz="1600" dirty="0"/>
              <a:t>  x  venture </a:t>
            </a:r>
            <a:r>
              <a:rPr lang="cs-CZ" sz="1600" dirty="0" err="1"/>
              <a:t>capital</a:t>
            </a:r>
            <a:r>
              <a:rPr lang="cs-CZ" sz="1600" dirty="0"/>
              <a:t> </a:t>
            </a:r>
            <a:r>
              <a:rPr lang="cs-CZ" sz="1600" dirty="0" err="1"/>
              <a:t>industry</a:t>
            </a:r>
            <a:endParaRPr lang="cs-CZ" sz="1600" dirty="0"/>
          </a:p>
          <a:p>
            <a:pPr algn="just">
              <a:buNone/>
            </a:pPr>
            <a:endParaRPr lang="cs-CZ" sz="1600" dirty="0"/>
          </a:p>
          <a:p>
            <a:pPr algn="just"/>
            <a:r>
              <a:rPr lang="cs-CZ" sz="1600" b="1" dirty="0"/>
              <a:t>Venture </a:t>
            </a:r>
            <a:r>
              <a:rPr lang="cs-CZ" sz="1600" b="1" dirty="0" err="1"/>
              <a:t>capital</a:t>
            </a:r>
            <a:r>
              <a:rPr lang="cs-CZ" sz="1600" b="1" dirty="0"/>
              <a:t> </a:t>
            </a:r>
            <a:r>
              <a:rPr lang="cs-CZ" sz="1600" b="1" dirty="0" err="1"/>
              <a:t>industry</a:t>
            </a:r>
            <a:r>
              <a:rPr lang="cs-CZ" sz="1600" b="1" dirty="0"/>
              <a:t> </a:t>
            </a:r>
            <a:r>
              <a:rPr lang="cs-CZ" sz="1600" dirty="0" smtClean="0"/>
              <a:t>– dlouhodobá </a:t>
            </a:r>
            <a:r>
              <a:rPr lang="cs-CZ" sz="1600" dirty="0"/>
              <a:t>investice do rizikových podniků, které nejsou obchodovány na veřejných </a:t>
            </a:r>
            <a:r>
              <a:rPr lang="cs-CZ" sz="1600" dirty="0" smtClean="0"/>
              <a:t>trzích.</a:t>
            </a:r>
            <a:endParaRPr lang="cs-CZ" sz="1600" dirty="0"/>
          </a:p>
          <a:p>
            <a:pPr algn="just">
              <a:buNone/>
            </a:pPr>
            <a:endParaRPr lang="cs-CZ" sz="1600" dirty="0"/>
          </a:p>
          <a:p>
            <a:pPr algn="just"/>
            <a:r>
              <a:rPr lang="cs-CZ" sz="1600" b="1" dirty="0"/>
              <a:t>Rizikový kapitál </a:t>
            </a:r>
            <a:r>
              <a:rPr lang="cs-CZ" sz="1600" dirty="0" smtClean="0"/>
              <a:t>– investice </a:t>
            </a:r>
            <a:r>
              <a:rPr lang="cs-CZ" sz="1600" dirty="0"/>
              <a:t>do základního jmění podniku (většinou nově vzniklé) s cílem rozběhnout a realizovat nový </a:t>
            </a:r>
            <a:r>
              <a:rPr lang="cs-CZ" sz="1600" dirty="0" smtClean="0"/>
              <a:t>program.</a:t>
            </a:r>
            <a:endParaRPr lang="cs-CZ" sz="1600" dirty="0"/>
          </a:p>
          <a:p>
            <a:pPr algn="just"/>
            <a:endParaRPr lang="cs-CZ" sz="1600" dirty="0"/>
          </a:p>
          <a:p>
            <a:pPr algn="just"/>
            <a:r>
              <a:rPr lang="cs-CZ" sz="1600" b="1" dirty="0"/>
              <a:t>Rozvojový kapitál </a:t>
            </a:r>
            <a:r>
              <a:rPr lang="cs-CZ" sz="1600" dirty="0"/>
              <a:t>– investice do fungujících podniků, které mají </a:t>
            </a:r>
            <a:r>
              <a:rPr lang="pl-PL" sz="1600" dirty="0"/>
              <a:t>nedostatek kapitálu pro rychlejší </a:t>
            </a:r>
            <a:r>
              <a:rPr lang="pl-PL" sz="1600" dirty="0" smtClean="0"/>
              <a:t>růst.</a:t>
            </a:r>
            <a:endParaRPr lang="cs-CZ" sz="1600" dirty="0"/>
          </a:p>
          <a:p>
            <a:pPr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Rizikový a rozvojový kapitál ve strategii podniku</a:t>
            </a:r>
            <a:endParaRPr lang="cs-CZ" dirty="0"/>
          </a:p>
        </p:txBody>
      </p:sp>
    </p:spTree>
    <p:extLst>
      <p:ext uri="{BB962C8B-B14F-4D97-AF65-F5344CB8AC3E}">
        <p14:creationId xmlns:p14="http://schemas.microsoft.com/office/powerpoint/2010/main" val="278261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celopodnikové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3737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a:t>
            </a:r>
            <a:r>
              <a:rPr lang="cs-CZ" sz="1600" dirty="0" smtClean="0"/>
              <a:t>optimistické</a:t>
            </a:r>
            <a:endParaRPr lang="cs-CZ" sz="1600" dirty="0"/>
          </a:p>
          <a:p>
            <a:pPr lvl="0" algn="just"/>
            <a:r>
              <a:rPr lang="cs-CZ" sz="1600" dirty="0"/>
              <a:t>na </a:t>
            </a:r>
            <a:r>
              <a:rPr lang="cs-CZ" sz="1600" dirty="0" smtClean="0"/>
              <a:t>pesimistické</a:t>
            </a:r>
            <a:endParaRPr lang="cs-CZ" sz="1600" dirty="0"/>
          </a:p>
          <a:p>
            <a:pPr lvl="0" algn="just"/>
            <a:r>
              <a:rPr lang="cs-CZ" sz="1600" dirty="0"/>
              <a:t>na realistické</a:t>
            </a:r>
            <a:r>
              <a:rPr lang="cs-CZ" sz="1600" dirty="0" smtClean="0"/>
              <a:t>.</a:t>
            </a:r>
          </a:p>
          <a:p>
            <a:pPr marL="0" lvl="0" indent="0" algn="just">
              <a:buNone/>
            </a:pPr>
            <a:endParaRPr lang="cs-CZ" sz="1600" dirty="0"/>
          </a:p>
          <a:p>
            <a:pPr marL="0" indent="0" algn="just">
              <a:buNone/>
            </a:pPr>
            <a:r>
              <a:rPr lang="cs-CZ" sz="1600" b="1" dirty="0" smtClean="0"/>
              <a:t>Podle </a:t>
            </a:r>
            <a:r>
              <a:rPr lang="cs-CZ" sz="1600" b="1" dirty="0"/>
              <a:t>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a:t>
            </a:r>
            <a:endParaRPr lang="cs-CZ" dirty="0"/>
          </a:p>
        </p:txBody>
      </p:sp>
    </p:spTree>
    <p:extLst>
      <p:ext uri="{BB962C8B-B14F-4D97-AF65-F5344CB8AC3E}">
        <p14:creationId xmlns:p14="http://schemas.microsoft.com/office/powerpoint/2010/main" val="53005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61401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Vztah mezi podnikovými strategiemi podle </a:t>
            </a:r>
            <a:r>
              <a:rPr lang="cs-CZ" sz="2200" dirty="0" err="1" smtClean="0"/>
              <a:t>Keřkovského</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15566"/>
            <a:ext cx="6120680" cy="3600399"/>
          </a:xfrm>
          <a:prstGeom prst="rect">
            <a:avLst/>
          </a:prstGeom>
        </p:spPr>
      </p:pic>
    </p:spTree>
    <p:extLst>
      <p:ext uri="{BB962C8B-B14F-4D97-AF65-F5344CB8AC3E}">
        <p14:creationId xmlns:p14="http://schemas.microsoft.com/office/powerpoint/2010/main" val="5414541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Celopodniková, komplexní strategie představuje vrcholovou formulaci strategického myšlení v podniku a vyjadřuje základní podnikatelské rozhodnutí o vývojovém směru podniku a jeho strategickém cíli</a:t>
            </a:r>
            <a:r>
              <a:rPr lang="cs-CZ" sz="1600" dirty="0" smtClean="0"/>
              <a:t>.</a:t>
            </a:r>
          </a:p>
          <a:p>
            <a:pPr lvl="0" algn="just"/>
            <a:r>
              <a:rPr lang="cs-CZ" sz="1600" dirty="0"/>
              <a:t>V manažerském pojetí celopodniková strategie určuje základní koncept chování organizace v určeném časovém horizontu, způsob její činnosti a využívání potenciálu budoucnosti tak, aby byla naplněna vize podniku a dosaženo vytýčeného strategického cíle </a:t>
            </a:r>
            <a:r>
              <a:rPr lang="cs-CZ" sz="1600" dirty="0" smtClean="0"/>
              <a:t>podniku.</a:t>
            </a:r>
          </a:p>
          <a:p>
            <a:pPr lvl="0" algn="just"/>
            <a:r>
              <a:rPr lang="cs-CZ" sz="1600" dirty="0"/>
              <a:t>Současně je tato strategie východiskem pro navazující a tudíž podřízené strategie (obchodní, funkční, speciální), které detailním způsobem rozpracovávají potřebné postupy a procesy strategického řízení podniku. </a:t>
            </a:r>
            <a:endParaRPr lang="cs-CZ" sz="1600" dirty="0" smtClean="0"/>
          </a:p>
          <a:p>
            <a:pPr lvl="0" algn="just"/>
            <a:r>
              <a:rPr lang="cs-CZ" sz="1600" dirty="0" smtClean="0"/>
              <a:t>Proto </a:t>
            </a:r>
            <a:r>
              <a:rPr lang="cs-CZ" sz="1600" dirty="0"/>
              <a:t>celopodniková strategie musí být otevřeným systémem sladěných strategických záměrů, které zajistí rychlou a efektivní reakci na měnící se podmínky podnikatelského prostředí ve směru co nejlepšího využití objevujících se </a:t>
            </a:r>
            <a:r>
              <a:rPr lang="cs-CZ" sz="1600" dirty="0" smtClean="0"/>
              <a:t>příležitostí.</a:t>
            </a:r>
          </a:p>
          <a:p>
            <a:pPr marL="0" indent="0" algn="just">
              <a:buNone/>
            </a:pPr>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Celopodniková (korporátní) strategie</a:t>
            </a:r>
            <a:endParaRPr lang="cs-CZ" dirty="0"/>
          </a:p>
        </p:txBody>
      </p:sp>
    </p:spTree>
    <p:extLst>
      <p:ext uri="{BB962C8B-B14F-4D97-AF65-F5344CB8AC3E}">
        <p14:creationId xmlns:p14="http://schemas.microsoft.com/office/powerpoint/2010/main" val="57610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Někteří autoři používají k charakteristice vlastnosti cílů akronym </a:t>
            </a:r>
            <a:r>
              <a:rPr lang="cs-CZ" sz="1600" b="1" dirty="0"/>
              <a:t>SMARTER, </a:t>
            </a:r>
            <a:r>
              <a:rPr lang="cs-CZ" sz="1600" dirty="0"/>
              <a:t>který navazuje na starší akronyma </a:t>
            </a:r>
            <a:r>
              <a:rPr lang="cs-CZ" sz="1600" b="1" dirty="0"/>
              <a:t>SMART</a:t>
            </a:r>
            <a:r>
              <a:rPr lang="cs-CZ" sz="1600" dirty="0"/>
              <a:t> kde písmeno „</a:t>
            </a:r>
            <a:r>
              <a:rPr lang="cs-CZ" sz="1600" b="1" dirty="0"/>
              <a:t>E“ </a:t>
            </a:r>
            <a:r>
              <a:rPr lang="cs-CZ" sz="1600" dirty="0"/>
              <a:t>vyjadřuje vlastnost</a:t>
            </a:r>
            <a:r>
              <a:rPr lang="cs-CZ" sz="1600" b="1" dirty="0"/>
              <a:t> „</a:t>
            </a:r>
            <a:r>
              <a:rPr lang="cs-CZ" sz="1600" b="1" dirty="0" err="1"/>
              <a:t>ethical</a:t>
            </a:r>
            <a:r>
              <a:rPr lang="cs-CZ" sz="1600" b="1" dirty="0"/>
              <a:t> </a:t>
            </a:r>
            <a:r>
              <a:rPr lang="cs-CZ" sz="1600" dirty="0"/>
              <a:t>(etický) a písmeno </a:t>
            </a:r>
            <a:r>
              <a:rPr lang="cs-CZ" sz="1600" b="1" dirty="0"/>
              <a:t>„R“</a:t>
            </a:r>
            <a:r>
              <a:rPr lang="cs-CZ" sz="1600" dirty="0"/>
              <a:t> pak označuje </a:t>
            </a:r>
            <a:r>
              <a:rPr lang="cs-CZ" sz="1600" b="1" dirty="0" err="1"/>
              <a:t>resourced</a:t>
            </a:r>
            <a:r>
              <a:rPr lang="cs-CZ" sz="1600" b="1" dirty="0"/>
              <a:t> </a:t>
            </a:r>
            <a:r>
              <a:rPr lang="cs-CZ" sz="1600" dirty="0"/>
              <a:t>(zaměřený na zdroje</a:t>
            </a:r>
            <a:r>
              <a:rPr lang="cs-CZ" sz="1600" dirty="0" smtClean="0"/>
              <a:t>).</a:t>
            </a:r>
          </a:p>
          <a:p>
            <a:pPr algn="just"/>
            <a:endParaRPr lang="cs-CZ" sz="1600" dirty="0" smtClean="0"/>
          </a:p>
          <a:p>
            <a:pPr algn="just"/>
            <a:r>
              <a:rPr lang="cs-CZ" sz="1600" dirty="0" smtClean="0"/>
              <a:t>V</a:t>
            </a:r>
            <a:r>
              <a:rPr lang="cs-CZ" sz="1600" dirty="0"/>
              <a:t> podmínkách České republiky někteří autoři využívají akronym </a:t>
            </a:r>
            <a:r>
              <a:rPr lang="cs-CZ" sz="1600" b="1" dirty="0"/>
              <a:t>KARAT, </a:t>
            </a:r>
            <a:r>
              <a:rPr lang="cs-CZ" sz="1600" dirty="0"/>
              <a:t>kde jednotlivá písmena označují následující vlastnosti cílů:</a:t>
            </a:r>
          </a:p>
          <a:p>
            <a:pPr lvl="1" algn="just"/>
            <a:r>
              <a:rPr lang="cs-CZ" sz="1600" b="1" dirty="0"/>
              <a:t>K – </a:t>
            </a:r>
            <a:r>
              <a:rPr lang="cs-CZ" sz="1600" dirty="0"/>
              <a:t>konkrétní</a:t>
            </a:r>
          </a:p>
          <a:p>
            <a:pPr lvl="1" algn="just"/>
            <a:r>
              <a:rPr lang="cs-CZ" sz="1600" b="1" dirty="0"/>
              <a:t>A – </a:t>
            </a:r>
            <a:r>
              <a:rPr lang="cs-CZ" sz="1600" dirty="0"/>
              <a:t>ambiciózní</a:t>
            </a:r>
          </a:p>
          <a:p>
            <a:pPr lvl="1" algn="just"/>
            <a:r>
              <a:rPr lang="cs-CZ" sz="1600" b="1" dirty="0"/>
              <a:t>R – </a:t>
            </a:r>
            <a:r>
              <a:rPr lang="cs-CZ" sz="1600" dirty="0"/>
              <a:t>reálné</a:t>
            </a:r>
          </a:p>
          <a:p>
            <a:pPr lvl="1" algn="just"/>
            <a:r>
              <a:rPr lang="cs-CZ" sz="1600" b="1" dirty="0"/>
              <a:t>A – </a:t>
            </a:r>
            <a:r>
              <a:rPr lang="cs-CZ" sz="1600" dirty="0"/>
              <a:t>akceptovatelné</a:t>
            </a:r>
          </a:p>
          <a:p>
            <a:pPr lvl="1" algn="just"/>
            <a:r>
              <a:rPr lang="cs-CZ" sz="1600" b="1" dirty="0"/>
              <a:t>T – </a:t>
            </a:r>
            <a:r>
              <a:rPr lang="cs-CZ" sz="1600" dirty="0"/>
              <a:t>terminované</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Pravidla pro stanovení cílů podniku II</a:t>
            </a:r>
            <a:endParaRPr lang="cs-CZ" dirty="0"/>
          </a:p>
        </p:txBody>
      </p:sp>
    </p:spTree>
    <p:extLst>
      <p:ext uri="{BB962C8B-B14F-4D97-AF65-F5344CB8AC3E}">
        <p14:creationId xmlns:p14="http://schemas.microsoft.com/office/powerpoint/2010/main" val="39887799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r>
              <a:rPr lang="cs-CZ" sz="1600" dirty="0" smtClean="0"/>
              <a:t>.</a:t>
            </a:r>
            <a:endParaRPr lang="cs-CZ" sz="1600" dirty="0"/>
          </a:p>
          <a:p>
            <a:pPr marL="0" indent="0" algn="just">
              <a:buNone/>
            </a:pPr>
            <a:endParaRPr lang="cs-CZ" sz="1600" dirty="0" smtClean="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Požadavky na úspěšnou celopodnikovou strategii</a:t>
            </a:r>
            <a:endParaRPr lang="cs-CZ" dirty="0"/>
          </a:p>
        </p:txBody>
      </p:sp>
    </p:spTree>
    <p:extLst>
      <p:ext uri="{BB962C8B-B14F-4D97-AF65-F5344CB8AC3E}">
        <p14:creationId xmlns:p14="http://schemas.microsoft.com/office/powerpoint/2010/main" val="268660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a:t>
            </a:r>
            <a:r>
              <a:rPr lang="cs-CZ" sz="1600" dirty="0" smtClean="0"/>
              <a:t>politikou.</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Podmínky pro úspěšnou celopodnikovou strategii</a:t>
            </a:r>
            <a:endParaRPr lang="cs-CZ" dirty="0"/>
          </a:p>
        </p:txBody>
      </p:sp>
    </p:spTree>
    <p:extLst>
      <p:ext uri="{BB962C8B-B14F-4D97-AF65-F5344CB8AC3E}">
        <p14:creationId xmlns:p14="http://schemas.microsoft.com/office/powerpoint/2010/main" val="120904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Ofenzivní (intenzivní) strategie – strategický směr růstového, expanzivního charakteru, který je zaměřen na posilování pozice podnikatelského subjektu.</a:t>
            </a:r>
            <a:endParaRPr lang="cs-CZ" sz="1600" dirty="0"/>
          </a:p>
          <a:p>
            <a:pPr marL="393192" lvl="1" indent="0" algn="just">
              <a:buNone/>
            </a:pPr>
            <a:endParaRPr lang="cs-CZ" sz="1600" dirty="0"/>
          </a:p>
          <a:p>
            <a:pPr algn="just"/>
            <a:r>
              <a:rPr lang="cs-CZ" sz="1600" dirty="0"/>
              <a:t>Defenzivní </a:t>
            </a:r>
            <a:r>
              <a:rPr lang="cs-CZ" sz="1600" dirty="0" smtClean="0"/>
              <a:t>strategie – strategický směr obranného charakteru, jehož cílem je obrana současného tržního podílu, popřípadě příprava na postupný odchod z trhu.</a:t>
            </a:r>
            <a:endParaRPr lang="cs-CZ" sz="1600" dirty="0"/>
          </a:p>
          <a:p>
            <a:pPr algn="just">
              <a:buNone/>
            </a:pPr>
            <a:endParaRPr lang="cs-CZ" sz="1600" dirty="0"/>
          </a:p>
          <a:p>
            <a:pPr algn="just"/>
            <a:r>
              <a:rPr lang="cs-CZ" sz="1600" dirty="0"/>
              <a:t>Integrační </a:t>
            </a:r>
            <a:r>
              <a:rPr lang="cs-CZ" sz="1600" dirty="0" smtClean="0"/>
              <a:t>strategie – strategický směr založený na propojování podnikatelského subjektu s dalšími subjekty v horizontálním i vertikálním směru.</a:t>
            </a:r>
            <a:endParaRPr lang="cs-CZ" sz="1600" dirty="0"/>
          </a:p>
          <a:p>
            <a:pPr algn="just">
              <a:buNone/>
            </a:pPr>
            <a:endParaRPr lang="cs-CZ" sz="1600" dirty="0"/>
          </a:p>
          <a:p>
            <a:pPr algn="just"/>
            <a:r>
              <a:rPr lang="cs-CZ" sz="1600" dirty="0" smtClean="0"/>
              <a:t>Diverzifikační strategie – strategický směr založený na rozšiřování podnikatelských aktivit do oblastí, které souvisí úplně nebo nesouvisí s dosavadními aktivitami podnikatelského subjektu.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Směry korporátní strategie</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3192" lvl="1"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Ofenzivní korporátní strategie</a:t>
            </a:r>
            <a:endParaRPr lang="cs-CZ" dirty="0"/>
          </a:p>
        </p:txBody>
      </p:sp>
      <p:sp>
        <p:nvSpPr>
          <p:cNvPr id="2" name="Obdélník 1"/>
          <p:cNvSpPr/>
          <p:nvPr/>
        </p:nvSpPr>
        <p:spPr>
          <a:xfrm>
            <a:off x="467544" y="732708"/>
            <a:ext cx="7272808" cy="4278094"/>
          </a:xfrm>
          <a:prstGeom prst="rect">
            <a:avLst/>
          </a:prstGeom>
        </p:spPr>
        <p:txBody>
          <a:bodyPr wrap="square">
            <a:spAutoFit/>
          </a:bodyPr>
          <a:lstStyle/>
          <a:p>
            <a:pPr marL="285750" indent="-285750" algn="just">
              <a:buFont typeface="Arial" panose="020B0604020202020204" pitchFamily="34" charset="0"/>
              <a:buChar char="•"/>
            </a:pPr>
            <a:r>
              <a:rPr lang="cs-CZ" sz="1600" dirty="0"/>
              <a:t>Strategie intenzivní představují svým charakterem agresivní (útočné) strategie, které mohou zajistit podniku nejen nové trhy, ale také jeho lepší pozici na trhu, případně proniknutí na nový či dříve obsazený trh novým produktem v podobě výrobku nebo naopak služby</a:t>
            </a:r>
            <a:r>
              <a:rPr lang="cs-CZ" sz="1600" dirty="0" smtClean="0"/>
              <a:t>.</a:t>
            </a:r>
          </a:p>
          <a:p>
            <a:pPr marL="285750" indent="-285750" algn="just">
              <a:buFont typeface="Arial" panose="020B0604020202020204" pitchFamily="34" charset="0"/>
              <a:buChar char="•"/>
            </a:pPr>
            <a:r>
              <a:rPr lang="cs-CZ" sz="1600" dirty="0"/>
              <a:t>Ofenzivní strategie vychází z toho, že vývojové záměry podniku jsou lepší než záměry ostatních subjektů. Z hlediska časového vývoje u této strategie </a:t>
            </a:r>
            <a:r>
              <a:rPr lang="cs-CZ" sz="1600" dirty="0" smtClean="0"/>
              <a:t>rozlišujeme podle Vebera </a:t>
            </a:r>
            <a:r>
              <a:rPr lang="cs-CZ" sz="1600" dirty="0"/>
              <a:t>ještě tři další </a:t>
            </a:r>
            <a:r>
              <a:rPr lang="cs-CZ" sz="1600" dirty="0" smtClean="0"/>
              <a:t>podtypy:</a:t>
            </a:r>
          </a:p>
          <a:p>
            <a:pPr marL="742950" lvl="1" indent="-285750" algn="just">
              <a:buFont typeface="Arial" panose="020B0604020202020204" pitchFamily="34" charset="0"/>
              <a:buChar char="•"/>
            </a:pPr>
            <a:r>
              <a:rPr lang="cs-CZ" sz="1600" dirty="0"/>
              <a:t>Při </a:t>
            </a:r>
            <a:r>
              <a:rPr lang="cs-CZ" sz="1600" i="1" dirty="0"/>
              <a:t>ofenzivně ofenzivní strategii </a:t>
            </a:r>
            <a:r>
              <a:rPr lang="cs-CZ" sz="1600" dirty="0"/>
              <a:t>se firma snaží zlepšit svoji pozici oproti ostatním </a:t>
            </a:r>
            <a:r>
              <a:rPr lang="cs-CZ" sz="1600" dirty="0" smtClean="0"/>
              <a:t>subjektům.</a:t>
            </a:r>
          </a:p>
          <a:p>
            <a:pPr marL="742950" lvl="1" indent="-285750" algn="just">
              <a:buFont typeface="Arial" panose="020B0604020202020204" pitchFamily="34" charset="0"/>
              <a:buChar char="•"/>
            </a:pPr>
            <a:r>
              <a:rPr lang="cs-CZ" sz="1600" dirty="0"/>
              <a:t>Při </a:t>
            </a:r>
            <a:r>
              <a:rPr lang="cs-CZ" sz="1600" i="1" dirty="0"/>
              <a:t>konstantně ofenzivní strategii </a:t>
            </a:r>
            <a:r>
              <a:rPr lang="cs-CZ" sz="1600" dirty="0"/>
              <a:t>se podnik snaží udržet svoji pozici oproti konkurentům na stejné </a:t>
            </a:r>
            <a:r>
              <a:rPr lang="cs-CZ" sz="1600" dirty="0" smtClean="0"/>
              <a:t>úrovni.</a:t>
            </a:r>
          </a:p>
          <a:p>
            <a:pPr marL="742950" lvl="1" indent="-285750" algn="just">
              <a:buFont typeface="Arial" panose="020B0604020202020204" pitchFamily="34" charset="0"/>
              <a:buChar char="•"/>
            </a:pPr>
            <a:r>
              <a:rPr lang="cs-CZ" sz="1600" dirty="0"/>
              <a:t>Pokud firma praktikuje </a:t>
            </a:r>
            <a:r>
              <a:rPr lang="cs-CZ" sz="1600" i="1" dirty="0"/>
              <a:t>defenzivně ofenzivní strategii</a:t>
            </a:r>
            <a:r>
              <a:rPr lang="cs-CZ" sz="1600" dirty="0"/>
              <a:t>, počítá s tím, že se její pozice oproti ostatním subjektům bude </a:t>
            </a:r>
            <a:r>
              <a:rPr lang="cs-CZ" sz="1600" dirty="0" smtClean="0"/>
              <a:t>zhoršovat.</a:t>
            </a:r>
            <a:endParaRPr lang="cs-CZ" sz="1600" dirty="0"/>
          </a:p>
          <a:p>
            <a:pPr marL="285750" indent="-285750" algn="just">
              <a:buFont typeface="Arial" panose="020B0604020202020204" pitchFamily="34" charset="0"/>
              <a:buChar char="•"/>
            </a:pPr>
            <a:r>
              <a:rPr lang="cs-CZ" sz="1600" dirty="0"/>
              <a:t>Vůbec nejstaršími publikovanými a analyzovanými podnikatelskými strategiemi intenzivního charakteru je soubor strategií podle </a:t>
            </a:r>
            <a:r>
              <a:rPr lang="cs-CZ" sz="1600" dirty="0" err="1"/>
              <a:t>Ansoffa</a:t>
            </a:r>
            <a:r>
              <a:rPr lang="cs-CZ" sz="1600" dirty="0"/>
              <a:t>, které vychází z kombinace možností, které přináší trh a </a:t>
            </a:r>
            <a:r>
              <a:rPr lang="cs-CZ" sz="1600" dirty="0" smtClean="0"/>
              <a:t>produkt.</a:t>
            </a:r>
          </a:p>
          <a:p>
            <a:pPr algn="just"/>
            <a:endParaRPr lang="cs-CZ" sz="1600" dirty="0" smtClean="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0448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Strategie </a:t>
            </a:r>
            <a:r>
              <a:rPr lang="cs-CZ" sz="1600" b="1" dirty="0" smtClean="0"/>
              <a:t>penetrace </a:t>
            </a:r>
            <a:r>
              <a:rPr lang="cs-CZ" sz="1600" dirty="0" smtClean="0"/>
              <a:t>(pronikání </a:t>
            </a:r>
            <a:r>
              <a:rPr lang="cs-CZ" sz="1600" dirty="0"/>
              <a:t>na </a:t>
            </a:r>
            <a:r>
              <a:rPr lang="cs-CZ" sz="1600" dirty="0" smtClean="0"/>
              <a:t>trh): existující </a:t>
            </a:r>
            <a:r>
              <a:rPr lang="cs-CZ" sz="1600" dirty="0"/>
              <a:t>produkt </a:t>
            </a:r>
            <a:r>
              <a:rPr lang="cs-CZ" sz="1600" dirty="0" smtClean="0"/>
              <a:t>na </a:t>
            </a:r>
            <a:r>
              <a:rPr lang="cs-CZ" sz="1600" dirty="0"/>
              <a:t>daném existujícím </a:t>
            </a:r>
            <a:r>
              <a:rPr lang="cs-CZ" sz="1600" dirty="0" smtClean="0"/>
              <a:t>trhu – cílem této strategie je zvýšení intenzity nákupu stávajících produktů stávajícími zákazníky, intenzivně se zde využívají marketingové nástroje.</a:t>
            </a:r>
            <a:endParaRPr lang="cs-CZ" sz="1600" dirty="0"/>
          </a:p>
          <a:p>
            <a:pPr lvl="0" algn="just"/>
            <a:r>
              <a:rPr lang="cs-CZ" sz="1600" b="1" dirty="0"/>
              <a:t>Strategie rozvoje </a:t>
            </a:r>
            <a:r>
              <a:rPr lang="cs-CZ" sz="1600" b="1" dirty="0" smtClean="0"/>
              <a:t>trhu</a:t>
            </a:r>
            <a:r>
              <a:rPr lang="cs-CZ" sz="1600" dirty="0" smtClean="0"/>
              <a:t>: existující produkt na novém trhu – cílem této strategie je nalézt nové odbytiště pro stávající produkty. Novými trhy mohou být zahraniční trhy nebo nové cílové segmenty.</a:t>
            </a:r>
            <a:endParaRPr lang="cs-CZ" sz="1600" dirty="0"/>
          </a:p>
          <a:p>
            <a:pPr lvl="0" algn="just"/>
            <a:r>
              <a:rPr lang="cs-CZ" sz="1600" b="1" dirty="0"/>
              <a:t>Strategie rozvoje </a:t>
            </a:r>
            <a:r>
              <a:rPr lang="cs-CZ" sz="1600" b="1" dirty="0" smtClean="0"/>
              <a:t>produktu</a:t>
            </a:r>
            <a:r>
              <a:rPr lang="cs-CZ" sz="1600" dirty="0" smtClean="0"/>
              <a:t>: nový produkt na existujícím trhu – cílem strategie je uplatnit nové nebo inovované produkty na stávajících trzích podniku. Produkty by měly být nové především pro cílové zákazníky a měly by přinášet významnou hodnotu zákazníkům.</a:t>
            </a:r>
            <a:endParaRPr lang="cs-CZ" sz="1600" dirty="0"/>
          </a:p>
          <a:p>
            <a:pPr algn="just"/>
            <a:r>
              <a:rPr lang="cs-CZ" sz="1600" b="1" dirty="0"/>
              <a:t>Strategie </a:t>
            </a:r>
            <a:r>
              <a:rPr lang="cs-CZ" sz="1600" b="1" dirty="0" smtClean="0"/>
              <a:t>diverzifikační</a:t>
            </a:r>
            <a:r>
              <a:rPr lang="cs-CZ" sz="1600" dirty="0" smtClean="0"/>
              <a:t>: nový produkt na </a:t>
            </a:r>
            <a:r>
              <a:rPr lang="cs-CZ" sz="1600" dirty="0"/>
              <a:t>nový </a:t>
            </a:r>
            <a:r>
              <a:rPr lang="cs-CZ" sz="1600" dirty="0" smtClean="0"/>
              <a:t>trh – podnikatelský subjekt nabízí nové produkty nebo realizuje podnikatelské aktivity nesouvisející se stávajícím podnikáním a snaží se je uplatnit na nových trzích.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Růstové směry podle </a:t>
            </a:r>
            <a:r>
              <a:rPr lang="cs-CZ" dirty="0" err="1" smtClean="0"/>
              <a:t>Ansoffovy</a:t>
            </a:r>
            <a:r>
              <a:rPr lang="cs-CZ" dirty="0" smtClean="0"/>
              <a:t> matice</a:t>
            </a:r>
            <a:endParaRPr lang="cs-CZ" dirty="0"/>
          </a:p>
        </p:txBody>
      </p:sp>
    </p:spTree>
    <p:extLst>
      <p:ext uri="{BB962C8B-B14F-4D97-AF65-F5344CB8AC3E}">
        <p14:creationId xmlns:p14="http://schemas.microsoft.com/office/powerpoint/2010/main" val="327590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a:t>
            </a:r>
            <a:r>
              <a:rPr lang="cs-CZ" sz="1600" dirty="0" smtClean="0"/>
              <a:t>obranné představují strategie, které </a:t>
            </a:r>
            <a:r>
              <a:rPr lang="cs-CZ" sz="1600" dirty="0"/>
              <a:t>jsou v podstatě vynuceny působením konkurence v rámci boje o prostor a podíl na tržním prostoru</a:t>
            </a:r>
            <a:r>
              <a:rPr lang="cs-CZ" sz="1600" dirty="0" smtClean="0"/>
              <a:t>.</a:t>
            </a:r>
          </a:p>
          <a:p>
            <a:pPr lvl="0" algn="just"/>
            <a:endParaRPr lang="cs-CZ" sz="1600" dirty="0" smtClean="0"/>
          </a:p>
          <a:p>
            <a:pPr lvl="0" algn="just"/>
            <a:r>
              <a:rPr lang="cs-CZ" sz="1600" dirty="0"/>
              <a:t>Znakem defenzivní strategie je to, že vývojové záměry podniku jsou horší než rozvojové záměry ostatních subjektů. I u této strategie můžeme z hlediska časového vývoje rozlišit následující </a:t>
            </a:r>
            <a:r>
              <a:rPr lang="cs-CZ" sz="1600" dirty="0" smtClean="0"/>
              <a:t>podtypy:</a:t>
            </a:r>
          </a:p>
          <a:p>
            <a:pPr lvl="1" algn="just"/>
            <a:r>
              <a:rPr lang="cs-CZ" sz="1600" i="1" dirty="0"/>
              <a:t>Ofenzivně defenzivní strategie </a:t>
            </a:r>
            <a:r>
              <a:rPr lang="cs-CZ" sz="1600" dirty="0"/>
              <a:t>znamená, že firma se snaží zlepšit svoji pozici ve vývojových záměrech oproti záměrům ostatních </a:t>
            </a:r>
            <a:r>
              <a:rPr lang="cs-CZ" sz="1600" dirty="0" smtClean="0"/>
              <a:t>subjektů.</a:t>
            </a:r>
          </a:p>
          <a:p>
            <a:pPr lvl="1" algn="just"/>
            <a:r>
              <a:rPr lang="cs-CZ" sz="1600" i="1" dirty="0"/>
              <a:t>Konstantně defenzivní strategií </a:t>
            </a:r>
            <a:r>
              <a:rPr lang="cs-CZ" sz="1600" dirty="0"/>
              <a:t>se podnik snaží udržet rozvojové záměry na stále stejné, horší, </a:t>
            </a:r>
            <a:r>
              <a:rPr lang="cs-CZ" sz="1600" dirty="0" smtClean="0"/>
              <a:t>úrovni.</a:t>
            </a:r>
          </a:p>
          <a:p>
            <a:pPr lvl="1" algn="just"/>
            <a:r>
              <a:rPr lang="cs-CZ" sz="1600" i="1" dirty="0"/>
              <a:t>Defenzivně defenzivní strategie </a:t>
            </a:r>
            <a:r>
              <a:rPr lang="cs-CZ" sz="1600" dirty="0"/>
              <a:t>znamená, že se pozice firmy bude oproti ostatním subjektům ještě více </a:t>
            </a:r>
            <a:r>
              <a:rPr lang="cs-CZ" sz="1600" dirty="0" smtClean="0"/>
              <a:t>zhoršovat.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a:t>
            </a:r>
            <a:endParaRPr lang="cs-CZ" dirty="0"/>
          </a:p>
        </p:txBody>
      </p:sp>
    </p:spTree>
    <p:extLst>
      <p:ext uri="{BB962C8B-B14F-4D97-AF65-F5344CB8AC3E}">
        <p14:creationId xmlns:p14="http://schemas.microsoft.com/office/powerpoint/2010/main" val="317691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Mezi defenzivní strategie patří </a:t>
            </a:r>
            <a:r>
              <a:rPr lang="cs-CZ" sz="1600" dirty="0"/>
              <a:t>tyto následující strategie:</a:t>
            </a:r>
          </a:p>
          <a:p>
            <a:pPr lvl="1" algn="just"/>
            <a:r>
              <a:rPr lang="cs-CZ" sz="1600" dirty="0"/>
              <a:t>strategie společného podnikání;</a:t>
            </a:r>
          </a:p>
          <a:p>
            <a:pPr lvl="1" algn="just"/>
            <a:r>
              <a:rPr lang="cs-CZ" sz="1600" dirty="0"/>
              <a:t>strategie snižování výdajů;</a:t>
            </a:r>
          </a:p>
          <a:p>
            <a:pPr lvl="1" algn="just"/>
            <a:r>
              <a:rPr lang="cs-CZ" sz="1600" dirty="0"/>
              <a:t>strategie zbavování se majetku;</a:t>
            </a:r>
          </a:p>
          <a:p>
            <a:pPr lvl="1" algn="just"/>
            <a:r>
              <a:rPr lang="cs-CZ" sz="1600" dirty="0"/>
              <a:t>strategie likvidace</a:t>
            </a:r>
          </a:p>
          <a:p>
            <a:pPr lvl="0" algn="just"/>
            <a:endParaRPr lang="cs-CZ" sz="1600" b="1" dirty="0" smtClean="0"/>
          </a:p>
          <a:p>
            <a:pPr lvl="0" algn="just"/>
            <a:r>
              <a:rPr lang="cs-CZ" sz="1600" b="1" dirty="0" smtClean="0"/>
              <a:t>Strategie </a:t>
            </a:r>
            <a:r>
              <a:rPr lang="cs-CZ" sz="1600" b="1" dirty="0"/>
              <a:t>společného podnikání </a:t>
            </a:r>
            <a:r>
              <a:rPr lang="cs-CZ" sz="1600" dirty="0"/>
              <a:t>využívají k posílení vytvoření strategické aliance, která se svou silou a pozicí na trhu může stát účinným prostředníkem rozvoje a tak přejít od obrany k stabilizaci pozice podniku nebo k útoku na větší ovládnutí trhu. Zde se trvale uplatňuje tvorba partnerského svazku podniku prostřednictvím systému joint venture,</a:t>
            </a:r>
            <a:r>
              <a:rPr lang="cs-CZ" sz="1600" b="1" dirty="0"/>
              <a:t> </a:t>
            </a:r>
            <a:r>
              <a:rPr lang="cs-CZ" sz="1600" dirty="0"/>
              <a:t>kdy podnik do konkurenčního boje nevstupuje samostatně, ale se spolehlivým partnerem. Mimo využití přístupu joint </a:t>
            </a:r>
            <a:r>
              <a:rPr lang="cs-CZ" sz="1600" dirty="0" err="1"/>
              <a:t>ventures</a:t>
            </a:r>
            <a:r>
              <a:rPr lang="cs-CZ" sz="1600" dirty="0"/>
              <a:t> se při této strategii může uplatnit i slučování (fúze) podniků, koupě jiných firem i kooperace mezi </a:t>
            </a:r>
            <a:r>
              <a:rPr lang="cs-CZ" sz="1600" dirty="0" smtClean="0"/>
              <a:t>podniky.</a:t>
            </a:r>
          </a:p>
          <a:p>
            <a:pPr lvl="0" algn="just"/>
            <a:endParaRPr lang="cs-CZ" sz="16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 typy I</a:t>
            </a:r>
            <a:endParaRPr lang="cs-CZ" dirty="0"/>
          </a:p>
        </p:txBody>
      </p:sp>
    </p:spTree>
    <p:extLst>
      <p:ext uri="{BB962C8B-B14F-4D97-AF65-F5344CB8AC3E}">
        <p14:creationId xmlns:p14="http://schemas.microsoft.com/office/powerpoint/2010/main" val="3388149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snižování výdajů </a:t>
            </a:r>
            <a:r>
              <a:rPr lang="cs-CZ" sz="1600" dirty="0"/>
              <a:t>má zcela jasný charakter obranný a vyskytuje se v době, kdy je třeba posílit základní činnosti podniku. Je často spojena s tvorbou nové struktury podniku, zaváděním nových, ale na investice nenáročných technologií a proto je oprávněně nazývána reorganizační strategií.</a:t>
            </a:r>
          </a:p>
          <a:p>
            <a:pPr lvl="0" algn="just"/>
            <a:endParaRPr lang="cs-CZ" sz="1600" b="1" dirty="0" smtClean="0"/>
          </a:p>
          <a:p>
            <a:pPr lvl="0" algn="just"/>
            <a:r>
              <a:rPr lang="cs-CZ" sz="1600" b="1" dirty="0" smtClean="0"/>
              <a:t>Strategie </a:t>
            </a:r>
            <a:r>
              <a:rPr lang="cs-CZ" sz="1600" b="1" dirty="0"/>
              <a:t>zbavování se majetku</a:t>
            </a:r>
            <a:r>
              <a:rPr lang="cs-CZ" sz="1600" i="1" dirty="0"/>
              <a:t>,</a:t>
            </a:r>
            <a:r>
              <a:rPr lang="cs-CZ" sz="1600" b="1" dirty="0"/>
              <a:t> </a:t>
            </a:r>
            <a:r>
              <a:rPr lang="cs-CZ" sz="1600" dirty="0"/>
              <a:t>která představuje co nejlepší prodej vlastního nevyužívaného majetku nebo likvidaci neziskových aktivit. Tím tato strategie vytváří potřebnou hotovost nutnou k zvyšování strategických </a:t>
            </a:r>
            <a:r>
              <a:rPr lang="cs-CZ" sz="1600" dirty="0" smtClean="0"/>
              <a:t>investic.</a:t>
            </a:r>
          </a:p>
          <a:p>
            <a:pPr lvl="0" algn="just"/>
            <a:endParaRPr lang="cs-CZ" sz="1600" dirty="0" smtClean="0"/>
          </a:p>
          <a:p>
            <a:pPr lvl="0" algn="just"/>
            <a:r>
              <a:rPr lang="cs-CZ" sz="1600" b="1" dirty="0"/>
              <a:t>S</a:t>
            </a:r>
            <a:r>
              <a:rPr lang="cs-CZ" sz="1600" b="1" dirty="0" smtClean="0"/>
              <a:t>trategie </a:t>
            </a:r>
            <a:r>
              <a:rPr lang="cs-CZ" sz="1600" b="1" dirty="0"/>
              <a:t>likvidace</a:t>
            </a:r>
            <a:r>
              <a:rPr lang="cs-CZ" sz="1600" dirty="0"/>
              <a:t>, která představuje postupný prodej jednotlivých podnikových částí za jejich současnou hodnotu. Toto opatření je vždy výhodnější nežli pokračovat ve ztrátové činnosti a o veškerý majetek přijít.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328592" cy="507703"/>
          </a:xfrm>
        </p:spPr>
        <p:txBody>
          <a:bodyPr/>
          <a:lstStyle/>
          <a:p>
            <a:r>
              <a:rPr lang="cs-CZ" dirty="0" smtClean="0"/>
              <a:t>Defenzivní korporátní strategie -  typy II</a:t>
            </a:r>
            <a:endParaRPr lang="cs-CZ" dirty="0"/>
          </a:p>
        </p:txBody>
      </p:sp>
    </p:spTree>
    <p:extLst>
      <p:ext uri="{BB962C8B-B14F-4D97-AF65-F5344CB8AC3E}">
        <p14:creationId xmlns:p14="http://schemas.microsoft.com/office/powerpoint/2010/main" val="294336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Integrační </a:t>
            </a:r>
            <a:r>
              <a:rPr lang="cs-CZ" sz="1600" dirty="0"/>
              <a:t>strategie mají za cíl získat možnost lepší kontroly nad dodavateli potřebných vstupů pro naši výrobu, distributory našich produktů i případně nad konkurencí v oboru. </a:t>
            </a:r>
            <a:endParaRPr lang="cs-CZ" sz="1600" dirty="0" smtClean="0"/>
          </a:p>
          <a:p>
            <a:pPr algn="just"/>
            <a:r>
              <a:rPr lang="cs-CZ" sz="1600" dirty="0" smtClean="0"/>
              <a:t>Jsou </a:t>
            </a:r>
            <a:r>
              <a:rPr lang="cs-CZ" sz="1600" dirty="0"/>
              <a:t>to opět svým zaměřením útočné strategie, které na rozdíl od předchozích, intenzivních strategií mají snahu ovládnout celý produkční řetězec a tak vytvořit podnikovou autarkii</a:t>
            </a:r>
            <a:r>
              <a:rPr lang="cs-CZ" sz="1600" b="1" dirty="0" smtClean="0"/>
              <a:t>.</a:t>
            </a:r>
            <a:endParaRPr lang="cs-CZ" sz="1600" dirty="0"/>
          </a:p>
          <a:p>
            <a:pPr algn="just"/>
            <a:r>
              <a:rPr lang="cs-CZ" sz="1600" dirty="0"/>
              <a:t>Tak vzniknou podmínky pro vytvoření uzavřeného podnikového hospodářského systému, který zajistí podnikovou soběstačnost</a:t>
            </a:r>
            <a:r>
              <a:rPr lang="cs-CZ" sz="1600" dirty="0" smtClean="0"/>
              <a:t>.</a:t>
            </a:r>
          </a:p>
          <a:p>
            <a:r>
              <a:rPr lang="cs-CZ" sz="1600" b="1" dirty="0" smtClean="0"/>
              <a:t>Strategie </a:t>
            </a:r>
            <a:r>
              <a:rPr lang="cs-CZ" sz="1600" b="1" dirty="0"/>
              <a:t>integrační </a:t>
            </a:r>
            <a:r>
              <a:rPr lang="cs-CZ" sz="1600" dirty="0"/>
              <a:t>lze rozdělit do následujících tří nosných skupin:</a:t>
            </a:r>
          </a:p>
          <a:p>
            <a:pPr lvl="1"/>
            <a:r>
              <a:rPr lang="cs-CZ" sz="1600" dirty="0" smtClean="0"/>
              <a:t>Strategie vertikální integrace</a:t>
            </a:r>
          </a:p>
          <a:p>
            <a:pPr lvl="2"/>
            <a:r>
              <a:rPr lang="cs-CZ" sz="1600" dirty="0" smtClean="0"/>
              <a:t>strategie </a:t>
            </a:r>
            <a:r>
              <a:rPr lang="cs-CZ" sz="1600" dirty="0" err="1" smtClean="0"/>
              <a:t>dopředné</a:t>
            </a:r>
            <a:r>
              <a:rPr lang="cs-CZ" sz="1600" dirty="0" smtClean="0"/>
              <a:t> (progresivní) integrace</a:t>
            </a:r>
            <a:r>
              <a:rPr lang="cs-CZ" sz="1600" dirty="0"/>
              <a:t>,</a:t>
            </a:r>
          </a:p>
          <a:p>
            <a:pPr lvl="2"/>
            <a:r>
              <a:rPr lang="cs-CZ" sz="1600" dirty="0"/>
              <a:t>strategie zpětné integrace</a:t>
            </a:r>
            <a:r>
              <a:rPr lang="cs-CZ" sz="1600" dirty="0" smtClean="0"/>
              <a:t>,</a:t>
            </a:r>
          </a:p>
          <a:p>
            <a:pPr lvl="2"/>
            <a:r>
              <a:rPr lang="cs-CZ" sz="1600" dirty="0" smtClean="0"/>
              <a:t>vyvážená integrace – kombinace </a:t>
            </a:r>
            <a:r>
              <a:rPr lang="cs-CZ" sz="1600" dirty="0" err="1" smtClean="0"/>
              <a:t>dopředné</a:t>
            </a:r>
            <a:r>
              <a:rPr lang="cs-CZ" sz="1600" dirty="0" smtClean="0"/>
              <a:t> a zpětné integrace,</a:t>
            </a:r>
            <a:endParaRPr lang="cs-CZ" sz="1600" dirty="0"/>
          </a:p>
          <a:p>
            <a:pPr lvl="1"/>
            <a:r>
              <a:rPr lang="cs-CZ" sz="1600" dirty="0"/>
              <a:t>strategie horizontální </a:t>
            </a:r>
            <a:r>
              <a:rPr lang="cs-CZ" sz="1600" dirty="0" smtClean="0"/>
              <a:t>integrace.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Integrační korporátní strategie </a:t>
            </a:r>
            <a:endParaRPr lang="cs-CZ" dirty="0"/>
          </a:p>
        </p:txBody>
      </p:sp>
    </p:spTree>
    <p:extLst>
      <p:ext uri="{BB962C8B-B14F-4D97-AF65-F5344CB8AC3E}">
        <p14:creationId xmlns:p14="http://schemas.microsoft.com/office/powerpoint/2010/main" val="365015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Vertikální integrace je strategie umožňující získání přímé kontroly nad hodnotovým řetězcem svého odvětví.</a:t>
            </a:r>
          </a:p>
          <a:p>
            <a:pPr algn="just"/>
            <a:r>
              <a:rPr lang="cs-CZ" sz="1600" dirty="0"/>
              <a:t>Tato strategie je jedním z hlavních hledisek při rozvoji </a:t>
            </a:r>
            <a:r>
              <a:rPr lang="cs-CZ" sz="1600" dirty="0" smtClean="0"/>
              <a:t>celopodnikové strategie. </a:t>
            </a:r>
          </a:p>
          <a:p>
            <a:pPr algn="just"/>
            <a:r>
              <a:rPr lang="cs-CZ" sz="1600" dirty="0" smtClean="0"/>
              <a:t>Důležitou </a:t>
            </a:r>
            <a:r>
              <a:rPr lang="cs-CZ" sz="1600" dirty="0"/>
              <a:t>otázkou </a:t>
            </a:r>
            <a:r>
              <a:rPr lang="cs-CZ" sz="1600" dirty="0" smtClean="0"/>
              <a:t>při rozhodování o vertikální integraci je</a:t>
            </a:r>
            <a:r>
              <a:rPr lang="cs-CZ" sz="1600" dirty="0"/>
              <a:t>, zda by </a:t>
            </a:r>
            <a:r>
              <a:rPr lang="cs-CZ" sz="1600" dirty="0" smtClean="0"/>
              <a:t>měl podnik rozvíjet své aktivity v jednom odvětví </a:t>
            </a:r>
            <a:r>
              <a:rPr lang="cs-CZ" sz="1600" dirty="0"/>
              <a:t>nebo </a:t>
            </a:r>
            <a:r>
              <a:rPr lang="cs-CZ" sz="1600" dirty="0" smtClean="0"/>
              <a:t>ve více průmyslových odvětví </a:t>
            </a:r>
            <a:r>
              <a:rPr lang="cs-CZ" sz="1600" dirty="0"/>
              <a:t>v rámci hodnotového řetězce </a:t>
            </a:r>
            <a:r>
              <a:rPr lang="cs-CZ" sz="1600" dirty="0" smtClean="0"/>
              <a:t>svého odvětví.</a:t>
            </a:r>
          </a:p>
          <a:p>
            <a:pPr algn="just"/>
            <a:endParaRPr lang="cs-CZ" sz="1600" dirty="0" smtClean="0"/>
          </a:p>
          <a:p>
            <a:pPr algn="just"/>
            <a:r>
              <a:rPr lang="cs-CZ" sz="1600" dirty="0" smtClean="0"/>
              <a:t>Klíčovými faktory ovlivňující rozhodování o realizaci vertikální integrace jsou</a:t>
            </a:r>
          </a:p>
          <a:p>
            <a:pPr lvl="1" algn="just"/>
            <a:r>
              <a:rPr lang="cs-CZ" sz="1600" dirty="0" smtClean="0"/>
              <a:t>Vývoj dynamiky daného odvětví a míra nejistoty poptávky</a:t>
            </a:r>
          </a:p>
          <a:p>
            <a:pPr lvl="1" algn="just"/>
            <a:r>
              <a:rPr lang="cs-CZ" sz="1600" dirty="0" smtClean="0"/>
              <a:t>Povaha konkurence v tomto a návazných odvětvích</a:t>
            </a:r>
          </a:p>
          <a:p>
            <a:pPr lvl="1" algn="just"/>
            <a:r>
              <a:rPr lang="cs-CZ" sz="1600" dirty="0" smtClean="0"/>
              <a:t>Vyjednávací síla dodavatelů a zákazníků</a:t>
            </a:r>
          </a:p>
          <a:p>
            <a:pPr lvl="1" algn="just"/>
            <a:r>
              <a:rPr lang="cs-CZ" sz="1600" dirty="0" smtClean="0"/>
              <a:t>Požadavky na celopodnikovou strategii</a:t>
            </a:r>
          </a:p>
          <a:p>
            <a:pPr algn="just"/>
            <a:endParaRPr lang="cs-CZ" sz="1600" dirty="0" smtClean="0"/>
          </a:p>
          <a:p>
            <a:pPr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Integrační korporátní strategie – vertikální integrace</a:t>
            </a:r>
            <a:endParaRPr lang="cs-CZ" dirty="0"/>
          </a:p>
        </p:txBody>
      </p:sp>
    </p:spTree>
    <p:extLst>
      <p:ext uri="{BB962C8B-B14F-4D97-AF65-F5344CB8AC3E}">
        <p14:creationId xmlns:p14="http://schemas.microsoft.com/office/powerpoint/2010/main" val="76272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cíle týkající se postavení podniku na trhu (tržní podíl, objem prodeje, velikost obratu aj.);</a:t>
            </a:r>
          </a:p>
          <a:p>
            <a:pPr lvl="0" algn="just"/>
            <a:r>
              <a:rPr lang="cs-CZ" sz="1600" dirty="0"/>
              <a:t>cíle týkající se rentability (zisk, rentabilita z obratu, z vlastního a celkového kapitálu);</a:t>
            </a:r>
          </a:p>
          <a:p>
            <a:pPr lvl="0" algn="just"/>
            <a:r>
              <a:rPr lang="cs-CZ" sz="1600" dirty="0"/>
              <a:t>finanční cíle (likvidita, struktura kapitálu, úvěrová důvěra, schopnost samofinancování);</a:t>
            </a:r>
          </a:p>
          <a:p>
            <a:pPr lvl="0" algn="just"/>
            <a:r>
              <a:rPr lang="cs-CZ" sz="1600" dirty="0"/>
              <a:t>sociální cíle (ekonomické a sociální zabezpečení zaměstnanců, výkony a postoje zaměstnanců a managementu, rozvoj osobnosti, pracovní uspokojení);</a:t>
            </a:r>
          </a:p>
          <a:p>
            <a:pPr lvl="0" algn="just"/>
            <a:r>
              <a:rPr lang="cs-CZ" sz="1600" dirty="0"/>
              <a:t>cíle týkající se tržní prestiže a společenského postavení (image a prestiž, společenský a regionální vliv, politický vliv, vztah k veřejnosti aj.).</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Skupiny oblasti cílů</a:t>
            </a:r>
            <a:endParaRPr lang="cs-CZ" dirty="0"/>
          </a:p>
        </p:txBody>
      </p:sp>
    </p:spTree>
    <p:extLst>
      <p:ext uri="{BB962C8B-B14F-4D97-AF65-F5344CB8AC3E}">
        <p14:creationId xmlns:p14="http://schemas.microsoft.com/office/powerpoint/2010/main" val="9871082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úrovně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715750" y="942758"/>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525266" y="1150256"/>
            <a:ext cx="838821" cy="3582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žádná</a:t>
            </a:r>
            <a:endParaRPr lang="cs-CZ" sz="1600" dirty="0">
              <a:solidFill>
                <a:srgbClr val="000000"/>
              </a:solidFill>
            </a:endParaRPr>
          </a:p>
        </p:txBody>
      </p:sp>
      <p:sp>
        <p:nvSpPr>
          <p:cNvPr id="12" name="Obdélník 11"/>
          <p:cNvSpPr/>
          <p:nvPr/>
        </p:nvSpPr>
        <p:spPr>
          <a:xfrm>
            <a:off x="5626337" y="1166465"/>
            <a:ext cx="966210" cy="342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částečná</a:t>
            </a:r>
            <a:endParaRPr lang="cs-CZ" sz="1600" dirty="0">
              <a:solidFill>
                <a:srgbClr val="000000"/>
              </a:solidFill>
            </a:endParaRPr>
          </a:p>
        </p:txBody>
      </p:sp>
      <p:sp>
        <p:nvSpPr>
          <p:cNvPr id="13" name="Obdélník 12"/>
          <p:cNvSpPr/>
          <p:nvPr/>
        </p:nvSpPr>
        <p:spPr>
          <a:xfrm>
            <a:off x="6908666" y="1168847"/>
            <a:ext cx="711696" cy="33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plná</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19" name="Obdélník 18"/>
          <p:cNvSpPr/>
          <p:nvPr/>
        </p:nvSpPr>
        <p:spPr>
          <a:xfrm>
            <a:off x="4525266" y="772497"/>
            <a:ext cx="3168352" cy="30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Úroveň integrace</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676580" y="4117023"/>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676581" y="355838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690724" y="296280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696868" y="236721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690724" y="178919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9" name="Přímá spojnice 48"/>
          <p:cNvCxnSpPr>
            <a:stCxn id="38" idx="4"/>
            <a:endCxn id="37" idx="0"/>
          </p:cNvCxnSpPr>
          <p:nvPr/>
        </p:nvCxnSpPr>
        <p:spPr>
          <a:xfrm>
            <a:off x="6109439" y="2820751"/>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7251564" y="3983803"/>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264511" y="338116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7240413" y="221497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7236276" y="2803925"/>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6134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typy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694667" y="866519"/>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041702" y="790970"/>
            <a:ext cx="1188350" cy="476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rgbClr val="000000"/>
                </a:solidFill>
              </a:rPr>
              <a:t>Dopředná</a:t>
            </a:r>
            <a:r>
              <a:rPr lang="cs-CZ" sz="1600" dirty="0" smtClean="0">
                <a:solidFill>
                  <a:srgbClr val="000000"/>
                </a:solidFill>
              </a:rPr>
              <a:t> integrace</a:t>
            </a:r>
            <a:endParaRPr lang="cs-CZ" sz="1600" dirty="0">
              <a:solidFill>
                <a:srgbClr val="000000"/>
              </a:solidFill>
            </a:endParaRPr>
          </a:p>
        </p:txBody>
      </p:sp>
      <p:sp>
        <p:nvSpPr>
          <p:cNvPr id="12" name="Obdélník 11"/>
          <p:cNvSpPr/>
          <p:nvPr/>
        </p:nvSpPr>
        <p:spPr>
          <a:xfrm>
            <a:off x="5422215" y="796553"/>
            <a:ext cx="1086098" cy="460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Zpětná integrace</a:t>
            </a:r>
            <a:endParaRPr lang="cs-CZ" sz="1600" dirty="0">
              <a:solidFill>
                <a:srgbClr val="000000"/>
              </a:solidFill>
            </a:endParaRPr>
          </a:p>
        </p:txBody>
      </p:sp>
      <p:sp>
        <p:nvSpPr>
          <p:cNvPr id="13" name="Obdélník 12"/>
          <p:cNvSpPr/>
          <p:nvPr/>
        </p:nvSpPr>
        <p:spPr>
          <a:xfrm>
            <a:off x="6639251" y="786699"/>
            <a:ext cx="1028814" cy="469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Vyvážená integrace</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502625" y="2940871"/>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502625" y="235611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502625" y="175809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ahnutá šipka doprava 1"/>
          <p:cNvSpPr/>
          <p:nvPr/>
        </p:nvSpPr>
        <p:spPr>
          <a:xfrm>
            <a:off x="4139952" y="2995670"/>
            <a:ext cx="351524" cy="9442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Zahnutá šipka doprava 6"/>
          <p:cNvSpPr/>
          <p:nvPr/>
        </p:nvSpPr>
        <p:spPr>
          <a:xfrm>
            <a:off x="3863019" y="2995670"/>
            <a:ext cx="564965" cy="156196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Zahnutá šipka doleva 7"/>
          <p:cNvSpPr/>
          <p:nvPr/>
        </p:nvSpPr>
        <p:spPr>
          <a:xfrm rot="10800000">
            <a:off x="5580112" y="2412994"/>
            <a:ext cx="291407" cy="8788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Zahnutá šipka dolů 20"/>
          <p:cNvSpPr/>
          <p:nvPr/>
        </p:nvSpPr>
        <p:spPr>
          <a:xfrm rot="16200000">
            <a:off x="4783918" y="2204227"/>
            <a:ext cx="1533739" cy="64146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4" name="Zahnutá šipka doleva 53"/>
          <p:cNvSpPr/>
          <p:nvPr/>
        </p:nvSpPr>
        <p:spPr>
          <a:xfrm rot="10800000">
            <a:off x="6697416" y="2397894"/>
            <a:ext cx="329174" cy="87065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5" name="Zahnutá šipka doprava 54"/>
          <p:cNvSpPr/>
          <p:nvPr/>
        </p:nvSpPr>
        <p:spPr>
          <a:xfrm>
            <a:off x="6657706" y="3143921"/>
            <a:ext cx="368884" cy="8276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3153016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err="1" smtClean="0"/>
              <a:t>dopředné</a:t>
            </a:r>
            <a:r>
              <a:rPr lang="cs-CZ" sz="1600" b="1" dirty="0" smtClean="0"/>
              <a:t> (progresivní</a:t>
            </a:r>
            <a:r>
              <a:rPr lang="cs-CZ" sz="1600" b="1" dirty="0"/>
              <a:t>) integrace </a:t>
            </a:r>
            <a:r>
              <a:rPr lang="cs-CZ" sz="1600" dirty="0" smtClean="0"/>
              <a:t>– výrobní </a:t>
            </a:r>
            <a:r>
              <a:rPr lang="cs-CZ" sz="1600" dirty="0"/>
              <a:t>společnost se zabývá prodejem nebo poprodejním průmyslem a prosazuje strategii integrace dopředu. Tato strategie se provádí, když chce společnost dosáhnout vyšších úspor z rozsahu a většího podílu na trhu. Mnoho výrobních společností vybudovalo své on-line prodejny a začalo prodávat své výrobky přímo spotřebitelům, obcházelo </a:t>
            </a:r>
            <a:r>
              <a:rPr lang="cs-CZ" sz="1600" dirty="0" smtClean="0"/>
              <a:t>maloobchodník.</a:t>
            </a:r>
          </a:p>
          <a:p>
            <a:pPr algn="just"/>
            <a:r>
              <a:rPr lang="cs-CZ" sz="1600" dirty="0" err="1" smtClean="0"/>
              <a:t>Dopředná</a:t>
            </a:r>
            <a:r>
              <a:rPr lang="cs-CZ" sz="1600" dirty="0" smtClean="0"/>
              <a:t> integrace je efektivní tehdy, jestliže: </a:t>
            </a:r>
          </a:p>
          <a:p>
            <a:pPr lvl="1" algn="just"/>
            <a:r>
              <a:rPr lang="cs-CZ" sz="1600" dirty="0" smtClean="0"/>
              <a:t>V odvětví </a:t>
            </a:r>
            <a:r>
              <a:rPr lang="cs-CZ" sz="1600" dirty="0"/>
              <a:t>je k dispozici jen málo kvalitních distributorů</a:t>
            </a:r>
            <a:r>
              <a:rPr lang="cs-CZ" sz="1600" dirty="0" smtClean="0"/>
              <a:t>. </a:t>
            </a:r>
          </a:p>
          <a:p>
            <a:pPr lvl="1" algn="just">
              <a:spcBef>
                <a:spcPts val="0"/>
              </a:spcBef>
            </a:pPr>
            <a:r>
              <a:rPr lang="cs-CZ" sz="1600" dirty="0" smtClean="0"/>
              <a:t>Distributoři </a:t>
            </a:r>
            <a:r>
              <a:rPr lang="cs-CZ" sz="1600" dirty="0"/>
              <a:t>nebo maloobchodníci mají vysoké </a:t>
            </a:r>
            <a:r>
              <a:rPr lang="cs-CZ" sz="1600" dirty="0" smtClean="0"/>
              <a:t>zisky. </a:t>
            </a:r>
          </a:p>
          <a:p>
            <a:pPr lvl="1" algn="just">
              <a:spcBef>
                <a:spcPts val="0"/>
              </a:spcBef>
            </a:pPr>
            <a:r>
              <a:rPr lang="cs-CZ" sz="1600" dirty="0" smtClean="0"/>
              <a:t>Distributoři </a:t>
            </a:r>
            <a:r>
              <a:rPr lang="cs-CZ" sz="1600" dirty="0"/>
              <a:t>jsou velmi </a:t>
            </a:r>
            <a:r>
              <a:rPr lang="cs-CZ" sz="1600" dirty="0" smtClean="0"/>
              <a:t>drazí, </a:t>
            </a:r>
            <a:r>
              <a:rPr lang="cs-CZ" sz="1600" dirty="0"/>
              <a:t>nespolehliví nebo neschopní splnit </a:t>
            </a:r>
            <a:r>
              <a:rPr lang="cs-CZ" sz="1600" dirty="0" smtClean="0"/>
              <a:t>požadavky společnosti </a:t>
            </a:r>
            <a:r>
              <a:rPr lang="cs-CZ" sz="1600" dirty="0"/>
              <a:t>na distribuci</a:t>
            </a:r>
            <a:r>
              <a:rPr lang="cs-CZ" sz="1600" dirty="0" smtClean="0"/>
              <a:t>.</a:t>
            </a:r>
          </a:p>
          <a:p>
            <a:pPr lvl="1" algn="just">
              <a:spcBef>
                <a:spcPts val="0"/>
              </a:spcBef>
            </a:pPr>
            <a:r>
              <a:rPr lang="cs-CZ" sz="1600" dirty="0" smtClean="0"/>
              <a:t>Očekává </a:t>
            </a:r>
            <a:r>
              <a:rPr lang="cs-CZ" sz="1600" dirty="0"/>
              <a:t>se, že odvětví bude výrazně růst</a:t>
            </a:r>
            <a:r>
              <a:rPr lang="cs-CZ" sz="1600" dirty="0" smtClean="0"/>
              <a:t>.</a:t>
            </a:r>
          </a:p>
          <a:p>
            <a:pPr lvl="1" algn="just">
              <a:spcBef>
                <a:spcPts val="0"/>
              </a:spcBef>
            </a:pPr>
            <a:r>
              <a:rPr lang="cs-CZ" sz="1600" dirty="0" smtClean="0"/>
              <a:t>Existují </a:t>
            </a:r>
            <a:r>
              <a:rPr lang="cs-CZ" sz="1600" dirty="0"/>
              <a:t>výhody stabilní výroby a distribuce</a:t>
            </a:r>
            <a:r>
              <a:rPr lang="cs-CZ" sz="1600" dirty="0" smtClean="0"/>
              <a:t>.</a:t>
            </a:r>
          </a:p>
          <a:p>
            <a:pPr lvl="1" algn="just">
              <a:spcBef>
                <a:spcPts val="0"/>
              </a:spcBef>
            </a:pPr>
            <a:r>
              <a:rPr lang="cs-CZ" sz="1600" dirty="0" smtClean="0"/>
              <a:t>Společnost </a:t>
            </a:r>
            <a:r>
              <a:rPr lang="cs-CZ" sz="1600" dirty="0"/>
              <a:t>disponuje dostatečnými zdroji a schopnostmi spravovat nové podnikání</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a:t>
            </a:r>
            <a:r>
              <a:rPr lang="cs-CZ" dirty="0" err="1" smtClean="0"/>
              <a:t>dopředné</a:t>
            </a:r>
            <a:r>
              <a:rPr lang="cs-CZ" dirty="0" smtClean="0"/>
              <a:t> integrace</a:t>
            </a:r>
            <a:endParaRPr lang="cs-CZ" dirty="0"/>
          </a:p>
        </p:txBody>
      </p:sp>
    </p:spTree>
    <p:extLst>
      <p:ext uri="{BB962C8B-B14F-4D97-AF65-F5344CB8AC3E}">
        <p14:creationId xmlns:p14="http://schemas.microsoft.com/office/powerpoint/2010/main" val="131768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zpětné integrace </a:t>
            </a:r>
            <a:r>
              <a:rPr lang="cs-CZ" sz="1600" dirty="0" smtClean="0"/>
              <a:t>– když </a:t>
            </a:r>
            <a:r>
              <a:rPr lang="cs-CZ" sz="1600" dirty="0"/>
              <a:t>stejná výrobní společnost začne vyrábět meziprodukty pro sebe nebo převezme své předchozí dodavatele, uplatňuje zpětnou integrační strategii. Firmy zavádějí zpětnou integrační strategii, aby zajistily stabilní vstupy zdrojů a staly se efektivnějšími</a:t>
            </a:r>
            <a:r>
              <a:rPr lang="cs-CZ" sz="1600" dirty="0" smtClean="0"/>
              <a:t>.</a:t>
            </a:r>
          </a:p>
          <a:p>
            <a:pPr marL="0" indent="0" algn="just">
              <a:buNone/>
            </a:pPr>
            <a:endParaRPr lang="cs-CZ" sz="1600" dirty="0" smtClean="0"/>
          </a:p>
          <a:p>
            <a:pPr algn="just"/>
            <a:r>
              <a:rPr lang="cs-CZ" sz="1600" dirty="0" smtClean="0"/>
              <a:t>Strategie zpětné integrace je nejvýhodnější v případě: </a:t>
            </a:r>
          </a:p>
          <a:p>
            <a:pPr lvl="1" algn="just"/>
            <a:r>
              <a:rPr lang="cs-CZ" sz="1600" dirty="0" smtClean="0"/>
              <a:t>Aktuální </a:t>
            </a:r>
            <a:r>
              <a:rPr lang="cs-CZ" sz="1600" dirty="0"/>
              <a:t>dodavatelé firmy jsou nespolehliví, </a:t>
            </a:r>
            <a:r>
              <a:rPr lang="cs-CZ" sz="1600" dirty="0" smtClean="0"/>
              <a:t>drazí </a:t>
            </a:r>
            <a:r>
              <a:rPr lang="cs-CZ" sz="1600" dirty="0"/>
              <a:t>nebo nemohou dodávat požadované vstupy</a:t>
            </a:r>
            <a:r>
              <a:rPr lang="cs-CZ" sz="1600" dirty="0" smtClean="0"/>
              <a:t>. </a:t>
            </a:r>
          </a:p>
          <a:p>
            <a:pPr lvl="1" algn="just"/>
            <a:r>
              <a:rPr lang="cs-CZ" sz="1600" dirty="0" smtClean="0"/>
              <a:t>V odvětví </a:t>
            </a:r>
            <a:r>
              <a:rPr lang="cs-CZ" sz="1600" dirty="0"/>
              <a:t>je jen málo malých dodavatelů, ale řada konkurentů</a:t>
            </a:r>
            <a:r>
              <a:rPr lang="cs-CZ" sz="1600" dirty="0" smtClean="0"/>
              <a:t>. </a:t>
            </a:r>
          </a:p>
          <a:p>
            <a:pPr lvl="1" algn="just"/>
            <a:r>
              <a:rPr lang="cs-CZ" sz="1600" dirty="0" smtClean="0"/>
              <a:t>Odvětví </a:t>
            </a:r>
            <a:r>
              <a:rPr lang="cs-CZ" sz="1600" dirty="0"/>
              <a:t>se rychle rozšiřuje</a:t>
            </a:r>
            <a:r>
              <a:rPr lang="cs-CZ" sz="1600" dirty="0" smtClean="0"/>
              <a:t>. </a:t>
            </a:r>
          </a:p>
          <a:p>
            <a:pPr lvl="1" algn="just"/>
            <a:r>
              <a:rPr lang="cs-CZ" sz="1600" dirty="0" smtClean="0"/>
              <a:t>Ceny </a:t>
            </a:r>
            <a:r>
              <a:rPr lang="cs-CZ" sz="1600" dirty="0"/>
              <a:t>vstupů jsou nestabilní</a:t>
            </a:r>
            <a:r>
              <a:rPr lang="cs-CZ" sz="1600" dirty="0" smtClean="0"/>
              <a:t>. </a:t>
            </a:r>
          </a:p>
          <a:p>
            <a:pPr lvl="1" algn="just"/>
            <a:r>
              <a:rPr lang="cs-CZ" sz="1600" dirty="0" smtClean="0"/>
              <a:t>Dodavatelé </a:t>
            </a:r>
            <a:r>
              <a:rPr lang="cs-CZ" sz="1600" dirty="0"/>
              <a:t>dosahují vysokých zisků</a:t>
            </a:r>
            <a:r>
              <a:rPr lang="cs-CZ" sz="1600" dirty="0" smtClean="0"/>
              <a:t>. </a:t>
            </a:r>
          </a:p>
          <a:p>
            <a:pPr lvl="1" algn="just"/>
            <a:r>
              <a:rPr lang="cs-CZ" sz="1600" dirty="0" smtClean="0"/>
              <a:t>Společnost </a:t>
            </a:r>
            <a:r>
              <a:rPr lang="cs-CZ" sz="1600" dirty="0"/>
              <a:t>má potřebné zdroje a schopnosti pro správu nového </a:t>
            </a:r>
            <a:r>
              <a:rPr lang="cs-CZ" sz="1600" dirty="0" smtClean="0"/>
              <a:t>podnikání.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zpětné integrace</a:t>
            </a:r>
            <a:endParaRPr lang="cs-CZ" dirty="0"/>
          </a:p>
        </p:txBody>
      </p:sp>
    </p:spTree>
    <p:extLst>
      <p:ext uri="{BB962C8B-B14F-4D97-AF65-F5344CB8AC3E}">
        <p14:creationId xmlns:p14="http://schemas.microsoft.com/office/powerpoint/2010/main" val="406671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970" y="721557"/>
            <a:ext cx="75043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Žádná integrace </a:t>
            </a:r>
            <a:r>
              <a:rPr lang="cs-CZ" sz="1600" dirty="0" smtClean="0"/>
              <a:t>– strategie </a:t>
            </a:r>
            <a:r>
              <a:rPr lang="cs-CZ" sz="1600" dirty="0"/>
              <a:t>pro dosažení </a:t>
            </a:r>
            <a:r>
              <a:rPr lang="cs-CZ" sz="1600" dirty="0" smtClean="0"/>
              <a:t>požadovaných materiálů </a:t>
            </a:r>
            <a:r>
              <a:rPr lang="cs-CZ" sz="1600" dirty="0"/>
              <a:t>a trhů bez vnitřních převodů a bez </a:t>
            </a:r>
            <a:r>
              <a:rPr lang="cs-CZ" sz="1600" dirty="0" smtClean="0"/>
              <a:t>převodu vlastnictví. Je vhodná, </a:t>
            </a:r>
            <a:r>
              <a:rPr lang="cs-CZ" sz="1600" dirty="0"/>
              <a:t>když se </a:t>
            </a:r>
            <a:r>
              <a:rPr lang="cs-CZ" sz="1600" dirty="0" smtClean="0"/>
              <a:t>podniky </a:t>
            </a:r>
            <a:r>
              <a:rPr lang="cs-CZ" sz="1600" dirty="0"/>
              <a:t>zdráhají nakupovat specializované aktiva, potřebují snížit zisk z důvodu nedostatku rozvinuté poptávky nebo si mohou s </a:t>
            </a:r>
            <a:r>
              <a:rPr lang="cs-CZ" sz="1600" dirty="0" smtClean="0"/>
              <a:t>dodavateli </a:t>
            </a:r>
            <a:r>
              <a:rPr lang="cs-CZ" sz="1600" dirty="0"/>
              <a:t>(nebo distributory) dohodnout rozvrhy </a:t>
            </a:r>
            <a:r>
              <a:rPr lang="cs-CZ" sz="1600" dirty="0" smtClean="0"/>
              <a:t>dodávky.</a:t>
            </a:r>
          </a:p>
          <a:p>
            <a:pPr algn="just"/>
            <a:r>
              <a:rPr lang="cs-CZ" sz="1600" b="1" dirty="0" smtClean="0"/>
              <a:t>Quasi-integrace</a:t>
            </a:r>
            <a:r>
              <a:rPr lang="cs-CZ" sz="1600" dirty="0" smtClean="0"/>
              <a:t> – kvazi-integrované podniky nechtějí vlastnit 100 % </a:t>
            </a:r>
            <a:r>
              <a:rPr lang="cs-CZ" sz="1600" dirty="0"/>
              <a:t>sousedních obchodních jednotek ve vertikálním řetězci. </a:t>
            </a:r>
            <a:r>
              <a:rPr lang="cs-CZ" sz="1600" dirty="0" smtClean="0"/>
              <a:t>Kvazi-integrované </a:t>
            </a:r>
            <a:r>
              <a:rPr lang="cs-CZ" sz="1600" dirty="0"/>
              <a:t>uspořádání představuje větší podíl rizikového kapitálu, ale také poskytuje větší flexibilitu v reakci na měnící se podmínky, než může smlouva </a:t>
            </a:r>
            <a:r>
              <a:rPr lang="cs-CZ" sz="1600" dirty="0" smtClean="0"/>
              <a:t>poskytnout.</a:t>
            </a:r>
          </a:p>
          <a:p>
            <a:pPr algn="just"/>
            <a:r>
              <a:rPr lang="cs-CZ" sz="1600" b="1" dirty="0" smtClean="0"/>
              <a:t>Kuželová integrace </a:t>
            </a:r>
            <a:r>
              <a:rPr lang="cs-CZ" sz="1600" dirty="0" smtClean="0"/>
              <a:t>– podniky </a:t>
            </a:r>
            <a:r>
              <a:rPr lang="cs-CZ" sz="1600" dirty="0"/>
              <a:t>jsou "kuželovitě integrovány", když jsou integrovány zpětně nebo dopředu, ale spoléhají </a:t>
            </a:r>
            <a:r>
              <a:rPr lang="cs-CZ" sz="1600" dirty="0" smtClean="0"/>
              <a:t>se na </a:t>
            </a:r>
            <a:r>
              <a:rPr lang="cs-CZ" sz="1600" dirty="0"/>
              <a:t>outsidery pro část svých dodavatelů nebo distribuce. Integrace kuželek představuje </a:t>
            </a:r>
            <a:r>
              <a:rPr lang="cs-CZ" sz="1600" dirty="0" smtClean="0"/>
              <a:t>kompromis </a:t>
            </a:r>
            <a:r>
              <a:rPr lang="cs-CZ" sz="1600" dirty="0"/>
              <a:t>mezi přáními ovládat sousední podniky a </a:t>
            </a:r>
            <a:r>
              <a:rPr lang="cs-CZ" sz="1600" dirty="0" smtClean="0"/>
              <a:t>potřebou </a:t>
            </a:r>
            <a:r>
              <a:rPr lang="cs-CZ" sz="1600" dirty="0"/>
              <a:t>si udržet strategickou </a:t>
            </a:r>
            <a:r>
              <a:rPr lang="cs-CZ" sz="1600" dirty="0" smtClean="0"/>
              <a:t>flexibilitu.</a:t>
            </a:r>
          </a:p>
          <a:p>
            <a:pPr algn="just"/>
            <a:r>
              <a:rPr lang="cs-CZ" sz="1600" b="1" dirty="0" smtClean="0"/>
              <a:t>Úplná integrace </a:t>
            </a:r>
            <a:r>
              <a:rPr lang="cs-CZ" sz="1600" dirty="0" smtClean="0"/>
              <a:t>– je využita</a:t>
            </a:r>
            <a:r>
              <a:rPr lang="cs-CZ" sz="1600" dirty="0"/>
              <a:t>, pokud cenová konkurence </a:t>
            </a:r>
            <a:r>
              <a:rPr lang="cs-CZ" sz="1600" dirty="0" smtClean="0"/>
              <a:t>je ohrožena, </a:t>
            </a:r>
            <a:r>
              <a:rPr lang="cs-CZ" sz="1600" dirty="0"/>
              <a:t>ztráty z dočasné nerovnováhy nejsou významné a malé škody vznikly v důsledku oddělení od externího trhu nebo technologické inteligence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Alternativy vertikální integrace</a:t>
            </a:r>
            <a:endParaRPr lang="cs-CZ" dirty="0"/>
          </a:p>
        </p:txBody>
      </p:sp>
    </p:spTree>
    <p:extLst>
      <p:ext uri="{BB962C8B-B14F-4D97-AF65-F5344CB8AC3E}">
        <p14:creationId xmlns:p14="http://schemas.microsoft.com/office/powerpoint/2010/main" val="428105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Snížení nákladů z </a:t>
            </a:r>
            <a:r>
              <a:rPr lang="cs-CZ" sz="1600" dirty="0"/>
              <a:t>důvodu eliminace nákladů na transakci na </a:t>
            </a:r>
            <a:r>
              <a:rPr lang="cs-CZ" sz="1600" dirty="0" smtClean="0"/>
              <a:t>trhu</a:t>
            </a:r>
          </a:p>
          <a:p>
            <a:pPr algn="just"/>
            <a:r>
              <a:rPr lang="cs-CZ" sz="1600" dirty="0" smtClean="0"/>
              <a:t>Zlepšená </a:t>
            </a:r>
            <a:r>
              <a:rPr lang="cs-CZ" sz="1600" dirty="0"/>
              <a:t>kvalita </a:t>
            </a:r>
            <a:r>
              <a:rPr lang="cs-CZ" sz="1600" dirty="0" smtClean="0"/>
              <a:t>dodávek</a:t>
            </a:r>
          </a:p>
          <a:p>
            <a:pPr algn="just"/>
            <a:r>
              <a:rPr lang="cs-CZ" sz="1600" dirty="0" smtClean="0"/>
              <a:t>Kritické </a:t>
            </a:r>
            <a:r>
              <a:rPr lang="cs-CZ" sz="1600" dirty="0"/>
              <a:t>prostředky lze získat prostřednictvím </a:t>
            </a:r>
            <a:r>
              <a:rPr lang="cs-CZ" sz="1600" dirty="0" smtClean="0"/>
              <a:t>vertikální integrace</a:t>
            </a:r>
          </a:p>
          <a:p>
            <a:pPr algn="just"/>
            <a:r>
              <a:rPr lang="cs-CZ" sz="1600" dirty="0" smtClean="0"/>
              <a:t>Lepší </a:t>
            </a:r>
            <a:r>
              <a:rPr lang="cs-CZ" sz="1600" dirty="0"/>
              <a:t>koordinace v dodavatelském </a:t>
            </a:r>
            <a:r>
              <a:rPr lang="cs-CZ" sz="1600" dirty="0" smtClean="0"/>
              <a:t>řetězci</a:t>
            </a:r>
          </a:p>
          <a:p>
            <a:pPr algn="just"/>
            <a:r>
              <a:rPr lang="cs-CZ" sz="1600" dirty="0" smtClean="0"/>
              <a:t>Větší </a:t>
            </a:r>
            <a:r>
              <a:rPr lang="cs-CZ" sz="1600" dirty="0"/>
              <a:t>podíl na </a:t>
            </a:r>
            <a:r>
              <a:rPr lang="cs-CZ" sz="1600" dirty="0" smtClean="0"/>
              <a:t>trhu</a:t>
            </a:r>
          </a:p>
          <a:p>
            <a:pPr algn="just"/>
            <a:r>
              <a:rPr lang="cs-CZ" sz="1600" dirty="0" smtClean="0"/>
              <a:t>Zabezpečené </a:t>
            </a:r>
            <a:r>
              <a:rPr lang="cs-CZ" sz="1600" dirty="0"/>
              <a:t>distribuční </a:t>
            </a:r>
            <a:r>
              <a:rPr lang="cs-CZ" sz="1600" dirty="0" smtClean="0"/>
              <a:t>kanály</a:t>
            </a:r>
          </a:p>
          <a:p>
            <a:pPr algn="just"/>
            <a:r>
              <a:rPr lang="cs-CZ" sz="1600" dirty="0" smtClean="0"/>
              <a:t>Usnadňuje </a:t>
            </a:r>
            <a:r>
              <a:rPr lang="cs-CZ" sz="1600" dirty="0"/>
              <a:t>investice do specializovaných aktiv (pozemků, hmotných aktiv a aktiv v oblasti lidských zdrojů</a:t>
            </a:r>
            <a:r>
              <a:rPr lang="cs-CZ" sz="1600" dirty="0" smtClean="0"/>
              <a:t>)</a:t>
            </a:r>
          </a:p>
          <a:p>
            <a:pPr algn="just"/>
            <a:r>
              <a:rPr lang="cs-CZ" sz="1600" dirty="0" smtClean="0"/>
              <a:t>Získání nových kompetencí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Výhody integrační korporátní strategie </a:t>
            </a:r>
            <a:endParaRPr lang="cs-CZ" dirty="0"/>
          </a:p>
        </p:txBody>
      </p:sp>
    </p:spTree>
    <p:extLst>
      <p:ext uri="{BB962C8B-B14F-4D97-AF65-F5344CB8AC3E}">
        <p14:creationId xmlns:p14="http://schemas.microsoft.com/office/powerpoint/2010/main" val="36935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Horizontální </a:t>
            </a:r>
            <a:r>
              <a:rPr lang="cs-CZ" sz="1600" dirty="0"/>
              <a:t>integrace nastane, když </a:t>
            </a:r>
            <a:r>
              <a:rPr lang="cs-CZ" sz="1600" dirty="0" smtClean="0"/>
              <a:t>podnik získá hlavní konkurenty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algn="just"/>
            <a:r>
              <a:rPr lang="cs-CZ" sz="1600" dirty="0" smtClean="0"/>
              <a:t>Cílem </a:t>
            </a:r>
            <a:r>
              <a:rPr lang="cs-CZ" sz="1600" dirty="0"/>
              <a:t>společnosti může být zefektivnění prostřednictvím větších úspor z rozsahu, vstoupit na jiný geografický trh nebo jednoduše snížit konkurenci pro dodavatele a zákazníky. </a:t>
            </a:r>
            <a:endParaRPr lang="cs-CZ" sz="1600" dirty="0" smtClean="0"/>
          </a:p>
          <a:p>
            <a:pPr algn="just"/>
            <a:r>
              <a:rPr lang="cs-CZ" sz="1600" dirty="0" smtClean="0"/>
              <a:t>Podíl </a:t>
            </a:r>
            <a:r>
              <a:rPr lang="cs-CZ" sz="1600" dirty="0"/>
              <a:t>na trhu se zvýší a společné dovednosti a schopnosti by měly vytvářet synergii.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Integrační korporátní strategie – horizontální integrace </a:t>
            </a:r>
            <a:endParaRPr lang="cs-CZ" dirty="0"/>
          </a:p>
        </p:txBody>
      </p:sp>
    </p:spTree>
    <p:extLst>
      <p:ext uri="{BB962C8B-B14F-4D97-AF65-F5344CB8AC3E}">
        <p14:creationId xmlns:p14="http://schemas.microsoft.com/office/powerpoint/2010/main" val="256706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Vyšší náklady, pokud společnost není schopna účinně řídit nové </a:t>
            </a:r>
            <a:r>
              <a:rPr lang="cs-CZ" sz="1600" dirty="0" smtClean="0"/>
              <a:t>činnosti</a:t>
            </a:r>
          </a:p>
          <a:p>
            <a:pPr algn="just"/>
            <a:r>
              <a:rPr lang="cs-CZ" sz="1600" dirty="0" smtClean="0"/>
              <a:t>Vlastnictví </a:t>
            </a:r>
            <a:r>
              <a:rPr lang="cs-CZ" sz="1600" dirty="0"/>
              <a:t>dodavatelských a distribučních kanálů může vést k nižší kvalitě výrobků a ke snížení účinnosti kvůli nedostatku </a:t>
            </a:r>
            <a:r>
              <a:rPr lang="cs-CZ" sz="1600" dirty="0" smtClean="0"/>
              <a:t>konkurence</a:t>
            </a:r>
          </a:p>
          <a:p>
            <a:pPr algn="just"/>
            <a:r>
              <a:rPr lang="cs-CZ" sz="1600" dirty="0" smtClean="0"/>
              <a:t>Zvýšená </a:t>
            </a:r>
            <a:r>
              <a:rPr lang="cs-CZ" sz="1600" dirty="0"/>
              <a:t>byrokracie a vyšší investice vedou ke snížení </a:t>
            </a:r>
            <a:r>
              <a:rPr lang="cs-CZ" sz="1600" dirty="0" smtClean="0"/>
              <a:t>flexibility</a:t>
            </a:r>
          </a:p>
          <a:p>
            <a:pPr algn="just"/>
            <a:r>
              <a:rPr lang="cs-CZ" sz="1600" dirty="0" smtClean="0"/>
              <a:t>Vyšší </a:t>
            </a:r>
            <a:r>
              <a:rPr lang="cs-CZ" sz="1600" dirty="0"/>
              <a:t>potenciál pro právní důsledky vzhledem k velikosti (organizace se může stát monopolem</a:t>
            </a:r>
            <a:r>
              <a:rPr lang="cs-CZ" sz="1600" dirty="0" smtClean="0"/>
              <a:t>)</a:t>
            </a:r>
          </a:p>
          <a:p>
            <a:pPr algn="just"/>
            <a:r>
              <a:rPr lang="cs-CZ" sz="1600" dirty="0" smtClean="0"/>
              <a:t>Nové </a:t>
            </a:r>
            <a:r>
              <a:rPr lang="cs-CZ" sz="1600" dirty="0"/>
              <a:t>kompetence mohou být v rozporu se starými a vedou ke konkurenčnímu </a:t>
            </a:r>
            <a:r>
              <a:rPr lang="cs-CZ" sz="1600" dirty="0" smtClean="0"/>
              <a:t>znevýhodnění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76664" cy="507703"/>
          </a:xfrm>
        </p:spPr>
        <p:txBody>
          <a:bodyPr/>
          <a:lstStyle/>
          <a:p>
            <a:r>
              <a:rPr lang="cs-CZ" dirty="0" smtClean="0"/>
              <a:t>Nevýhody integrační korporátní strategie </a:t>
            </a:r>
            <a:endParaRPr lang="cs-CZ" dirty="0"/>
          </a:p>
        </p:txBody>
      </p:sp>
    </p:spTree>
    <p:extLst>
      <p:ext uri="{BB962C8B-B14F-4D97-AF65-F5344CB8AC3E}">
        <p14:creationId xmlns:p14="http://schemas.microsoft.com/office/powerpoint/2010/main" val="5575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horizontální integrace</a:t>
            </a:r>
            <a:endParaRPr lang="cs-CZ" dirty="0"/>
          </a:p>
        </p:txBody>
      </p:sp>
      <p:sp>
        <p:nvSpPr>
          <p:cNvPr id="6" name="TextovéPole 5"/>
          <p:cNvSpPr txBox="1"/>
          <p:nvPr/>
        </p:nvSpPr>
        <p:spPr>
          <a:xfrm>
            <a:off x="539552" y="881383"/>
            <a:ext cx="7344816" cy="1815882"/>
          </a:xfrm>
          <a:prstGeom prst="rect">
            <a:avLst/>
          </a:prstGeom>
          <a:noFill/>
        </p:spPr>
        <p:txBody>
          <a:bodyPr wrap="square" rtlCol="0">
            <a:spAutoFit/>
          </a:bodyPr>
          <a:lstStyle/>
          <a:p>
            <a:pPr marL="285750" indent="-285750" algn="just">
              <a:buFont typeface="Arial" panose="020B0604020202020204" pitchFamily="34" charset="0"/>
              <a:buChar char="•"/>
            </a:pPr>
            <a:r>
              <a:rPr lang="cs-CZ" sz="1600" dirty="0"/>
              <a:t>Horizontální integrace nastane, když </a:t>
            </a:r>
            <a:r>
              <a:rPr lang="cs-CZ" sz="1600" dirty="0" smtClean="0"/>
              <a:t>podnik získá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marL="285750" indent="-285750" algn="just">
              <a:buFont typeface="Arial" panose="020B0604020202020204" pitchFamily="34" charset="0"/>
              <a:buChar char="•"/>
            </a:pPr>
            <a:r>
              <a:rPr lang="cs-CZ" sz="1600" dirty="0" smtClean="0"/>
              <a:t>Cílem </a:t>
            </a:r>
            <a:r>
              <a:rPr lang="cs-CZ" sz="1600" dirty="0"/>
              <a:t>společnosti může být zefektivnění prostřednictvím větších úspor z rozsahu, vstoupit na jiný geografický trh nebo jednoduše snížit konkurenci pro dodavatele a zákazníky. Podíl na trhu se zvýší a společné dovednosti a schopnosti by měly vytvářet synergii</a:t>
            </a:r>
          </a:p>
        </p:txBody>
      </p:sp>
      <p:sp>
        <p:nvSpPr>
          <p:cNvPr id="5" name="Vývojový diagram: spojnice mezi stránkami 4"/>
          <p:cNvSpPr/>
          <p:nvPr/>
        </p:nvSpPr>
        <p:spPr>
          <a:xfrm>
            <a:off x="1288795" y="3505569"/>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5" name="Vývojový diagram: spojnice mezi stránkami 14"/>
          <p:cNvSpPr/>
          <p:nvPr/>
        </p:nvSpPr>
        <p:spPr>
          <a:xfrm>
            <a:off x="1255009" y="4140233"/>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32" name="Vývojový diagram: spojnice 31"/>
          <p:cNvSpPr/>
          <p:nvPr/>
        </p:nvSpPr>
        <p:spPr>
          <a:xfrm>
            <a:off x="5197200" y="354904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A</a:t>
            </a:r>
            <a:endParaRPr lang="cs-CZ" dirty="0">
              <a:solidFill>
                <a:srgbClr val="000000"/>
              </a:solidFill>
            </a:endParaRPr>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5843932" y="355609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B</a:t>
            </a:r>
            <a:endParaRPr lang="cs-CZ" dirty="0">
              <a:solidFill>
                <a:srgbClr val="000000"/>
              </a:solidFill>
            </a:endParaRPr>
          </a:p>
        </p:txBody>
      </p:sp>
      <p:sp>
        <p:nvSpPr>
          <p:cNvPr id="9" name="Zahnutá šipka doprava 8"/>
          <p:cNvSpPr/>
          <p:nvPr/>
        </p:nvSpPr>
        <p:spPr>
          <a:xfrm>
            <a:off x="4139952" y="3556094"/>
            <a:ext cx="351524" cy="8878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9" name="Zahnutá šipka dolů 18"/>
          <p:cNvSpPr/>
          <p:nvPr/>
        </p:nvSpPr>
        <p:spPr>
          <a:xfrm>
            <a:off x="4572000" y="3219822"/>
            <a:ext cx="828627" cy="3362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48" name="Zahnutá šipka dolů 47"/>
          <p:cNvSpPr/>
          <p:nvPr/>
        </p:nvSpPr>
        <p:spPr>
          <a:xfrm>
            <a:off x="5438825" y="3203182"/>
            <a:ext cx="842749" cy="3529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0" name="Obdélník 19"/>
          <p:cNvSpPr/>
          <p:nvPr/>
        </p:nvSpPr>
        <p:spPr>
          <a:xfrm>
            <a:off x="4491476" y="2787774"/>
            <a:ext cx="231277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Horizontální integrace</a:t>
            </a:r>
            <a:endParaRPr lang="cs-CZ" sz="1600" dirty="0">
              <a:solidFill>
                <a:srgbClr val="000000"/>
              </a:solidFill>
            </a:endParaRPr>
          </a:p>
        </p:txBody>
      </p:sp>
      <p:sp>
        <p:nvSpPr>
          <p:cNvPr id="49" name="Obdélník 48"/>
          <p:cNvSpPr/>
          <p:nvPr/>
        </p:nvSpPr>
        <p:spPr>
          <a:xfrm>
            <a:off x="3427578" y="2777224"/>
            <a:ext cx="588661" cy="1769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600" dirty="0" smtClean="0">
                <a:solidFill>
                  <a:srgbClr val="000000"/>
                </a:solidFill>
              </a:rPr>
              <a:t>Vertikální integrace</a:t>
            </a:r>
            <a:endParaRPr lang="cs-CZ" sz="1600" dirty="0">
              <a:solidFill>
                <a:srgbClr val="000000"/>
              </a:solidFill>
            </a:endParaRPr>
          </a:p>
        </p:txBody>
      </p:sp>
    </p:spTree>
    <p:extLst>
      <p:ext uri="{BB962C8B-B14F-4D97-AF65-F5344CB8AC3E}">
        <p14:creationId xmlns:p14="http://schemas.microsoft.com/office/powerpoint/2010/main" val="122552982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Diverzifikace nastává, když se organizace přesune do oblastí, které jsou zřetelně odlišné od jejích současných </a:t>
            </a:r>
            <a:r>
              <a:rPr lang="cs-CZ" sz="1600" dirty="0" smtClean="0"/>
              <a:t>podniků. </a:t>
            </a:r>
          </a:p>
          <a:p>
            <a:pPr algn="just"/>
            <a:r>
              <a:rPr lang="cs-CZ" sz="1600" dirty="0" smtClean="0"/>
              <a:t>Strategie diverzifikace </a:t>
            </a:r>
            <a:r>
              <a:rPr lang="cs-CZ" sz="1600" dirty="0"/>
              <a:t>mohou být vhodné pro </a:t>
            </a:r>
            <a:r>
              <a:rPr lang="cs-CZ" sz="1600" dirty="0" smtClean="0"/>
              <a:t>podniky, </a:t>
            </a:r>
            <a:r>
              <a:rPr lang="cs-CZ" sz="1600" dirty="0"/>
              <a:t>které nemohou dosáhnout svých růstových cílů v současném odvětví, se svými současnými produkty a trhy</a:t>
            </a:r>
            <a:r>
              <a:rPr lang="cs-CZ" sz="1600" dirty="0" smtClean="0"/>
              <a:t>.</a:t>
            </a:r>
          </a:p>
          <a:p>
            <a:pPr algn="just"/>
            <a:r>
              <a:rPr lang="cs-CZ" sz="1600" dirty="0"/>
              <a:t>Strategie </a:t>
            </a:r>
            <a:r>
              <a:rPr lang="cs-CZ" sz="1600" dirty="0" smtClean="0"/>
              <a:t>diverzifikační</a:t>
            </a:r>
            <a:r>
              <a:rPr lang="cs-CZ" sz="1600" b="1" dirty="0"/>
              <a:t> </a:t>
            </a:r>
            <a:r>
              <a:rPr lang="cs-CZ" sz="1600" dirty="0" smtClean="0"/>
              <a:t>jsou někdy nazývané </a:t>
            </a:r>
            <a:r>
              <a:rPr lang="cs-CZ" sz="1600" dirty="0"/>
              <a:t>jako „strategie divokého zvířete“ pro své možné komplikace při </a:t>
            </a:r>
            <a:r>
              <a:rPr lang="cs-CZ" sz="1600" dirty="0" smtClean="0"/>
              <a:t>řízení. </a:t>
            </a:r>
            <a:r>
              <a:rPr lang="cs-CZ" sz="1600" dirty="0"/>
              <a:t>Strategie této skupiny jsou v poslední době stále méně populární pro svou náročnost a složitost řízení, potřebu značného počtu odborníků, čímž se </a:t>
            </a:r>
            <a:r>
              <a:rPr lang="cs-CZ" sz="1600" dirty="0" smtClean="0"/>
              <a:t>prodražují.</a:t>
            </a:r>
          </a:p>
          <a:p>
            <a:pPr algn="just"/>
            <a:endParaRPr lang="cs-CZ" sz="1600" dirty="0" smtClean="0"/>
          </a:p>
          <a:p>
            <a:pPr marL="0" lvl="0" indent="0" algn="just">
              <a:buNone/>
            </a:pPr>
            <a:r>
              <a:rPr lang="cs-CZ" sz="1600" dirty="0" smtClean="0"/>
              <a:t>Typy diverzifikačních strategií: </a:t>
            </a:r>
          </a:p>
          <a:p>
            <a:pPr lvl="0" algn="just"/>
            <a:r>
              <a:rPr lang="cs-CZ" sz="1600" b="1" dirty="0" smtClean="0"/>
              <a:t>strategie soustředná </a:t>
            </a:r>
            <a:r>
              <a:rPr lang="cs-CZ" sz="1600" dirty="0" smtClean="0"/>
              <a:t>– dochází </a:t>
            </a:r>
            <a:r>
              <a:rPr lang="cs-CZ" sz="1600" dirty="0"/>
              <a:t>k rozšíření aktivit v oblasti původních podnikových aktivit a tak zajistit plně své postavení na pomalu se rozvíjejícím nebo stagnujícím </a:t>
            </a:r>
            <a:r>
              <a:rPr lang="cs-CZ" sz="1600" dirty="0" smtClean="0"/>
              <a:t>trhu;</a:t>
            </a:r>
          </a:p>
          <a:p>
            <a:pPr lvl="0" algn="just"/>
            <a:r>
              <a:rPr lang="cs-CZ" sz="1600" b="1" dirty="0" smtClean="0"/>
              <a:t>strategie horizontální </a:t>
            </a:r>
            <a:r>
              <a:rPr lang="cs-CZ" sz="1600" dirty="0" smtClean="0"/>
              <a:t>– dochází </a:t>
            </a:r>
            <a:r>
              <a:rPr lang="cs-CZ" sz="1600" dirty="0"/>
              <a:t>k zavádění nových produktů, které se nevztahují k hlavním činnostem podniku, ale je o ně zájem současných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a:t>
            </a:r>
            <a:endParaRPr lang="cs-CZ" dirty="0"/>
          </a:p>
        </p:txBody>
      </p:sp>
    </p:spTree>
    <p:extLst>
      <p:ext uri="{BB962C8B-B14F-4D97-AF65-F5344CB8AC3E}">
        <p14:creationId xmlns:p14="http://schemas.microsoft.com/office/powerpoint/2010/main" val="28175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podstatě lze cíle rozdělit do dvou základních skupin, kam patří:</a:t>
            </a:r>
          </a:p>
          <a:p>
            <a:pPr lvl="1" algn="just"/>
            <a:r>
              <a:rPr lang="cs-CZ" sz="1600" b="1" dirty="0"/>
              <a:t>Cíle obecné</a:t>
            </a:r>
            <a:r>
              <a:rPr lang="cs-CZ" sz="1600" dirty="0"/>
              <a:t>, které představují integrující prvek, z něhož vychází jak strategické tak i operativní řízení. Většinou mají charakter </a:t>
            </a:r>
            <a:r>
              <a:rPr lang="cs-CZ" sz="1600" b="1" dirty="0"/>
              <a:t>vůdčí ideje a </a:t>
            </a:r>
            <a:r>
              <a:rPr lang="cs-CZ" sz="1600" dirty="0"/>
              <a:t>orientují se na dosažení hodnot a realizovatelnost vize i poslání.</a:t>
            </a:r>
          </a:p>
          <a:p>
            <a:pPr lvl="1" algn="just"/>
            <a:r>
              <a:rPr lang="cs-CZ" sz="1600" b="1" dirty="0"/>
              <a:t>Cíle konkrétní, </a:t>
            </a:r>
            <a:r>
              <a:rPr lang="cs-CZ" sz="1600" dirty="0"/>
              <a:t>které představují rozvití obecných cílů a jsou zaměřeny na hlavní aktivitu podniku, specifikuji potřebnou alokaci zdrojů a usměrňují budoucí rozhodování. Jedná se tudíž převážně o cíle operačního charakteru</a:t>
            </a:r>
            <a:r>
              <a:rPr lang="cs-CZ" sz="1600" dirty="0" smtClean="0"/>
              <a:t>.</a:t>
            </a:r>
          </a:p>
          <a:p>
            <a:pPr algn="just"/>
            <a:r>
              <a:rPr lang="cs-CZ" sz="1600" b="1" dirty="0" smtClean="0"/>
              <a:t>Hierarchizace </a:t>
            </a:r>
            <a:r>
              <a:rPr lang="cs-CZ" sz="1600" b="1" dirty="0"/>
              <a:t>cílů</a:t>
            </a:r>
            <a:r>
              <a:rPr lang="cs-CZ" sz="1600" dirty="0"/>
              <a:t> znamená, že pro formulaci cílů je vhodné použít diferencovaný přístup rozlišující různé úrovně cílů. Cíle potom můžeme dělit na</a:t>
            </a:r>
            <a:r>
              <a:rPr lang="cs-CZ" sz="1600" dirty="0" smtClean="0"/>
              <a:t>:</a:t>
            </a:r>
          </a:p>
          <a:p>
            <a:pPr lvl="1" algn="just"/>
            <a:r>
              <a:rPr lang="cs-CZ" sz="1600" dirty="0" smtClean="0"/>
              <a:t>nadřazené </a:t>
            </a:r>
            <a:r>
              <a:rPr lang="cs-CZ" sz="1600" dirty="0"/>
              <a:t>– vrcholové cíle (mise podniku, formulace identity podniku, podniková politika), </a:t>
            </a:r>
            <a:endParaRPr lang="cs-CZ" sz="1600" dirty="0" smtClean="0"/>
          </a:p>
          <a:p>
            <a:pPr lvl="1" algn="just"/>
            <a:r>
              <a:rPr lang="cs-CZ" sz="1600" dirty="0" smtClean="0"/>
              <a:t>prováděcí </a:t>
            </a:r>
            <a:r>
              <a:rPr lang="cs-CZ" sz="1600" dirty="0"/>
              <a:t>cíle (cíle funkčních oblastí), </a:t>
            </a:r>
            <a:endParaRPr lang="cs-CZ" sz="1600" dirty="0" smtClean="0"/>
          </a:p>
          <a:p>
            <a:pPr lvl="1" algn="just"/>
            <a:r>
              <a:rPr lang="cs-CZ" sz="1600" dirty="0" smtClean="0"/>
              <a:t>dílčí </a:t>
            </a:r>
            <a:r>
              <a:rPr lang="cs-CZ" sz="1600" dirty="0"/>
              <a:t>cíle </a:t>
            </a:r>
          </a:p>
          <a:p>
            <a:pPr lvl="1" algn="just"/>
            <a:r>
              <a:rPr lang="cs-CZ" sz="1600" dirty="0" smtClean="0"/>
              <a:t>elementární </a:t>
            </a:r>
            <a:r>
              <a:rPr lang="cs-CZ" sz="1600" dirty="0"/>
              <a:t>cíle (operace s nástroji marketingového mixu).</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Hierarchizace a skupiny cílů</a:t>
            </a:r>
            <a:endParaRPr lang="cs-CZ" dirty="0"/>
          </a:p>
        </p:txBody>
      </p:sp>
    </p:spTree>
    <p:extLst>
      <p:ext uri="{BB962C8B-B14F-4D97-AF65-F5344CB8AC3E}">
        <p14:creationId xmlns:p14="http://schemas.microsoft.com/office/powerpoint/2010/main" val="34657233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související diverzifikace </a:t>
            </a:r>
            <a:r>
              <a:rPr lang="cs-CZ" sz="1600" dirty="0" smtClean="0"/>
              <a:t>– související </a:t>
            </a:r>
            <a:r>
              <a:rPr lang="cs-CZ" sz="1600" dirty="0"/>
              <a:t>diverzifikace představuje strategický přístup k tvorbě hodnot, neboť je založen na využívání vazeb mezi řetězci aktivit a nákladů různých podniků ke snížení nákladů, přenosu dovedností a technologických znalostí a získání prospěchu z jiných druhů strategického </a:t>
            </a:r>
            <a:r>
              <a:rPr lang="cs-CZ" sz="1600" dirty="0" smtClean="0"/>
              <a:t>přizpůsobení.</a:t>
            </a:r>
          </a:p>
          <a:p>
            <a:pPr algn="just"/>
            <a:endParaRPr lang="cs-CZ" sz="1600" dirty="0" smtClean="0"/>
          </a:p>
          <a:p>
            <a:pPr algn="just"/>
            <a:r>
              <a:rPr lang="cs-CZ" sz="1600" b="1" dirty="0" smtClean="0"/>
              <a:t>Strategie </a:t>
            </a:r>
            <a:r>
              <a:rPr lang="cs-CZ" sz="1600" b="1" dirty="0"/>
              <a:t>nesouvisející diverzifikace</a:t>
            </a:r>
            <a:r>
              <a:rPr lang="cs-CZ" sz="1600" dirty="0"/>
              <a:t> </a:t>
            </a:r>
            <a:r>
              <a:rPr lang="cs-CZ" sz="1600" dirty="0" smtClean="0"/>
              <a:t>– nesouvisející </a:t>
            </a:r>
            <a:r>
              <a:rPr lang="cs-CZ" sz="1600" dirty="0"/>
              <a:t>diverzifikace představuje finanční přístup k diverzifikaci, kdy hodnota akcionářů vzrůstá z nápadného rozmístění firemních finančních zdrojů a z výkonných dovedností při zjišťování finančně atraktivních obchodních </a:t>
            </a:r>
            <a:r>
              <a:rPr lang="cs-CZ" sz="1600" dirty="0" smtClean="0"/>
              <a:t>příležitostí.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II</a:t>
            </a:r>
            <a:endParaRPr lang="cs-CZ" dirty="0"/>
          </a:p>
        </p:txBody>
      </p:sp>
    </p:spTree>
    <p:extLst>
      <p:ext uri="{BB962C8B-B14F-4D97-AF65-F5344CB8AC3E}">
        <p14:creationId xmlns:p14="http://schemas.microsoft.com/office/powerpoint/2010/main" val="89548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682029708"/>
              </p:ext>
            </p:extLst>
          </p:nvPr>
        </p:nvGraphicFramePr>
        <p:xfrm>
          <a:off x="318355" y="1013249"/>
          <a:ext cx="8507289" cy="3012440"/>
        </p:xfrm>
        <a:graphic>
          <a:graphicData uri="http://schemas.openxmlformats.org/drawingml/2006/table">
            <a:tbl>
              <a:tblPr firstRow="1" bandRow="1">
                <a:tableStyleId>{5C22544A-7EE6-4342-B048-85BDC9FD1C3A}</a:tableStyleId>
              </a:tblPr>
              <a:tblGrid>
                <a:gridCol w="2835763">
                  <a:extLst>
                    <a:ext uri="{9D8B030D-6E8A-4147-A177-3AD203B41FA5}">
                      <a16:colId xmlns:a16="http://schemas.microsoft.com/office/drawing/2014/main" val="1878963592"/>
                    </a:ext>
                  </a:extLst>
                </a:gridCol>
                <a:gridCol w="1849930">
                  <a:extLst>
                    <a:ext uri="{9D8B030D-6E8A-4147-A177-3AD203B41FA5}">
                      <a16:colId xmlns:a16="http://schemas.microsoft.com/office/drawing/2014/main" val="228178752"/>
                    </a:ext>
                  </a:extLst>
                </a:gridCol>
                <a:gridCol w="3821596">
                  <a:extLst>
                    <a:ext uri="{9D8B030D-6E8A-4147-A177-3AD203B41FA5}">
                      <a16:colId xmlns:a16="http://schemas.microsoft.com/office/drawing/2014/main" val="1099550100"/>
                    </a:ext>
                  </a:extLst>
                </a:gridCol>
              </a:tblGrid>
              <a:tr h="370840">
                <a:tc>
                  <a:txBody>
                    <a:bodyPr/>
                    <a:lstStyle/>
                    <a:p>
                      <a:r>
                        <a:rPr lang="cs-CZ" sz="1600" dirty="0" smtClean="0"/>
                        <a:t>Typ diverzifikace</a:t>
                      </a:r>
                      <a:endParaRPr lang="cs-CZ" sz="1600" dirty="0"/>
                    </a:p>
                  </a:txBody>
                  <a:tcPr/>
                </a:tc>
                <a:tc>
                  <a:txBody>
                    <a:bodyPr/>
                    <a:lstStyle/>
                    <a:p>
                      <a:r>
                        <a:rPr lang="cs-CZ" sz="1600" dirty="0" smtClean="0"/>
                        <a:t>Příjmy z hlavní činnosti</a:t>
                      </a:r>
                      <a:endParaRPr lang="cs-CZ" sz="1600" dirty="0"/>
                    </a:p>
                  </a:txBody>
                  <a:tcPr/>
                </a:tc>
                <a:tc>
                  <a:txBody>
                    <a:bodyPr/>
                    <a:lstStyle/>
                    <a:p>
                      <a:r>
                        <a:rPr lang="cs-CZ" sz="1600" dirty="0" smtClean="0"/>
                        <a:t>Příklady </a:t>
                      </a:r>
                      <a:endParaRPr lang="cs-CZ" sz="1600" dirty="0"/>
                    </a:p>
                  </a:txBody>
                  <a:tcPr/>
                </a:tc>
                <a:extLst>
                  <a:ext uri="{0D108BD9-81ED-4DB2-BD59-A6C34878D82A}">
                    <a16:rowId xmlns:a16="http://schemas.microsoft.com/office/drawing/2014/main" val="1336370472"/>
                  </a:ext>
                </a:extLst>
              </a:tr>
              <a:tr h="370840">
                <a:tc>
                  <a:txBody>
                    <a:bodyPr/>
                    <a:lstStyle/>
                    <a:p>
                      <a:r>
                        <a:rPr lang="cs-CZ" sz="1600" dirty="0" smtClean="0"/>
                        <a:t>Jediné podnikání</a:t>
                      </a:r>
                      <a:endParaRPr lang="cs-CZ" sz="1600" dirty="0"/>
                    </a:p>
                  </a:txBody>
                  <a:tcPr/>
                </a:tc>
                <a:tc>
                  <a:txBody>
                    <a:bodyPr/>
                    <a:lstStyle/>
                    <a:p>
                      <a:r>
                        <a:rPr lang="en-US" sz="1600" dirty="0" smtClean="0"/>
                        <a:t>&gt; 95%</a:t>
                      </a:r>
                      <a:endParaRPr lang="cs-CZ" sz="1600" dirty="0"/>
                    </a:p>
                  </a:txBody>
                  <a:tcPr/>
                </a:tc>
                <a:tc>
                  <a:txBody>
                    <a:bodyPr/>
                    <a:lstStyle/>
                    <a:p>
                      <a:r>
                        <a:rPr lang="cs-CZ" sz="1600" dirty="0" smtClean="0"/>
                        <a:t>Coca-Cola, Google, </a:t>
                      </a:r>
                      <a:r>
                        <a:rPr lang="cs-CZ" sz="1600" dirty="0" err="1" smtClean="0"/>
                        <a:t>Facebook</a:t>
                      </a:r>
                      <a:endParaRPr lang="cs-CZ" sz="1600" dirty="0"/>
                    </a:p>
                  </a:txBody>
                  <a:tcPr/>
                </a:tc>
                <a:extLst>
                  <a:ext uri="{0D108BD9-81ED-4DB2-BD59-A6C34878D82A}">
                    <a16:rowId xmlns:a16="http://schemas.microsoft.com/office/drawing/2014/main" val="1504315043"/>
                  </a:ext>
                </a:extLst>
              </a:tr>
              <a:tr h="370840">
                <a:tc>
                  <a:txBody>
                    <a:bodyPr/>
                    <a:lstStyle/>
                    <a:p>
                      <a:r>
                        <a:rPr lang="cs-CZ" sz="1600" dirty="0" smtClean="0"/>
                        <a:t>Dominantní podnikání</a:t>
                      </a:r>
                      <a:endParaRPr lang="cs-CZ" sz="1600" dirty="0"/>
                    </a:p>
                  </a:txBody>
                  <a:tcPr/>
                </a:tc>
                <a:tc>
                  <a:txBody>
                    <a:bodyPr/>
                    <a:lstStyle/>
                    <a:p>
                      <a:r>
                        <a:rPr lang="cs-CZ" sz="1600" dirty="0" smtClean="0"/>
                        <a:t>70% - 95%</a:t>
                      </a:r>
                      <a:endParaRPr lang="cs-CZ" sz="1600" dirty="0"/>
                    </a:p>
                  </a:txBody>
                  <a:tcPr/>
                </a:tc>
                <a:tc>
                  <a:txBody>
                    <a:bodyPr/>
                    <a:lstStyle/>
                    <a:p>
                      <a:r>
                        <a:rPr lang="cs-CZ" sz="1600" dirty="0" smtClean="0"/>
                        <a:t>Nestlé, </a:t>
                      </a:r>
                      <a:r>
                        <a:rPr lang="cs-CZ" sz="1600" dirty="0" err="1" smtClean="0"/>
                        <a:t>Harley-Davidson</a:t>
                      </a:r>
                      <a:endParaRPr lang="cs-CZ" sz="1600" dirty="0"/>
                    </a:p>
                  </a:txBody>
                  <a:tcPr/>
                </a:tc>
                <a:extLst>
                  <a:ext uri="{0D108BD9-81ED-4DB2-BD59-A6C34878D82A}">
                    <a16:rowId xmlns:a16="http://schemas.microsoft.com/office/drawing/2014/main" val="236814579"/>
                  </a:ext>
                </a:extLst>
              </a:tr>
              <a:tr h="370840">
                <a:tc>
                  <a:txBody>
                    <a:bodyPr/>
                    <a:lstStyle/>
                    <a:p>
                      <a:r>
                        <a:rPr lang="cs-CZ" sz="1600" dirty="0" smtClean="0"/>
                        <a:t>Související diverzifikace</a:t>
                      </a:r>
                      <a:endParaRPr lang="cs-CZ" sz="1600" dirty="0"/>
                    </a:p>
                  </a:txBody>
                  <a:tcPr/>
                </a:tc>
                <a:tc>
                  <a:txBody>
                    <a:bodyPr/>
                    <a:lstStyle/>
                    <a:p>
                      <a:r>
                        <a:rPr lang="en-US" sz="1600" dirty="0" smtClean="0"/>
                        <a:t>&lt;</a:t>
                      </a:r>
                      <a:r>
                        <a:rPr lang="cs-CZ" sz="1600" dirty="0" smtClean="0"/>
                        <a:t> 70%</a:t>
                      </a:r>
                      <a:endParaRPr lang="cs-CZ" sz="1600" dirty="0"/>
                    </a:p>
                  </a:txBody>
                  <a:tcPr/>
                </a:tc>
                <a:tc>
                  <a:txBody>
                    <a:bodyPr/>
                    <a:lstStyle/>
                    <a:p>
                      <a:endParaRPr lang="cs-CZ" sz="1600" dirty="0"/>
                    </a:p>
                  </a:txBody>
                  <a:tcPr/>
                </a:tc>
                <a:extLst>
                  <a:ext uri="{0D108BD9-81ED-4DB2-BD59-A6C34878D82A}">
                    <a16:rowId xmlns:a16="http://schemas.microsoft.com/office/drawing/2014/main" val="3584268064"/>
                  </a:ext>
                </a:extLst>
              </a:tr>
              <a:tr h="370840">
                <a:tc>
                  <a:txBody>
                    <a:bodyPr/>
                    <a:lstStyle/>
                    <a:p>
                      <a:r>
                        <a:rPr lang="cs-CZ" sz="1600" dirty="0" smtClean="0"/>
                        <a:t>- s omezeným přístupem</a:t>
                      </a:r>
                      <a:endParaRPr lang="cs-CZ" sz="1600" dirty="0"/>
                    </a:p>
                  </a:txBody>
                  <a:tcPr/>
                </a:tc>
                <a:tc>
                  <a:txBody>
                    <a:bodyPr/>
                    <a:lstStyle/>
                    <a:p>
                      <a:endParaRPr lang="cs-CZ" sz="1600"/>
                    </a:p>
                  </a:txBody>
                  <a:tcPr/>
                </a:tc>
                <a:tc>
                  <a:txBody>
                    <a:bodyPr/>
                    <a:lstStyle/>
                    <a:p>
                      <a:r>
                        <a:rPr lang="cs-CZ" sz="1600" dirty="0" err="1" smtClean="0"/>
                        <a:t>Nike</a:t>
                      </a:r>
                      <a:r>
                        <a:rPr lang="cs-CZ" sz="1600" dirty="0" smtClean="0"/>
                        <a:t>, Johnson </a:t>
                      </a:r>
                      <a:r>
                        <a:rPr lang="en-US" sz="1600" dirty="0" smtClean="0"/>
                        <a:t>&amp;</a:t>
                      </a:r>
                      <a:r>
                        <a:rPr lang="cs-CZ" sz="1600" dirty="0" smtClean="0"/>
                        <a:t> Johnson</a:t>
                      </a:r>
                      <a:endParaRPr lang="cs-CZ" sz="1600" dirty="0"/>
                    </a:p>
                  </a:txBody>
                  <a:tcPr/>
                </a:tc>
                <a:extLst>
                  <a:ext uri="{0D108BD9-81ED-4DB2-BD59-A6C34878D82A}">
                    <a16:rowId xmlns:a16="http://schemas.microsoft.com/office/drawing/2014/main" val="935693185"/>
                  </a:ext>
                </a:extLst>
              </a:tr>
              <a:tr h="370840">
                <a:tc>
                  <a:txBody>
                    <a:bodyPr/>
                    <a:lstStyle/>
                    <a:p>
                      <a:r>
                        <a:rPr lang="cs-CZ" sz="1600" dirty="0" smtClean="0"/>
                        <a:t>- vázaná</a:t>
                      </a:r>
                      <a:endParaRPr lang="cs-CZ" sz="1600" dirty="0"/>
                    </a:p>
                  </a:txBody>
                  <a:tcPr/>
                </a:tc>
                <a:tc>
                  <a:txBody>
                    <a:bodyPr/>
                    <a:lstStyle/>
                    <a:p>
                      <a:endParaRPr lang="cs-CZ" sz="1600" dirty="0"/>
                    </a:p>
                  </a:txBody>
                  <a:tcPr/>
                </a:tc>
                <a:tc>
                  <a:txBody>
                    <a:bodyPr/>
                    <a:lstStyle/>
                    <a:p>
                      <a:r>
                        <a:rPr lang="cs-CZ" sz="1600" dirty="0" smtClean="0"/>
                        <a:t>Amazon,</a:t>
                      </a:r>
                      <a:r>
                        <a:rPr lang="cs-CZ" sz="1600" baseline="0" dirty="0" smtClean="0"/>
                        <a:t> </a:t>
                      </a:r>
                      <a:r>
                        <a:rPr lang="cs-CZ" sz="1600" baseline="0" dirty="0" err="1" smtClean="0"/>
                        <a:t>Disney</a:t>
                      </a:r>
                      <a:r>
                        <a:rPr lang="cs-CZ" sz="1600" baseline="0" dirty="0" smtClean="0"/>
                        <a:t>, GE</a:t>
                      </a:r>
                      <a:endParaRPr lang="cs-CZ" sz="1600" dirty="0"/>
                    </a:p>
                  </a:txBody>
                  <a:tcPr/>
                </a:tc>
                <a:extLst>
                  <a:ext uri="{0D108BD9-81ED-4DB2-BD59-A6C34878D82A}">
                    <a16:rowId xmlns:a16="http://schemas.microsoft.com/office/drawing/2014/main" val="3626375120"/>
                  </a:ext>
                </a:extLst>
              </a:tr>
              <a:tr h="370840">
                <a:tc>
                  <a:txBody>
                    <a:bodyPr/>
                    <a:lstStyle/>
                    <a:p>
                      <a:r>
                        <a:rPr lang="cs-CZ" sz="1600" dirty="0" smtClean="0"/>
                        <a:t>Nesouvisející diverzifikace (konglomerát)</a:t>
                      </a:r>
                      <a:endParaRPr lang="cs-CZ"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&lt;</a:t>
                      </a:r>
                      <a:r>
                        <a:rPr lang="cs-CZ" sz="1600" dirty="0" smtClean="0"/>
                        <a:t> 70%</a:t>
                      </a:r>
                    </a:p>
                    <a:p>
                      <a:endParaRPr lang="cs-CZ" sz="1600" dirty="0"/>
                    </a:p>
                  </a:txBody>
                  <a:tcPr/>
                </a:tc>
                <a:tc>
                  <a:txBody>
                    <a:bodyPr/>
                    <a:lstStyle/>
                    <a:p>
                      <a:r>
                        <a:rPr lang="cs-CZ" sz="1600" dirty="0" smtClean="0"/>
                        <a:t>Yamaha, Berkshire</a:t>
                      </a:r>
                      <a:r>
                        <a:rPr lang="cs-CZ" sz="1600" baseline="0" dirty="0" smtClean="0"/>
                        <a:t> Hathaway</a:t>
                      </a:r>
                      <a:endParaRPr lang="cs-CZ" sz="1600" dirty="0"/>
                    </a:p>
                  </a:txBody>
                  <a:tcPr/>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704521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Správně vytvořené strategické cíle musí respektovat především potřebu a zájmy podniku přičemž vychází jak z podnikové vize tak poslání podniku. </a:t>
            </a:r>
            <a:endParaRPr lang="cs-CZ" sz="1600" dirty="0" smtClean="0"/>
          </a:p>
          <a:p>
            <a:pPr algn="just"/>
            <a:endParaRPr lang="cs-CZ" sz="1600" dirty="0" smtClean="0"/>
          </a:p>
          <a:p>
            <a:pPr algn="just"/>
            <a:r>
              <a:rPr lang="cs-CZ" sz="1600" dirty="0" smtClean="0"/>
              <a:t>Často </a:t>
            </a:r>
            <a:r>
              <a:rPr lang="cs-CZ" sz="1600" dirty="0"/>
              <a:t>v průběhu vývoje strategie dochází ke změnám cílů, jimiž mohou být různé příčiny, jako je:</a:t>
            </a:r>
          </a:p>
          <a:p>
            <a:pPr lvl="1" algn="just"/>
            <a:r>
              <a:rPr lang="cs-CZ" sz="1600" dirty="0"/>
              <a:t>změna aspirací vedení podniku;</a:t>
            </a:r>
          </a:p>
          <a:p>
            <a:pPr lvl="1" algn="just"/>
            <a:r>
              <a:rPr lang="cs-CZ" sz="1600" dirty="0"/>
              <a:t>výraznější změny vnějšího prostředí – konkurence, legislativa, módní trendy;</a:t>
            </a:r>
          </a:p>
          <a:p>
            <a:pPr lvl="1" algn="just"/>
            <a:r>
              <a:rPr lang="cs-CZ" sz="1600" dirty="0"/>
              <a:t>změny v technologii výroby;</a:t>
            </a:r>
          </a:p>
          <a:p>
            <a:pPr lvl="1" algn="just"/>
            <a:r>
              <a:rPr lang="cs-CZ" sz="1600" dirty="0"/>
              <a:t>prodlužování životního stádia výrobků – jejich nová inovace.</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Strategické cíle respektující potřeby a zájmy podniku</a:t>
            </a:r>
            <a:endParaRPr lang="cs-CZ" dirty="0"/>
          </a:p>
        </p:txBody>
      </p:sp>
    </p:spTree>
    <p:extLst>
      <p:ext uri="{BB962C8B-B14F-4D97-AF65-F5344CB8AC3E}">
        <p14:creationId xmlns:p14="http://schemas.microsoft.com/office/powerpoint/2010/main" val="1162849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 ohledem na skutečnost, že rozhodujícím činitelem na trhu je zákazník, většina cílů sleduje naplnění </a:t>
            </a:r>
            <a:r>
              <a:rPr lang="cs-CZ" sz="1600" b="1" dirty="0"/>
              <a:t>zájmů zákazníka, </a:t>
            </a:r>
            <a:r>
              <a:rPr lang="cs-CZ" sz="1600" dirty="0"/>
              <a:t>takže musí zajistit následující skutečnosti:</a:t>
            </a:r>
          </a:p>
          <a:p>
            <a:pPr lvl="1" algn="just"/>
            <a:r>
              <a:rPr lang="cs-CZ" sz="1600" dirty="0"/>
              <a:t>inovaci produktů podle přání a požadavků zákazníků;</a:t>
            </a:r>
          </a:p>
          <a:p>
            <a:pPr lvl="1" algn="just"/>
            <a:r>
              <a:rPr lang="cs-CZ" sz="1600" dirty="0"/>
              <a:t>spolehlivost produktů a jejich dodávek v požadované kvalitě, množství i čase;</a:t>
            </a:r>
          </a:p>
          <a:p>
            <a:pPr lvl="1" algn="just"/>
            <a:r>
              <a:rPr lang="cs-CZ" sz="1600" dirty="0"/>
              <a:t>odpovídající relace ceny k hodnotě;</a:t>
            </a:r>
          </a:p>
          <a:p>
            <a:pPr lvl="1" algn="just"/>
            <a:r>
              <a:rPr lang="cs-CZ" sz="1600" dirty="0"/>
              <a:t>požadované příznivé parametry výrobků a možnost jejich ekologické likvidace.</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Strategické cíle respektující zájmy zákazníků</a:t>
            </a:r>
            <a:endParaRPr lang="cs-CZ" dirty="0"/>
          </a:p>
        </p:txBody>
      </p:sp>
    </p:spTree>
    <p:extLst>
      <p:ext uri="{BB962C8B-B14F-4D97-AF65-F5344CB8AC3E}">
        <p14:creationId xmlns:p14="http://schemas.microsoft.com/office/powerpoint/2010/main" val="1323131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Jelikož spokojenost zákazníků závisí nejen na úrovni produktů, ale i na schopnostech pracovníkům podniku, je nutno zaměřit obsah cílů i vzhledem k </a:t>
            </a:r>
            <a:r>
              <a:rPr lang="cs-CZ" sz="1600" b="1" dirty="0"/>
              <a:t>zaměstnancům.</a:t>
            </a:r>
            <a:r>
              <a:rPr lang="cs-CZ" sz="1600" dirty="0"/>
              <a:t> Zde sledujeme následující toto cílové zaměření:</a:t>
            </a:r>
          </a:p>
          <a:p>
            <a:pPr lvl="1" algn="just"/>
            <a:r>
              <a:rPr lang="cs-CZ" sz="1600" dirty="0"/>
              <a:t>zvýšení jejich kvalifikace na potřebnou úroveň podle zaměření podniku;</a:t>
            </a:r>
          </a:p>
          <a:p>
            <a:pPr lvl="1" algn="just"/>
            <a:r>
              <a:rPr lang="cs-CZ" sz="1600" dirty="0"/>
              <a:t>vhodná motivace vedení podniku i řadových zaměstnanců;</a:t>
            </a:r>
          </a:p>
          <a:p>
            <a:pPr lvl="1" algn="just"/>
            <a:r>
              <a:rPr lang="cs-CZ" sz="1600" dirty="0"/>
              <a:t>zajištění perspektivní kariery pracovníků, kteří projeví požadované schopnosti;</a:t>
            </a:r>
          </a:p>
          <a:p>
            <a:pPr lvl="1" algn="just"/>
            <a:r>
              <a:rPr lang="cs-CZ" sz="1600" dirty="0"/>
              <a:t>uplatnění odpovídajícího sociálního programu v podobě zaměstnaneckých výhod;</a:t>
            </a:r>
          </a:p>
          <a:p>
            <a:pPr lvl="1" algn="just"/>
            <a:r>
              <a:rPr lang="cs-CZ" sz="1600" dirty="0"/>
              <a:t>zavedení odpovídajícího typu podnikové kultury.</a:t>
            </a:r>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Strategické cíle respektující zájmy zaměstnanců</a:t>
            </a:r>
            <a:endParaRPr lang="cs-CZ" dirty="0"/>
          </a:p>
        </p:txBody>
      </p:sp>
    </p:spTree>
    <p:extLst>
      <p:ext uri="{BB962C8B-B14F-4D97-AF65-F5344CB8AC3E}">
        <p14:creationId xmlns:p14="http://schemas.microsoft.com/office/powerpoint/2010/main" val="2469533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3362</TotalTime>
  <Words>3029</Words>
  <Application>Microsoft Office PowerPoint</Application>
  <PresentationFormat>Předvádění na obrazovce (16:9)</PresentationFormat>
  <Paragraphs>546</Paragraphs>
  <Slides>61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61</vt:i4>
      </vt:variant>
    </vt:vector>
  </HeadingPairs>
  <TitlesOfParts>
    <vt:vector size="66" baseType="lpstr">
      <vt:lpstr>Arial</vt:lpstr>
      <vt:lpstr>Calibri</vt:lpstr>
      <vt:lpstr>Enriqueta</vt:lpstr>
      <vt:lpstr>Times New Roman</vt:lpstr>
      <vt:lpstr>SLU</vt:lpstr>
      <vt:lpstr>Podniková strategie</vt:lpstr>
      <vt:lpstr>Strategické cíle podniku</vt:lpstr>
      <vt:lpstr>Pravidla pro stanovení cílů podniku I</vt:lpstr>
      <vt:lpstr>Pravidla pro stanovení cílů podniku II</vt:lpstr>
      <vt:lpstr>Skupiny oblasti cílů</vt:lpstr>
      <vt:lpstr>Hierarchizace a skupiny cílů</vt:lpstr>
      <vt:lpstr>Strategické cíle respektující potřeby a zájmy podniku</vt:lpstr>
      <vt:lpstr>Strategické cíle respektující zájmy zákazníků</vt:lpstr>
      <vt:lpstr>Strategické cíle respektující zájmy zaměstnanců</vt:lpstr>
      <vt:lpstr>Strategické cíle respektující zájmy společnosti</vt:lpstr>
      <vt:lpstr>Strategická obchodní jednotka SBU</vt:lpstr>
      <vt:lpstr>Podniková strategie</vt:lpstr>
      <vt:lpstr>Vymezení strategie I</vt:lpstr>
      <vt:lpstr>Vymezení strategie II</vt:lpstr>
      <vt:lpstr>Podstata strategie</vt:lpstr>
      <vt:lpstr>Postavení strategie řízení podniku</vt:lpstr>
      <vt:lpstr>Organizační uspořádání pro úspěšnou strategii</vt:lpstr>
      <vt:lpstr>Podniková strategie 5P Mintzberga</vt:lpstr>
      <vt:lpstr>Aktivity spojené se strategií</vt:lpstr>
      <vt:lpstr>Principy podnikové strategie pro úspěch ve 21. století I</vt:lpstr>
      <vt:lpstr>Principy podnikové strategie pro úspěch ve 21. století II</vt:lpstr>
      <vt:lpstr>Požadavky na formulaci strategie</vt:lpstr>
      <vt:lpstr>Strategie a konkurenční výhoda I</vt:lpstr>
      <vt:lpstr>Strategie a konkurenční výhoda II</vt:lpstr>
      <vt:lpstr>Externí faktory ovlivňující strategii podniku</vt:lpstr>
      <vt:lpstr>Interní faktory ovlivňující strategii podniku</vt:lpstr>
      <vt:lpstr>Změny vyvolané strategií</vt:lpstr>
      <vt:lpstr>Příčiny odporu zaměstnanců vůči strategii</vt:lpstr>
      <vt:lpstr>Změny povinností manažera se změnou strategie</vt:lpstr>
      <vt:lpstr>Metoda DMAIC v souvislosti se strategií</vt:lpstr>
      <vt:lpstr>Otázky týkající se obsahu a procesu strategie</vt:lpstr>
      <vt:lpstr>Finanční řízení ve vazbě na podnikovou strategii</vt:lpstr>
      <vt:lpstr>Obsah dlouhodobého finančního plánu</vt:lpstr>
      <vt:lpstr>Rizikový a rozvojový kapitál ve strategii podniku</vt:lpstr>
      <vt:lpstr>Typologie podnikových strategií - celopodnikové strategie</vt:lpstr>
      <vt:lpstr>Typologie strategií I</vt:lpstr>
      <vt:lpstr>Typologie strategií II</vt:lpstr>
      <vt:lpstr>Vztah mezi podnikovými strategiemi podle Keřkovského</vt:lpstr>
      <vt:lpstr>Celopodniková (korporátní) strategie</vt:lpstr>
      <vt:lpstr>Požadavky na úspěšnou celopodnikovou strategii</vt:lpstr>
      <vt:lpstr>Podmínky pro úspěšnou celopodnikovou strategii</vt:lpstr>
      <vt:lpstr>Směry korporátní strategie</vt:lpstr>
      <vt:lpstr>Ofenzivní korporátní strategie</vt:lpstr>
      <vt:lpstr>Růstové směry podle Ansoffovy matice</vt:lpstr>
      <vt:lpstr>Defenzivní korporátní strategie </vt:lpstr>
      <vt:lpstr>Defenzivní korporátní strategie – typy I</vt:lpstr>
      <vt:lpstr>Defenzivní korporátní strategie -  typy II</vt:lpstr>
      <vt:lpstr>Integrační korporátní strategie </vt:lpstr>
      <vt:lpstr>Integrační korporátní strategie – vertikální integrace</vt:lpstr>
      <vt:lpstr>Integrační korporátní strategie – úrovně vertikální integrace </vt:lpstr>
      <vt:lpstr>Integrační korporátní strategie – typy vertikální integrace </vt:lpstr>
      <vt:lpstr>Strategie dopředné integrace</vt:lpstr>
      <vt:lpstr>Strategie zpětné integrace</vt:lpstr>
      <vt:lpstr>Alternativy vertikální integrace</vt:lpstr>
      <vt:lpstr>Výhody integrační korporátní strategie </vt:lpstr>
      <vt:lpstr>Integrační korporátní strategie – horizontální integrace </vt:lpstr>
      <vt:lpstr>Nevýhody integrační korporátní strategie </vt:lpstr>
      <vt:lpstr>Integrační korporátní strategie – horizontální integrace</vt:lpstr>
      <vt:lpstr>Diverzifikační korporátní strategie I</vt:lpstr>
      <vt:lpstr>Diverzifikační korporátní strategie II</vt:lpstr>
      <vt:lpstr>Diverzifikační korporátní strategie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Uživatel systému Windows</cp:lastModifiedBy>
  <cp:revision>166</cp:revision>
  <cp:lastPrinted>2021-10-20T09:36:08Z</cp:lastPrinted>
  <dcterms:created xsi:type="dcterms:W3CDTF">2016-07-06T15:42:34Z</dcterms:created>
  <dcterms:modified xsi:type="dcterms:W3CDTF">2021-10-20T09:41:58Z</dcterms:modified>
</cp:coreProperties>
</file>