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31.10.2022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a implementace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7</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Realizovatelnost strategie posuzuje a hodnotí navrženou strategii ve vztahu ke zdrojům podniku.</a:t>
            </a:r>
          </a:p>
          <a:p>
            <a:pPr algn="just"/>
            <a:r>
              <a:rPr lang="cs-CZ" sz="1600" dirty="0" smtClean="0"/>
              <a:t>Realizovatelnost strategie provádí analýzu finančních toků a analýzu bodu zvratu.  </a:t>
            </a:r>
          </a:p>
          <a:p>
            <a:pPr algn="just"/>
            <a:r>
              <a:rPr lang="cs-CZ" sz="1600" dirty="0" smtClean="0"/>
              <a:t>Realizovatelnost strategie posuzuje navrženou strategii vzhledem k dosažitelnosti výrobních faktorů v čase, konkrétně se to týká:</a:t>
            </a:r>
          </a:p>
          <a:p>
            <a:pPr lvl="1" algn="just"/>
            <a:r>
              <a:rPr lang="cs-CZ" sz="1600" dirty="0"/>
              <a:t>k</a:t>
            </a:r>
            <a:r>
              <a:rPr lang="cs-CZ" sz="1600" dirty="0" smtClean="0"/>
              <a:t>apitálu,</a:t>
            </a:r>
          </a:p>
          <a:p>
            <a:pPr lvl="1" algn="just"/>
            <a:r>
              <a:rPr lang="cs-CZ" sz="1600" dirty="0" smtClean="0"/>
              <a:t>technologie,</a:t>
            </a:r>
          </a:p>
          <a:p>
            <a:pPr lvl="1" algn="just"/>
            <a:r>
              <a:rPr lang="cs-CZ" sz="1600" dirty="0" smtClean="0"/>
              <a:t>pracovní síly s potřebnou kvalifikací,</a:t>
            </a:r>
          </a:p>
          <a:p>
            <a:pPr lvl="1" algn="just"/>
            <a:r>
              <a:rPr lang="cs-CZ" sz="1600" dirty="0" smtClean="0"/>
              <a:t>energie,</a:t>
            </a:r>
          </a:p>
          <a:p>
            <a:pPr lvl="1" algn="just"/>
            <a:r>
              <a:rPr lang="cs-CZ" sz="1600" dirty="0"/>
              <a:t>m</a:t>
            </a:r>
            <a:r>
              <a:rPr lang="cs-CZ" sz="1600" dirty="0" smtClean="0"/>
              <a:t>ateriálu,</a:t>
            </a:r>
          </a:p>
          <a:p>
            <a:pPr lvl="1" algn="just"/>
            <a:r>
              <a:rPr lang="cs-CZ" sz="1600" dirty="0"/>
              <a:t>l</a:t>
            </a:r>
            <a:r>
              <a:rPr lang="cs-CZ" sz="1600" dirty="0" smtClean="0"/>
              <a:t>icencí, </a:t>
            </a:r>
          </a:p>
          <a:p>
            <a:pPr lvl="1" algn="just"/>
            <a:r>
              <a:rPr lang="cs-CZ" sz="1600" dirty="0" smtClean="0"/>
              <a:t>informací a dalších faktorů a zdrojů.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Realizovatelnost strategie</a:t>
            </a:r>
            <a:endParaRPr lang="cs-CZ" dirty="0"/>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Implementaci strategie chápeme jako proces, který tvoří logický soubor vzájemně propojených aktivit umožňujících uvést strategii podniku do života. </a:t>
            </a:r>
          </a:p>
          <a:p>
            <a:pPr algn="just"/>
            <a:endParaRPr lang="cs-CZ" sz="1600" dirty="0" smtClean="0"/>
          </a:p>
          <a:p>
            <a:pPr marL="0" indent="0" algn="just">
              <a:buNone/>
            </a:pPr>
            <a:r>
              <a:rPr lang="cs-CZ" sz="1600" dirty="0" err="1" smtClean="0"/>
              <a:t>Mallya</a:t>
            </a:r>
            <a:r>
              <a:rPr lang="cs-CZ" sz="1600" dirty="0" smtClean="0"/>
              <a:t> specifikuje tyto aktivity: </a:t>
            </a:r>
          </a:p>
          <a:p>
            <a:pPr algn="just"/>
            <a:r>
              <a:rPr lang="cs-CZ" sz="1600" dirty="0" smtClean="0"/>
              <a:t>Používání strategického vůdcovství</a:t>
            </a:r>
          </a:p>
          <a:p>
            <a:pPr algn="just"/>
            <a:r>
              <a:rPr lang="cs-CZ" sz="1600" dirty="0" smtClean="0"/>
              <a:t>Tvorba správné organizační struktury</a:t>
            </a:r>
          </a:p>
          <a:p>
            <a:pPr algn="just"/>
            <a:r>
              <a:rPr lang="cs-CZ" sz="1600" dirty="0" smtClean="0"/>
              <a:t>Tvorba plánů podporující strategii</a:t>
            </a:r>
          </a:p>
          <a:p>
            <a:pPr algn="just"/>
            <a:r>
              <a:rPr lang="cs-CZ" sz="1600" dirty="0" smtClean="0"/>
              <a:t>Instalace podpůrných systémů</a:t>
            </a:r>
          </a:p>
          <a:p>
            <a:pPr algn="just"/>
            <a:r>
              <a:rPr lang="cs-CZ" sz="1600" dirty="0" smtClean="0"/>
              <a:t>Návrh odměňovacích systémů</a:t>
            </a:r>
          </a:p>
          <a:p>
            <a:pPr algn="just"/>
            <a:r>
              <a:rPr lang="cs-CZ" sz="1600" dirty="0" smtClean="0"/>
              <a:t>Tvorba podnikové kultury souznějící s navrženou strategií</a:t>
            </a:r>
          </a:p>
          <a:p>
            <a:pPr algn="just"/>
            <a:r>
              <a:rPr lang="cs-CZ" sz="1600" dirty="0" smtClean="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Proces implementace strategie podle </a:t>
            </a:r>
            <a:r>
              <a:rPr lang="cs-CZ" dirty="0" err="1" smtClean="0"/>
              <a:t>Mallya</a:t>
            </a:r>
            <a:r>
              <a:rPr lang="cs-CZ" dirty="0" smtClean="0"/>
              <a:t> </a:t>
            </a:r>
            <a:endParaRPr lang="cs-CZ" dirty="0"/>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Změny v organizační struktuře při implementaci strategie</a:t>
            </a:r>
            <a:endParaRPr lang="cs-CZ" dirty="0"/>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a:t>
            </a:r>
            <a:r>
              <a:rPr lang="cs-CZ" sz="1600" dirty="0" smtClean="0"/>
              <a:t>strategií </a:t>
            </a:r>
            <a:r>
              <a:rPr lang="cs-CZ" sz="1600" dirty="0"/>
              <a:t>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r>
              <a:rPr lang="cs-CZ" sz="1600" dirty="0" smtClean="0"/>
              <a:t>.</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endParaRPr lang="cs-CZ" sz="1600" dirty="0" smtClean="0"/>
          </a:p>
          <a:p>
            <a:pPr algn="just"/>
            <a:r>
              <a:rPr lang="cs-CZ" sz="1600" dirty="0" smtClean="0"/>
              <a:t>Výkonnostní </a:t>
            </a:r>
            <a:r>
              <a:rPr lang="cs-CZ" sz="1600" dirty="0"/>
              <a:t>ukazatele tento přístup doporučuje stanovit pro čtyři základní </a:t>
            </a:r>
            <a:r>
              <a:rPr lang="cs-CZ" sz="1600" dirty="0" smtClean="0"/>
              <a:t>podnikové oblasti, a to finanční, zákaznickou, procesní a učení.</a:t>
            </a:r>
          </a:p>
          <a:p>
            <a:pPr algn="just"/>
            <a:r>
              <a:rPr lang="cs-CZ" sz="1600" dirty="0"/>
              <a:t>Na základě sady těchto ukazatelů následně </a:t>
            </a:r>
            <a:r>
              <a:rPr lang="cs-CZ" sz="1600" dirty="0" smtClean="0"/>
              <a:t>podnik </a:t>
            </a:r>
            <a:r>
              <a:rPr lang="cs-CZ" sz="1600" dirty="0"/>
              <a:t>sleduje a hodnotí svůj </a:t>
            </a:r>
            <a:r>
              <a:rPr lang="cs-CZ" sz="1600" dirty="0" smtClean="0"/>
              <a:t>jak </a:t>
            </a:r>
            <a:r>
              <a:rPr lang="cs-CZ" sz="1600" dirty="0"/>
              <a:t>krátkodobý, tak dlouhodobý výkon</a:t>
            </a:r>
            <a:r>
              <a:rPr lang="cs-CZ" sz="1600" dirty="0" smtClean="0"/>
              <a:t>.</a:t>
            </a:r>
          </a:p>
          <a:p>
            <a:pPr algn="just"/>
            <a:r>
              <a:rPr lang="cs-CZ" sz="1600" dirty="0" smtClean="0"/>
              <a:t>Metoda je univerzálně </a:t>
            </a:r>
            <a:r>
              <a:rPr lang="cs-CZ" sz="1600" dirty="0"/>
              <a:t>využitelná ve všech odvětví a sektorech, </a:t>
            </a:r>
            <a:r>
              <a:rPr lang="cs-CZ" sz="1600" dirty="0" smtClean="0"/>
              <a:t>i pro neziskové organizace.</a:t>
            </a:r>
          </a:p>
          <a:p>
            <a:pPr algn="just"/>
            <a:r>
              <a:rPr lang="cs-CZ" sz="1600" dirty="0" smtClean="0"/>
              <a:t>Nutnou podmínkou pro realizaci této metody je kvalitní informační systém v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Balanced</a:t>
            </a:r>
            <a:r>
              <a:rPr lang="cs-CZ" dirty="0" smtClean="0"/>
              <a:t> </a:t>
            </a:r>
            <a:r>
              <a:rPr lang="cs-CZ" dirty="0" err="1" smtClean="0"/>
              <a:t>Scorecard</a:t>
            </a:r>
            <a:r>
              <a:rPr lang="cs-CZ" dirty="0" smtClean="0"/>
              <a:t> a implementace strategie</a:t>
            </a:r>
            <a:endParaRPr lang="cs-CZ" dirty="0"/>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a:t>
            </a:r>
            <a:r>
              <a:rPr lang="cs-CZ" sz="1600" dirty="0" smtClean="0"/>
              <a:t>podnik </a:t>
            </a:r>
            <a:r>
              <a:rPr lang="cs-CZ" sz="1600" dirty="0"/>
              <a:t>v této oblasti sleduje, má podat měřitelný obraz o ekonomických důsledcích aktivit </a:t>
            </a:r>
            <a:r>
              <a:rPr lang="cs-CZ" sz="1600" dirty="0" smtClean="0"/>
              <a:t>podniku </a:t>
            </a:r>
            <a:r>
              <a:rPr lang="cs-CZ" sz="1600" dirty="0"/>
              <a:t>realizovaných v rámci dané </a:t>
            </a:r>
            <a:r>
              <a:rPr lang="cs-CZ" sz="1600" dirty="0" smtClean="0"/>
              <a:t>strategie.</a:t>
            </a:r>
          </a:p>
          <a:p>
            <a:pPr algn="just"/>
            <a:r>
              <a:rPr lang="cs-CZ" sz="1600" b="1" dirty="0"/>
              <a:t>Zákaznická</a:t>
            </a:r>
            <a:r>
              <a:rPr lang="cs-CZ" sz="1600" dirty="0"/>
              <a:t> – zde má </a:t>
            </a:r>
            <a:r>
              <a:rPr lang="cs-CZ" sz="1600" dirty="0" smtClean="0"/>
              <a:t>podnik </a:t>
            </a:r>
            <a:r>
              <a:rPr lang="cs-CZ" sz="1600" dirty="0"/>
              <a:t>definovat ukazatele výkonnosti a výkonnost sledovat pro své hlavní segmenty </a:t>
            </a:r>
            <a:r>
              <a:rPr lang="cs-CZ" sz="1600" dirty="0" smtClean="0"/>
              <a:t>zákazníků.</a:t>
            </a:r>
          </a:p>
          <a:p>
            <a:pPr algn="just"/>
            <a:r>
              <a:rPr lang="cs-CZ" sz="1600" b="1" dirty="0" smtClean="0"/>
              <a:t>Procesní</a:t>
            </a:r>
            <a:r>
              <a:rPr lang="cs-CZ" sz="1600" dirty="0" smtClean="0"/>
              <a:t> – v</a:t>
            </a:r>
            <a:r>
              <a:rPr lang="cs-CZ" sz="1600" dirty="0"/>
              <a:t> rámci této oblasti má </a:t>
            </a:r>
            <a:r>
              <a:rPr lang="cs-CZ" sz="1600" dirty="0" smtClean="0"/>
              <a:t>podnik </a:t>
            </a:r>
            <a:r>
              <a:rPr lang="cs-CZ" sz="1600" dirty="0"/>
              <a:t>měřit resp. vyhodnocovat výkonnost základních podnikových procesů (aspektů), které jsou páteří její </a:t>
            </a:r>
            <a:r>
              <a:rPr lang="cs-CZ" sz="1600" dirty="0" smtClean="0"/>
              <a:t>konkurenceschopnosti.</a:t>
            </a:r>
          </a:p>
          <a:p>
            <a:pPr algn="just"/>
            <a:r>
              <a:rPr lang="cs-CZ" sz="1600" b="1" dirty="0" smtClean="0"/>
              <a:t>Učení se a růstu (inovace a učení se) </a:t>
            </a:r>
            <a:r>
              <a:rPr lang="cs-CZ" sz="1600" dirty="0" smtClean="0"/>
              <a:t>– </a:t>
            </a:r>
            <a:r>
              <a:rPr lang="cs-CZ" sz="1600" dirty="0"/>
              <a:t>v této oblasti pak stanovit ukazatele pro měření a hodnocení své schopnosti dlouhodobě se učit a </a:t>
            </a:r>
            <a:r>
              <a:rPr lang="cs-CZ" sz="1600" dirty="0" smtClean="0"/>
              <a:t>zlepšovat.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Výkonnostní ukazatele v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Proces </a:t>
            </a:r>
            <a:r>
              <a:rPr lang="cs-CZ" dirty="0" err="1" smtClean="0"/>
              <a:t>Balanced</a:t>
            </a:r>
            <a:r>
              <a:rPr lang="cs-CZ" dirty="0" smtClean="0"/>
              <a:t> </a:t>
            </a:r>
            <a:r>
              <a:rPr lang="cs-CZ" dirty="0" err="1" smtClean="0"/>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Kroky metody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Posuzuje přijatelnost z pohledu požadavků zákazníků, vlastníků a celkové organizace.</a:t>
            </a:r>
          </a:p>
          <a:p>
            <a:pPr algn="just"/>
            <a:r>
              <a:rPr lang="cs-CZ" sz="1600" dirty="0" smtClean="0"/>
              <a:t>Posuzuje přijatelnost pro zájmové skupiny jako je stát, místní správa, investoři a obchodní partneři.</a:t>
            </a:r>
          </a:p>
          <a:p>
            <a:pPr algn="just"/>
            <a:r>
              <a:rPr lang="cs-CZ" sz="1600" dirty="0" smtClean="0"/>
              <a:t>Posuzuje přijatelnost z pohledu návratnosti investovaných prostředků a míru jejich návratnosti.</a:t>
            </a:r>
          </a:p>
          <a:p>
            <a:pPr algn="just"/>
            <a:r>
              <a:rPr lang="cs-CZ" sz="1600" dirty="0" smtClean="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Přijatelnost strategie</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Vhodnost strategie se posuzuje z pohledu souladu s misí a vizí podniku.</a:t>
            </a:r>
          </a:p>
          <a:p>
            <a:pPr algn="just"/>
            <a:r>
              <a:rPr lang="cs-CZ" sz="1600" dirty="0" smtClean="0"/>
              <a:t>Vychází ze strategických analýzy.</a:t>
            </a:r>
          </a:p>
          <a:p>
            <a:pPr algn="just"/>
            <a:r>
              <a:rPr lang="cs-CZ" sz="1600" dirty="0" smtClean="0"/>
              <a:t>Vychází z posouzení expertů a výsledků expertních metod.</a:t>
            </a:r>
          </a:p>
          <a:p>
            <a:pPr algn="just"/>
            <a:r>
              <a:rPr lang="cs-CZ" sz="1600" dirty="0" smtClean="0"/>
              <a:t>Hodnocení vhodnosti strategie musí zahrnovat analýzu a posouzení všech možných rizikových faktorů.</a:t>
            </a:r>
            <a:endParaRPr lang="cs-CZ" sz="1600" dirty="0"/>
          </a:p>
          <a:p>
            <a:pPr algn="just"/>
            <a:r>
              <a:rPr lang="cs-CZ" sz="1600" dirty="0" smtClean="0"/>
              <a:t>Posuzuje soulad podnikové kultury s navrhovanou strategií.</a:t>
            </a:r>
            <a:endParaRPr lang="cs-CZ" sz="1600" dirty="0"/>
          </a:p>
          <a:p>
            <a:pPr algn="just"/>
            <a:r>
              <a:rPr lang="cs-CZ" sz="1600" dirty="0" smtClean="0"/>
              <a:t>Posuzuje a hodnotí výsledky výzkumu </a:t>
            </a:r>
            <a:r>
              <a:rPr lang="cs-CZ" sz="1600" dirty="0"/>
              <a:t>v relevantní </a:t>
            </a:r>
            <a:r>
              <a:rPr lang="cs-CZ" sz="1600" dirty="0" smtClean="0"/>
              <a:t>oblasti podnikání.</a:t>
            </a:r>
            <a:endParaRPr lang="cs-CZ" sz="1600" dirty="0"/>
          </a:p>
          <a:p>
            <a:pPr algn="just"/>
            <a:r>
              <a:rPr lang="cs-CZ" sz="1600" dirty="0" smtClean="0"/>
              <a:t>Posuzuje vztah </a:t>
            </a:r>
            <a:r>
              <a:rPr lang="cs-CZ" sz="1600" dirty="0"/>
              <a:t>mezi navrhovanou strategií a očekávanými </a:t>
            </a:r>
            <a:r>
              <a:rPr lang="cs-CZ" sz="1600" dirty="0" smtClean="0"/>
              <a:t>výsledky.</a:t>
            </a:r>
          </a:p>
          <a:p>
            <a:pPr algn="just"/>
            <a:r>
              <a:rPr lang="cs-CZ" sz="1600" dirty="0" smtClean="0"/>
              <a:t>Posuzuje využívání klíčových schopností a kompetencí podniku.</a:t>
            </a:r>
          </a:p>
          <a:p>
            <a:pPr algn="just"/>
            <a:r>
              <a:rPr lang="cs-CZ" sz="1600" dirty="0" smtClean="0"/>
              <a:t>Posuzuje soulad a vhodnost strategie ve vztahu k platné legislativě a etickým zákonům.</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Vhodnost strategie</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3198</TotalTime>
  <Words>3000</Words>
  <Application>Microsoft Office PowerPoint</Application>
  <PresentationFormat>Předvádění na obrazovce (16:9)</PresentationFormat>
  <Paragraphs>273</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128</cp:revision>
  <dcterms:created xsi:type="dcterms:W3CDTF">2016-07-06T15:42:34Z</dcterms:created>
  <dcterms:modified xsi:type="dcterms:W3CDTF">2022-10-31T13:42:03Z</dcterms:modified>
</cp:coreProperties>
</file>