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9" r:id="rId4"/>
    <p:sldId id="274" r:id="rId5"/>
    <p:sldId id="284" r:id="rId6"/>
    <p:sldId id="285" r:id="rId7"/>
    <p:sldId id="265" r:id="rId8"/>
    <p:sldId id="286" r:id="rId9"/>
    <p:sldId id="287" r:id="rId10"/>
    <p:sldId id="270" r:id="rId11"/>
    <p:sldId id="291" r:id="rId12"/>
    <p:sldId id="289" r:id="rId13"/>
    <p:sldId id="267" r:id="rId14"/>
    <p:sldId id="282" r:id="rId15"/>
    <p:sldId id="288" r:id="rId16"/>
    <p:sldId id="275" r:id="rId17"/>
    <p:sldId id="281" r:id="rId18"/>
    <p:sldId id="276" r:id="rId19"/>
    <p:sldId id="271" r:id="rId20"/>
    <p:sldId id="283" r:id="rId21"/>
    <p:sldId id="277" r:id="rId22"/>
    <p:sldId id="278" r:id="rId23"/>
    <p:sldId id="279" r:id="rId24"/>
    <p:sldId id="280" r:id="rId25"/>
    <p:sldId id="290" r:id="rId26"/>
    <p:sldId id="268" r:id="rId27"/>
    <p:sldId id="266" r:id="rId28"/>
    <p:sldId id="295" r:id="rId29"/>
    <p:sldId id="292" r:id="rId30"/>
    <p:sldId id="293" r:id="rId31"/>
    <p:sldId id="294" r:id="rId32"/>
    <p:sldId id="296" r:id="rId3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14.11.2022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331026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Strategická kontrola</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8. 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a:solidFill>
                  <a:srgbClr val="307871"/>
                </a:solidFill>
                <a:latin typeface="Times New Roman" panose="02020603050405020304" pitchFamily="18" charset="0"/>
                <a:cs typeface="Times New Roman" panose="02020603050405020304" pitchFamily="18" charset="0"/>
              </a:rPr>
              <a:t>STRATEGICKÝ MANAGEMENT</a:t>
            </a: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0616"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dirty="0" smtClean="0"/>
              <a:t>Základní typy kontrol</a:t>
            </a:r>
          </a:p>
          <a:p>
            <a:pPr marL="357188" lvl="1" indent="-357188">
              <a:buFont typeface="Arial" panose="020B0604020202020204" pitchFamily="34" charset="0"/>
              <a:buChar char="•"/>
            </a:pPr>
            <a:r>
              <a:rPr lang="cs-CZ" sz="1600" b="1" i="1" dirty="0" smtClean="0"/>
              <a:t>Kontrola </a:t>
            </a:r>
            <a:r>
              <a:rPr lang="cs-CZ" sz="1600" b="1" i="1" dirty="0"/>
              <a:t>ročního </a:t>
            </a:r>
            <a:r>
              <a:rPr lang="cs-CZ" sz="1600" b="1" i="1" dirty="0" smtClean="0"/>
              <a:t>plánu </a:t>
            </a:r>
            <a:r>
              <a:rPr lang="cs-CZ" sz="1600" dirty="0" smtClean="0"/>
              <a:t>– zjišťuje </a:t>
            </a:r>
            <a:r>
              <a:rPr lang="cs-CZ" sz="1600" dirty="0"/>
              <a:t>zda bylo dosaženo plánovaných výsledků stanovených v ročním plánu  pomocí různých postupů: analýza prodeje, analýza </a:t>
            </a:r>
            <a:r>
              <a:rPr lang="cs-CZ" sz="1600" dirty="0" err="1"/>
              <a:t>mikroprodeje</a:t>
            </a:r>
            <a:r>
              <a:rPr lang="cs-CZ" sz="1600" dirty="0"/>
              <a:t>, analýza podílu na trhu, analýza marketingových výdajů vzhledem k obratu, finanční analýza, analýza srovnávacích tabulek výkonnosti.</a:t>
            </a:r>
          </a:p>
          <a:p>
            <a:pPr lvl="0"/>
            <a:r>
              <a:rPr lang="cs-CZ" sz="1600" b="1" i="1" dirty="0" smtClean="0"/>
              <a:t>Analýza ziskovosti </a:t>
            </a:r>
            <a:r>
              <a:rPr lang="cs-CZ" sz="1600" dirty="0" smtClean="0"/>
              <a:t>- </a:t>
            </a:r>
            <a:r>
              <a:rPr lang="cs-CZ" sz="1600" dirty="0"/>
              <a:t>sleduje a zjišťuje, kde podnik vydělává a kde prodělává. Sleduje ziskovost produktů, regionů, zákazníků, segmentů, distribučních cest, velikosti objednávek a dalších objektů. </a:t>
            </a:r>
          </a:p>
          <a:p>
            <a:pPr marL="357188" lvl="1" indent="-357188">
              <a:buFont typeface="Arial" panose="020B0604020202020204" pitchFamily="34" charset="0"/>
              <a:buChar char="•"/>
            </a:pPr>
            <a:r>
              <a:rPr lang="cs-CZ" sz="1600" b="1" i="1" dirty="0" smtClean="0"/>
              <a:t>Analýza produktivity </a:t>
            </a:r>
            <a:r>
              <a:rPr lang="cs-CZ" sz="1600" dirty="0" smtClean="0"/>
              <a:t>- </a:t>
            </a:r>
            <a:r>
              <a:rPr lang="cs-CZ" sz="1600" dirty="0"/>
              <a:t>provádí posouzení, zda firma dosahuje u určitých produktů, oblastí a trhů přiměřeného zisku pomocí metod: analýza historických vztahů, analýza konkurenční parity, tržní experimenty, data z jediného zdroje, úsudkové </a:t>
            </a:r>
            <a:r>
              <a:rPr lang="cs-CZ" sz="1600" dirty="0" smtClean="0"/>
              <a:t>odhady</a:t>
            </a:r>
          </a:p>
          <a:p>
            <a:pPr marL="357188" lvl="1" indent="-357188">
              <a:buFont typeface="Arial" panose="020B0604020202020204" pitchFamily="34" charset="0"/>
              <a:buChar char="•"/>
            </a:pPr>
            <a:r>
              <a:rPr lang="cs-CZ" sz="1600" b="1" i="1" dirty="0" smtClean="0"/>
              <a:t>Strategická kontrola</a:t>
            </a:r>
          </a:p>
          <a:p>
            <a:endParaRPr lang="cs-CZ" sz="1600" dirty="0" smtClean="0"/>
          </a:p>
          <a:p>
            <a:pPr marL="0" indent="0">
              <a:buNone/>
            </a:pPr>
            <a:endParaRPr lang="cs-CZ" sz="1600"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kontrol I</a:t>
            </a:r>
            <a:endParaRPr lang="cs-CZ" dirty="0"/>
          </a:p>
        </p:txBody>
      </p:sp>
    </p:spTree>
    <p:extLst>
      <p:ext uri="{BB962C8B-B14F-4D97-AF65-F5344CB8AC3E}">
        <p14:creationId xmlns:p14="http://schemas.microsoft.com/office/powerpoint/2010/main" val="134404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Kontroly podle různých hledisek</a:t>
            </a:r>
          </a:p>
          <a:p>
            <a:pPr algn="just"/>
            <a:r>
              <a:rPr lang="cs-CZ" sz="1600" dirty="0" smtClean="0"/>
              <a:t>Kontroly podle </a:t>
            </a:r>
            <a:r>
              <a:rPr lang="cs-CZ" sz="1600" dirty="0"/>
              <a:t>o</a:t>
            </a:r>
            <a:r>
              <a:rPr lang="cs-CZ" sz="1600" dirty="0" smtClean="0"/>
              <a:t>bsahové </a:t>
            </a:r>
            <a:r>
              <a:rPr lang="cs-CZ" sz="1600" dirty="0"/>
              <a:t>náplně – dle procesů, které jsou </a:t>
            </a:r>
            <a:r>
              <a:rPr lang="cs-CZ" sz="1600" dirty="0" smtClean="0"/>
              <a:t>řízeny</a:t>
            </a:r>
          </a:p>
          <a:p>
            <a:pPr algn="just"/>
            <a:r>
              <a:rPr lang="cs-CZ" sz="1600" dirty="0" smtClean="0"/>
              <a:t>Kontroly podle organizační </a:t>
            </a:r>
            <a:r>
              <a:rPr lang="cs-CZ" sz="1600" dirty="0"/>
              <a:t>úrovně – na různých úrovních řízení (vrcholové, střední a nižší úrovni) </a:t>
            </a:r>
            <a:endParaRPr lang="cs-CZ" sz="1600" dirty="0" smtClean="0"/>
          </a:p>
          <a:p>
            <a:pPr algn="just"/>
            <a:r>
              <a:rPr lang="cs-CZ" sz="1600" dirty="0" smtClean="0"/>
              <a:t>Kontrola podle zaměření – na finanční hodnoty, na fyzické hodnoty</a:t>
            </a:r>
          </a:p>
          <a:p>
            <a:pPr algn="just"/>
            <a:r>
              <a:rPr lang="cs-CZ" sz="1600" dirty="0" smtClean="0"/>
              <a:t>Kontrola podle hlediska doby trvání – nepřetržitá, občasná pravidelná, občasná nepravidelná</a:t>
            </a:r>
          </a:p>
          <a:p>
            <a:pPr algn="just"/>
            <a:r>
              <a:rPr lang="cs-CZ" sz="1600" b="1" i="1" dirty="0" smtClean="0"/>
              <a:t>Kontrola z hlediska rozsahu </a:t>
            </a:r>
          </a:p>
          <a:p>
            <a:pPr lvl="1" algn="just"/>
            <a:r>
              <a:rPr lang="cs-CZ" sz="1600" dirty="0"/>
              <a:t>Souhrnná - předmětem kontroly jsou všechny v úvahu připadající veličiny. Například kontrola plnění ročního plánu, rozbor zavádění nového výrobku apod. </a:t>
            </a:r>
          </a:p>
          <a:p>
            <a:pPr lvl="1" algn="just"/>
            <a:r>
              <a:rPr lang="cs-CZ" sz="1600" dirty="0"/>
              <a:t>Dílčí - předmětem kontroly jsou pouze některé objekty. Tyto objekty mohou být zvoleny namátkově, nebo na základě předem stanoveného hlediska výběru. Například rozbor reklamací či kontrola nákladů</a:t>
            </a:r>
            <a:endParaRPr lang="cs-CZ" sz="1600" dirty="0" smtClean="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kontrol II</a:t>
            </a:r>
            <a:endParaRPr lang="cs-CZ" dirty="0"/>
          </a:p>
        </p:txBody>
      </p:sp>
    </p:spTree>
    <p:extLst>
      <p:ext uri="{BB962C8B-B14F-4D97-AF65-F5344CB8AC3E}">
        <p14:creationId xmlns:p14="http://schemas.microsoft.com/office/powerpoint/2010/main" val="858112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Kontroly podle charakteru </a:t>
            </a:r>
            <a:r>
              <a:rPr lang="cs-CZ" sz="1600" b="1" dirty="0"/>
              <a:t>provádění </a:t>
            </a:r>
            <a:r>
              <a:rPr lang="cs-CZ" sz="1600" b="1" dirty="0" smtClean="0"/>
              <a:t>členíme </a:t>
            </a:r>
            <a:r>
              <a:rPr lang="cs-CZ" sz="1600" b="1" dirty="0"/>
              <a:t>dále </a:t>
            </a:r>
            <a:r>
              <a:rPr lang="cs-CZ" sz="1600" b="1" dirty="0" smtClean="0"/>
              <a:t>na:</a:t>
            </a:r>
          </a:p>
          <a:p>
            <a:pPr algn="just"/>
            <a:r>
              <a:rPr lang="cs-CZ" sz="1600" b="1" i="1" dirty="0"/>
              <a:t>pravidelné a nepravidelné</a:t>
            </a:r>
            <a:r>
              <a:rPr lang="cs-CZ" sz="1600" dirty="0"/>
              <a:t> – pravidelné (periodické) kontroly pro zjišťování odchylek  od plánu; nepravidelné kontroly vycházejí z potřeby specifických aktivit, zejména v je  jich kritických stádiích a z potřeby ověřit správnost provádění </a:t>
            </a:r>
            <a:r>
              <a:rPr lang="cs-CZ" sz="1600" dirty="0" smtClean="0"/>
              <a:t>činnosti.</a:t>
            </a:r>
          </a:p>
          <a:p>
            <a:pPr algn="just"/>
            <a:r>
              <a:rPr lang="cs-CZ" sz="1600" b="1" i="1" dirty="0"/>
              <a:t>přímé a nepřímé</a:t>
            </a:r>
            <a:r>
              <a:rPr lang="cs-CZ" sz="1600" dirty="0"/>
              <a:t> – přímé kontroly se provádějí osobně řídícími orgány a nepřímé </a:t>
            </a:r>
            <a:r>
              <a:rPr lang="cs-CZ" sz="1600" dirty="0" smtClean="0"/>
              <a:t>zprostředkovaně</a:t>
            </a:r>
            <a:r>
              <a:rPr lang="cs-CZ" sz="1600" dirty="0"/>
              <a:t>, např. pomocí auditorů, speciálních kontrolorů </a:t>
            </a:r>
            <a:r>
              <a:rPr lang="cs-CZ" sz="1600" dirty="0" smtClean="0"/>
              <a:t>apod.</a:t>
            </a:r>
          </a:p>
          <a:p>
            <a:pPr algn="just"/>
            <a:r>
              <a:rPr lang="cs-CZ" sz="1600" b="1" i="1" dirty="0"/>
              <a:t>interní a externí</a:t>
            </a:r>
            <a:r>
              <a:rPr lang="cs-CZ" sz="1600" dirty="0"/>
              <a:t> – interní kontroly se provádějí vlastními silami, externí pak přes  experty a poradce</a:t>
            </a:r>
            <a:r>
              <a:rPr lang="cs-CZ" sz="1600" dirty="0" smtClean="0"/>
              <a:t>.</a:t>
            </a:r>
          </a:p>
          <a:p>
            <a:pPr algn="just"/>
            <a:r>
              <a:rPr lang="cs-CZ" sz="1600" b="1" i="1" dirty="0"/>
              <a:t>preventivní, průběžné a následné</a:t>
            </a:r>
            <a:r>
              <a:rPr lang="cs-CZ" sz="1600" dirty="0"/>
              <a:t> – preventivní kontroly mají za cíl předcházet vzniku  problémů, škod, nedostatků, průběžné kontroly sledují odchylky v průběhu procesů,  následné kontroly se soustřeďují na </a:t>
            </a:r>
            <a:r>
              <a:rPr lang="cs-CZ" sz="1600" dirty="0" smtClean="0"/>
              <a:t>výstupy.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kontrol III</a:t>
            </a:r>
            <a:endParaRPr lang="cs-CZ" dirty="0"/>
          </a:p>
        </p:txBody>
      </p:sp>
    </p:spTree>
    <p:extLst>
      <p:ext uri="{BB962C8B-B14F-4D97-AF65-F5344CB8AC3E}">
        <p14:creationId xmlns:p14="http://schemas.microsoft.com/office/powerpoint/2010/main" val="3741986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Proč-co-kdo-kdy-jak-jak často kontrolovat</a:t>
            </a:r>
          </a:p>
          <a:p>
            <a:pPr marL="109728" indent="0" algn="just">
              <a:buNone/>
            </a:pPr>
            <a:endParaRPr lang="cs-CZ" sz="1600" dirty="0"/>
          </a:p>
          <a:p>
            <a:pPr algn="just"/>
            <a:r>
              <a:rPr lang="cs-CZ" sz="1600" dirty="0"/>
              <a:t>Účel </a:t>
            </a:r>
            <a:r>
              <a:rPr lang="cs-CZ" sz="1600" dirty="0" smtClean="0"/>
              <a:t>kontroly – co je cílem kontroly, jaký účel má splnit</a:t>
            </a:r>
          </a:p>
          <a:p>
            <a:pPr algn="just"/>
            <a:endParaRPr lang="cs-CZ" sz="1600" dirty="0"/>
          </a:p>
          <a:p>
            <a:pPr algn="just"/>
            <a:r>
              <a:rPr lang="cs-CZ" sz="1600" dirty="0"/>
              <a:t>Předmět </a:t>
            </a:r>
            <a:r>
              <a:rPr lang="cs-CZ" sz="1600" dirty="0" smtClean="0"/>
              <a:t>kontroly – co je předmětem kontroly, co bude kontrolováno</a:t>
            </a:r>
          </a:p>
          <a:p>
            <a:pPr algn="just"/>
            <a:endParaRPr lang="cs-CZ" sz="1600" dirty="0"/>
          </a:p>
          <a:p>
            <a:pPr algn="just"/>
            <a:r>
              <a:rPr lang="cs-CZ" sz="1600" dirty="0"/>
              <a:t>Subjekt </a:t>
            </a:r>
            <a:r>
              <a:rPr lang="cs-CZ" sz="1600" dirty="0" smtClean="0"/>
              <a:t>kontroly – kdo bude kontrolovat</a:t>
            </a:r>
          </a:p>
          <a:p>
            <a:pPr algn="just"/>
            <a:endParaRPr lang="cs-CZ" sz="1600" dirty="0"/>
          </a:p>
          <a:p>
            <a:pPr algn="just"/>
            <a:r>
              <a:rPr lang="cs-CZ" sz="1600" dirty="0"/>
              <a:t>Časová dimenze </a:t>
            </a:r>
            <a:r>
              <a:rPr lang="cs-CZ" sz="1600" dirty="0" smtClean="0"/>
              <a:t>kontroly – jak často a v jakých intervalech bude kontrola prováděna</a:t>
            </a:r>
          </a:p>
          <a:p>
            <a:pPr algn="just"/>
            <a:endParaRPr lang="cs-CZ" sz="1600" dirty="0"/>
          </a:p>
          <a:p>
            <a:pPr algn="just"/>
            <a:r>
              <a:rPr lang="cs-CZ" sz="1600" dirty="0"/>
              <a:t>Postupy, metody </a:t>
            </a:r>
            <a:r>
              <a:rPr lang="cs-CZ" sz="1600" dirty="0" smtClean="0"/>
              <a:t>kontroly – jakým způsobem bude kontrola prováděna</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Tvorba kontrolního systému</a:t>
            </a:r>
            <a:endParaRPr lang="cs-CZ" dirty="0"/>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Organičnost</a:t>
            </a:r>
            <a:r>
              <a:rPr lang="cs-CZ" sz="1600" dirty="0"/>
              <a:t> – kontrolní aktivity musí být v organickém souladu s cíli, plány, oblastmi, strukturami, organizační kulturou organizace i s ostatními manažerskými </a:t>
            </a:r>
            <a:r>
              <a:rPr lang="cs-CZ" sz="1600" dirty="0" smtClean="0"/>
              <a:t>funkcemi. </a:t>
            </a:r>
            <a:endParaRPr lang="cs-CZ" sz="1600" dirty="0"/>
          </a:p>
          <a:p>
            <a:pPr algn="just"/>
            <a:r>
              <a:rPr lang="cs-CZ" sz="1600" b="1" dirty="0"/>
              <a:t>Přiměřenost</a:t>
            </a:r>
            <a:r>
              <a:rPr lang="cs-CZ" sz="1600" dirty="0"/>
              <a:t> – kontrola musí zjišťovat informace skutečně potřebné a závažné, ne </a:t>
            </a:r>
            <a:r>
              <a:rPr lang="cs-CZ" sz="1600" dirty="0" smtClean="0"/>
              <a:t>podružné. </a:t>
            </a:r>
            <a:endParaRPr lang="cs-CZ" sz="1600" dirty="0"/>
          </a:p>
          <a:p>
            <a:pPr algn="just"/>
            <a:r>
              <a:rPr lang="cs-CZ" sz="1600" b="1" dirty="0"/>
              <a:t>Efektivnost</a:t>
            </a:r>
            <a:r>
              <a:rPr lang="cs-CZ" sz="1600" dirty="0"/>
              <a:t> – nízké náklady, malé vedlejší účinky a vysoké přínosy kontroly (přínos musí být vyšší než náklady na kontrolu</a:t>
            </a:r>
            <a:r>
              <a:rPr lang="cs-CZ" sz="1600" dirty="0" smtClean="0"/>
              <a:t>). </a:t>
            </a:r>
            <a:endParaRPr lang="cs-CZ" sz="1600" dirty="0"/>
          </a:p>
          <a:p>
            <a:pPr algn="just"/>
            <a:r>
              <a:rPr lang="cs-CZ" sz="1600" b="1" dirty="0"/>
              <a:t>Budoucnost</a:t>
            </a:r>
            <a:r>
              <a:rPr lang="cs-CZ" sz="1600" dirty="0"/>
              <a:t> – na základě výsledků kontroly rozhodujeme o budoucím vývoji procesů (zjišťujeme současný a vlastně i minulý stav a náprava teprve nastane s časovým odstupem</a:t>
            </a:r>
            <a:r>
              <a:rPr lang="cs-CZ" sz="1600" dirty="0" smtClean="0"/>
              <a:t>). </a:t>
            </a:r>
            <a:endParaRPr lang="cs-CZ" sz="1600" dirty="0"/>
          </a:p>
          <a:p>
            <a:pPr algn="just"/>
            <a:r>
              <a:rPr lang="cs-CZ" sz="1600" b="1" dirty="0"/>
              <a:t>Pružnost</a:t>
            </a:r>
            <a:r>
              <a:rPr lang="cs-CZ" sz="1600" dirty="0"/>
              <a:t> – systém kontroly musí být schopen rychlé reakce na potřeby, neočekávané změny i možná nová </a:t>
            </a:r>
            <a:r>
              <a:rPr lang="cs-CZ" sz="1600" dirty="0" smtClean="0"/>
              <a:t>řešení.  </a:t>
            </a:r>
            <a:endParaRPr lang="cs-CZ" sz="1600" dirty="0"/>
          </a:p>
          <a:p>
            <a:pPr algn="just"/>
            <a:r>
              <a:rPr lang="cs-CZ" sz="1600" b="1" dirty="0"/>
              <a:t>Motivace</a:t>
            </a:r>
            <a:r>
              <a:rPr lang="cs-CZ" sz="1600" dirty="0"/>
              <a:t> – kontrola má mít motivační funkci. Jejím cílem je sjednocovat lidi, ale také vytvářet povědomí o tom, že jsem či mohu být </a:t>
            </a:r>
            <a:r>
              <a:rPr lang="cs-CZ" sz="1600" dirty="0" smtClean="0"/>
              <a:t>kontrolován.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Zásady efektivní kontroly</a:t>
            </a:r>
            <a:endParaRPr lang="cs-CZ" dirty="0"/>
          </a:p>
        </p:txBody>
      </p:sp>
    </p:spTree>
    <p:extLst>
      <p:ext uri="{BB962C8B-B14F-4D97-AF65-F5344CB8AC3E}">
        <p14:creationId xmlns:p14="http://schemas.microsoft.com/office/powerpoint/2010/main" val="3862591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Formálnost a samoúčelnost </a:t>
            </a:r>
            <a:r>
              <a:rPr lang="cs-CZ" sz="1600" dirty="0"/>
              <a:t>– kontroly, které nepřinesou poznatky či tyto poznatky nejsou využity pro další rozhodování, jsou zbytečné a v důsledcích mohou být škodlivé. </a:t>
            </a:r>
          </a:p>
          <a:p>
            <a:pPr algn="just"/>
            <a:r>
              <a:rPr lang="cs-CZ" sz="1600" b="1" dirty="0"/>
              <a:t>Subjektivnost</a:t>
            </a:r>
            <a:r>
              <a:rPr lang="cs-CZ" sz="1600" dirty="0"/>
              <a:t> – každý člověk je osobností a má svůj pohled na problém, pokud tento pohled je převažující, je to špatně</a:t>
            </a:r>
            <a:r>
              <a:rPr lang="cs-CZ" sz="1600" dirty="0" smtClean="0"/>
              <a:t>. </a:t>
            </a:r>
            <a:endParaRPr lang="cs-CZ" sz="1600" dirty="0"/>
          </a:p>
          <a:p>
            <a:pPr algn="just"/>
            <a:r>
              <a:rPr lang="cs-CZ" sz="1600" b="1" dirty="0"/>
              <a:t>Nepřesnost a nesrozumitelnost </a:t>
            </a:r>
            <a:r>
              <a:rPr lang="cs-CZ" sz="1600" dirty="0"/>
              <a:t>– zjištění nepřesných či neúplných poznatků. Výsledky jsou nesrozumitelné a manažer na ně nemůže reagovat. </a:t>
            </a:r>
          </a:p>
          <a:p>
            <a:pPr algn="just"/>
            <a:r>
              <a:rPr lang="cs-CZ" sz="1600" b="1" dirty="0"/>
              <a:t>Nízká efektivita </a:t>
            </a:r>
            <a:r>
              <a:rPr lang="cs-CZ" sz="1600" dirty="0"/>
              <a:t>– náklady na kontrolu jsou vyšší než přínos poznatků z ní získaných. Některé výsledky nelze ani ovlivnit. </a:t>
            </a:r>
          </a:p>
          <a:p>
            <a:pPr algn="just"/>
            <a:r>
              <a:rPr lang="cs-CZ" sz="1600" b="1" dirty="0"/>
              <a:t>Žádná nebo malá kontrola </a:t>
            </a:r>
            <a:r>
              <a:rPr lang="cs-CZ" sz="1600" dirty="0"/>
              <a:t>– může vést k problémům v organizaci a vždy platí „Důvěřuj, ale prověřuj</a:t>
            </a:r>
            <a:r>
              <a:rPr lang="cs-CZ" sz="1600" dirty="0" smtClean="0"/>
              <a:t>!“  </a:t>
            </a:r>
            <a:endParaRPr lang="cs-CZ" sz="1600" dirty="0"/>
          </a:p>
          <a:p>
            <a:pPr algn="just"/>
            <a:r>
              <a:rPr lang="cs-CZ" sz="1600" b="1" dirty="0"/>
              <a:t>Častá a silná kontrola </a:t>
            </a:r>
            <a:r>
              <a:rPr lang="cs-CZ" sz="1600" dirty="0"/>
              <a:t>– neplní svoji funkci, lidé si na ni zvyknou a sníží se jejich odpovědnost. Může také vést k odporu, lidé jsou frustrovaní neustálým dohledem a dělají jen to nejnutnější. Jakmile dozor pomine, přestanou se snažit.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Nedostatky kontroly</a:t>
            </a:r>
            <a:endParaRPr lang="cs-CZ" dirty="0"/>
          </a:p>
        </p:txBody>
      </p:sp>
    </p:spTree>
    <p:extLst>
      <p:ext uri="{BB962C8B-B14F-4D97-AF65-F5344CB8AC3E}">
        <p14:creationId xmlns:p14="http://schemas.microsoft.com/office/powerpoint/2010/main" val="1354653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Strategická kontrola </a:t>
            </a:r>
            <a:r>
              <a:rPr lang="cs-CZ" sz="1600" dirty="0" smtClean="0"/>
              <a:t>– směr </a:t>
            </a:r>
            <a:r>
              <a:rPr lang="cs-CZ" sz="1600" dirty="0"/>
              <a:t>vývoje </a:t>
            </a:r>
            <a:r>
              <a:rPr lang="cs-CZ" sz="1600" dirty="0" smtClean="0"/>
              <a:t>podniku, hodnocení </a:t>
            </a:r>
            <a:r>
              <a:rPr lang="cs-CZ" sz="1600" dirty="0"/>
              <a:t>strategie, celkové výsledky hospodaření, </a:t>
            </a:r>
            <a:r>
              <a:rPr lang="cs-CZ" sz="1600" dirty="0" smtClean="0"/>
              <a:t>vztahy </a:t>
            </a:r>
            <a:r>
              <a:rPr lang="cs-CZ" sz="1600" dirty="0"/>
              <a:t>s podnikatelským prostředím, vztahy mezi </a:t>
            </a:r>
            <a:r>
              <a:rPr lang="cs-CZ" sz="1600" dirty="0" smtClean="0"/>
              <a:t>organizačními jednotkami.</a:t>
            </a:r>
          </a:p>
          <a:p>
            <a:pPr algn="just"/>
            <a:endParaRPr lang="cs-CZ" sz="1600" dirty="0" smtClean="0"/>
          </a:p>
          <a:p>
            <a:pPr algn="just"/>
            <a:r>
              <a:rPr lang="cs-CZ" sz="1600" b="1" dirty="0" smtClean="0"/>
              <a:t>Taktická (manažerská) kontrola </a:t>
            </a:r>
            <a:r>
              <a:rPr lang="cs-CZ" sz="1600" dirty="0" smtClean="0"/>
              <a:t>– zaměření </a:t>
            </a:r>
            <a:r>
              <a:rPr lang="cs-CZ" sz="1600" dirty="0"/>
              <a:t>na </a:t>
            </a:r>
            <a:r>
              <a:rPr lang="cs-CZ" sz="1600" dirty="0" smtClean="0"/>
              <a:t>organizační </a:t>
            </a:r>
            <a:r>
              <a:rPr lang="pl-PL" sz="1600" dirty="0" smtClean="0"/>
              <a:t>jednotky </a:t>
            </a:r>
            <a:r>
              <a:rPr lang="pl-PL" sz="1600" dirty="0"/>
              <a:t>jako celek, kontroly zpravidla </a:t>
            </a:r>
            <a:r>
              <a:rPr lang="pl-PL" sz="1600" dirty="0" smtClean="0"/>
              <a:t>periodické. </a:t>
            </a:r>
          </a:p>
          <a:p>
            <a:pPr algn="just"/>
            <a:endParaRPr lang="cs-CZ" sz="1600" dirty="0" smtClean="0"/>
          </a:p>
          <a:p>
            <a:r>
              <a:rPr lang="cs-CZ" sz="1600" b="1" dirty="0" smtClean="0"/>
              <a:t>Operativní kontrola </a:t>
            </a:r>
            <a:r>
              <a:rPr lang="cs-CZ" sz="1600" dirty="0" smtClean="0"/>
              <a:t>– časové </a:t>
            </a:r>
            <a:r>
              <a:rPr lang="cs-CZ" sz="1600" dirty="0"/>
              <a:t>intervaly </a:t>
            </a:r>
            <a:r>
              <a:rPr lang="cs-CZ" sz="1600" dirty="0" smtClean="0"/>
              <a:t>kontroly kratší </a:t>
            </a:r>
            <a:r>
              <a:rPr lang="cs-CZ" sz="1600" dirty="0"/>
              <a:t>než u výše uvedených. Zaměřeno na </a:t>
            </a:r>
            <a:r>
              <a:rPr lang="cs-CZ" sz="1600" dirty="0" smtClean="0"/>
              <a:t>individuální </a:t>
            </a:r>
            <a:r>
              <a:rPr lang="cs-CZ" sz="1600" dirty="0"/>
              <a:t>a dílčí úkoly a činnosti – zda práce </a:t>
            </a:r>
            <a:r>
              <a:rPr lang="cs-CZ" sz="1600" dirty="0" smtClean="0"/>
              <a:t>provedena </a:t>
            </a:r>
            <a:r>
              <a:rPr lang="cs-CZ" sz="1600" dirty="0"/>
              <a:t>ve shodě s postupy, pravidly a </a:t>
            </a:r>
            <a:r>
              <a:rPr lang="cs-CZ" sz="1600" dirty="0" smtClean="0"/>
              <a:t>daných termínech.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smtClean="0"/>
              <a:t>Úrovně kontrol v podniku z pohledu řízení </a:t>
            </a:r>
            <a:endParaRPr lang="cs-CZ" dirty="0"/>
          </a:p>
        </p:txBody>
      </p:sp>
    </p:spTree>
    <p:extLst>
      <p:ext uri="{BB962C8B-B14F-4D97-AF65-F5344CB8AC3E}">
        <p14:creationId xmlns:p14="http://schemas.microsoft.com/office/powerpoint/2010/main" val="2652217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Strategická </a:t>
            </a:r>
            <a:r>
              <a:rPr lang="cs-CZ" sz="1600" dirty="0" smtClean="0"/>
              <a:t>kontrola je </a:t>
            </a:r>
            <a:r>
              <a:rPr lang="cs-CZ" sz="1600" dirty="0"/>
              <a:t>procesem sledování, rozboru a přijetí opatření vzniklých odchylek mezi záměry strategie a její postupnou realizaci, včetně sledování rozdílů v době její tvorby</a:t>
            </a:r>
            <a:r>
              <a:rPr lang="cs-CZ" sz="1600" dirty="0" smtClean="0"/>
              <a:t>.</a:t>
            </a:r>
          </a:p>
          <a:p>
            <a:pPr lvl="0" algn="just"/>
            <a:r>
              <a:rPr lang="cs-CZ" sz="1600" dirty="0"/>
              <a:t>Typickým znakem strategické kontroly je skutečnost, že strategická kontrola doprovází tvorbu strategie od jejího počátku, přes její uplatnění v reálných podmínkách a dokonce i v podmínkách ukončení výhodnosti používání</a:t>
            </a:r>
            <a:r>
              <a:rPr lang="cs-CZ" sz="1600" dirty="0" smtClean="0"/>
              <a:t>.</a:t>
            </a:r>
          </a:p>
          <a:p>
            <a:pPr lvl="0" algn="just"/>
            <a:r>
              <a:rPr lang="cs-CZ" sz="1600" dirty="0"/>
              <a:t>Strategická kontrola je velmi často prováděna v delším časovém intervalu a zejména se soustřeďuje na budoucnost. </a:t>
            </a:r>
            <a:endParaRPr lang="cs-CZ" sz="1600" dirty="0" smtClean="0"/>
          </a:p>
          <a:p>
            <a:pPr lvl="0" algn="just"/>
            <a:r>
              <a:rPr lang="cs-CZ" sz="1600" dirty="0" smtClean="0"/>
              <a:t>Její </a:t>
            </a:r>
            <a:r>
              <a:rPr lang="cs-CZ" sz="1600" dirty="0"/>
              <a:t>potřeba přitom vyplývá ze skutečnosti, že strategii podniku nelze přesně vypracovat jako strategický plán, neboť musí být podle potřeby upravitelná (pružná). Tato potřeba flexibility je dána tím, že předpověď budoucnosti ve velké míře není přesná a proto strategie musí reagovat na objevující se významné </a:t>
            </a:r>
            <a:r>
              <a:rPr lang="cs-CZ" sz="1600" dirty="0" smtClean="0"/>
              <a:t>změny.</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Strategická kontrola</a:t>
            </a:r>
            <a:endParaRPr lang="cs-CZ" dirty="0"/>
          </a:p>
        </p:txBody>
      </p:sp>
    </p:spTree>
    <p:extLst>
      <p:ext uri="{BB962C8B-B14F-4D97-AF65-F5344CB8AC3E}">
        <p14:creationId xmlns:p14="http://schemas.microsoft.com/office/powerpoint/2010/main" val="1638740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Strategický kontrolní proces se zabývá</a:t>
            </a:r>
            <a:r>
              <a:rPr lang="cs-CZ" sz="1600" i="1" dirty="0" smtClean="0"/>
              <a:t>:</a:t>
            </a:r>
          </a:p>
          <a:p>
            <a:pPr marL="0" indent="0" algn="just">
              <a:buNone/>
            </a:pPr>
            <a:endParaRPr lang="cs-CZ" sz="1600" dirty="0"/>
          </a:p>
          <a:p>
            <a:pPr lvl="0" algn="just"/>
            <a:r>
              <a:rPr lang="cs-CZ" sz="1600" dirty="0"/>
              <a:t>kontrolou naplňování strategického záměru (sledování vývojového směru podniku</a:t>
            </a:r>
            <a:r>
              <a:rPr lang="cs-CZ" sz="1600" dirty="0" smtClean="0"/>
              <a:t>);</a:t>
            </a:r>
          </a:p>
          <a:p>
            <a:pPr lvl="0" algn="just"/>
            <a:endParaRPr lang="cs-CZ" sz="1600" dirty="0"/>
          </a:p>
          <a:p>
            <a:pPr lvl="0" algn="just"/>
            <a:r>
              <a:rPr lang="cs-CZ" sz="1600" dirty="0"/>
              <a:t>kontrolou analytického postupu prostředí i vnitřních stránek podniku a jeho aplikací do konkrétních podnikových podmínek</a:t>
            </a:r>
            <a:r>
              <a:rPr lang="cs-CZ" sz="1600" dirty="0" smtClean="0"/>
              <a:t>;</a:t>
            </a:r>
          </a:p>
          <a:p>
            <a:pPr lvl="0" algn="just"/>
            <a:endParaRPr lang="cs-CZ" sz="1600" dirty="0"/>
          </a:p>
          <a:p>
            <a:pPr lvl="0" algn="just"/>
            <a:r>
              <a:rPr lang="cs-CZ" sz="1600" dirty="0"/>
              <a:t>kontrolou vztahů mezi jednotlivými organizačními celky podniku prostřednictvím návaznosti a plněním funkčních strategií</a:t>
            </a:r>
            <a:r>
              <a:rPr lang="cs-CZ" sz="1600" dirty="0" smtClean="0"/>
              <a:t>;</a:t>
            </a:r>
          </a:p>
          <a:p>
            <a:pPr lvl="0" algn="just"/>
            <a:endParaRPr lang="cs-CZ" sz="1600" dirty="0"/>
          </a:p>
          <a:p>
            <a:pPr lvl="0" algn="just"/>
            <a:r>
              <a:rPr lang="cs-CZ" sz="1600" dirty="0"/>
              <a:t>kontrolou celkových výsledků hospodaření podniku</a:t>
            </a:r>
            <a:r>
              <a:rPr lang="cs-CZ" sz="1600" dirty="0" smtClean="0"/>
              <a:t>;</a:t>
            </a:r>
          </a:p>
          <a:p>
            <a:pPr lvl="0" algn="just"/>
            <a:endParaRPr lang="cs-CZ" sz="1600" dirty="0"/>
          </a:p>
          <a:p>
            <a:pPr algn="just"/>
            <a:r>
              <a:rPr lang="cs-CZ" sz="1600" dirty="0"/>
              <a:t>kontrolou vztahů podniku s okolním prostředím.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Náplň strategického kontrolního procesu</a:t>
            </a:r>
            <a:endParaRPr lang="cs-CZ" dirty="0"/>
          </a:p>
        </p:txBody>
      </p:sp>
    </p:spTree>
    <p:extLst>
      <p:ext uri="{BB962C8B-B14F-4D97-AF65-F5344CB8AC3E}">
        <p14:creationId xmlns:p14="http://schemas.microsoft.com/office/powerpoint/2010/main" val="1086605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Výkonnost strategie</a:t>
            </a:r>
          </a:p>
          <a:p>
            <a:endParaRPr lang="cs-CZ" sz="1600" dirty="0"/>
          </a:p>
          <a:p>
            <a:r>
              <a:rPr lang="cs-CZ" sz="1600" dirty="0"/>
              <a:t>Korekce strategie </a:t>
            </a:r>
          </a:p>
          <a:p>
            <a:endParaRPr lang="cs-CZ" sz="1600" dirty="0"/>
          </a:p>
          <a:p>
            <a:r>
              <a:rPr lang="cs-CZ" sz="1600" dirty="0"/>
              <a:t>Revize strategie</a:t>
            </a:r>
          </a:p>
          <a:p>
            <a:pPr>
              <a:buNone/>
            </a:pPr>
            <a:endParaRPr lang="cs-CZ" sz="1600" dirty="0"/>
          </a:p>
          <a:p>
            <a:r>
              <a:rPr lang="cs-CZ" sz="1600" dirty="0"/>
              <a:t>Oblast strategické kontroly</a:t>
            </a:r>
          </a:p>
          <a:p>
            <a:pPr lvl="1"/>
            <a:r>
              <a:rPr lang="cs-CZ" sz="1600" dirty="0"/>
              <a:t>Prostředí</a:t>
            </a:r>
          </a:p>
          <a:p>
            <a:pPr lvl="1"/>
            <a:r>
              <a:rPr lang="cs-CZ" sz="1600" dirty="0"/>
              <a:t>Analýza produkt –trh</a:t>
            </a:r>
          </a:p>
          <a:p>
            <a:pPr lvl="1"/>
            <a:r>
              <a:rPr lang="cs-CZ" sz="1600" dirty="0"/>
              <a:t>Hodnocení funkčních strategií</a:t>
            </a:r>
          </a:p>
          <a:p>
            <a:pPr lvl="1"/>
            <a:r>
              <a:rPr lang="cs-CZ" sz="1600" dirty="0"/>
              <a:t>Měření efektivnost funkčních strategií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Zaměření a oblasti strategické kontroly</a:t>
            </a:r>
            <a:endParaRPr lang="cs-CZ" dirty="0"/>
          </a:p>
        </p:txBody>
      </p:sp>
    </p:spTree>
    <p:extLst>
      <p:ext uri="{BB962C8B-B14F-4D97-AF65-F5344CB8AC3E}">
        <p14:creationId xmlns:p14="http://schemas.microsoft.com/office/powerpoint/2010/main" val="145864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1059582"/>
            <a:ext cx="8280920" cy="1440160"/>
          </a:xfrm>
          <a:prstGeom prst="rect">
            <a:avLst/>
          </a:prstGeom>
        </p:spPr>
        <p:txBody>
          <a:bodyPr>
            <a:noAutofit/>
          </a:bodyPr>
          <a:lstStyle/>
          <a:p>
            <a:pPr algn="just"/>
            <a:r>
              <a:rPr lang="cs-CZ" sz="1600" dirty="0" smtClean="0">
                <a:solidFill>
                  <a:srgbClr val="307871"/>
                </a:solidFill>
                <a:latin typeface="Times New Roman" panose="02020603050405020304" pitchFamily="18" charset="0"/>
                <a:cs typeface="Times New Roman" panose="02020603050405020304" pitchFamily="18" charset="0"/>
              </a:rPr>
              <a:t>Pojetí kontroly v managementu</a:t>
            </a:r>
          </a:p>
          <a:p>
            <a:pPr algn="just"/>
            <a:r>
              <a:rPr lang="cs-CZ" sz="1600" dirty="0" smtClean="0">
                <a:solidFill>
                  <a:srgbClr val="307871"/>
                </a:solidFill>
                <a:latin typeface="Times New Roman" panose="02020603050405020304" pitchFamily="18" charset="0"/>
                <a:cs typeface="Times New Roman" panose="02020603050405020304" pitchFamily="18" charset="0"/>
              </a:rPr>
              <a:t>Kontrolní proces, jeho průběh a funkce</a:t>
            </a:r>
          </a:p>
          <a:p>
            <a:pPr algn="just"/>
            <a:r>
              <a:rPr lang="cs-CZ" sz="1600" dirty="0" smtClean="0">
                <a:solidFill>
                  <a:srgbClr val="307871"/>
                </a:solidFill>
                <a:latin typeface="Times New Roman" panose="02020603050405020304" pitchFamily="18" charset="0"/>
                <a:cs typeface="Times New Roman" panose="02020603050405020304" pitchFamily="18" charset="0"/>
              </a:rPr>
              <a:t>Typy kontrol v podniku</a:t>
            </a:r>
            <a:endParaRPr lang="cs-CZ" sz="1600" dirty="0">
              <a:solidFill>
                <a:srgbClr val="307871"/>
              </a:solidFill>
              <a:latin typeface="Times New Roman" panose="02020603050405020304" pitchFamily="18" charset="0"/>
              <a:cs typeface="Times New Roman" panose="02020603050405020304" pitchFamily="18" charset="0"/>
            </a:endParaRPr>
          </a:p>
          <a:p>
            <a:pPr algn="just"/>
            <a:r>
              <a:rPr lang="cs-CZ" sz="1600" dirty="0" smtClean="0">
                <a:solidFill>
                  <a:srgbClr val="307871"/>
                </a:solidFill>
                <a:latin typeface="Times New Roman" panose="02020603050405020304" pitchFamily="18" charset="0"/>
                <a:cs typeface="Times New Roman" panose="02020603050405020304" pitchFamily="18" charset="0"/>
              </a:rPr>
              <a:t>Podstata strategické kontroly</a:t>
            </a:r>
          </a:p>
          <a:p>
            <a:pPr algn="just"/>
            <a:r>
              <a:rPr lang="cs-CZ" sz="1600" dirty="0" smtClean="0">
                <a:solidFill>
                  <a:srgbClr val="307871"/>
                </a:solidFill>
                <a:latin typeface="Times New Roman" panose="02020603050405020304" pitchFamily="18" charset="0"/>
                <a:cs typeface="Times New Roman" panose="02020603050405020304" pitchFamily="18" charset="0"/>
              </a:rPr>
              <a:t>Význam a náplň strategické kontroly</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Proces strategické kontroly</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Zaměření a obsah strategické kontroly</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Strategický audit</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Specifické formy kontroly</a:t>
            </a:r>
            <a:endParaRPr lang="cs-CZ" altLang="cs-CZ" sz="1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Osnova tématu</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Kontrola konzistence </a:t>
            </a:r>
            <a:r>
              <a:rPr lang="cs-CZ" sz="1600" dirty="0" smtClean="0"/>
              <a:t>– zahrnuje formální prověřování strategických podnikových plánů co do úplnosti, logické stavby a neexistence rozměrů z hlediska cílů, jakož i cílů jednotlivých dílčích plánů.</a:t>
            </a:r>
          </a:p>
          <a:p>
            <a:pPr algn="just"/>
            <a:endParaRPr lang="cs-CZ" sz="1600" dirty="0" smtClean="0"/>
          </a:p>
          <a:p>
            <a:pPr algn="just"/>
            <a:r>
              <a:rPr lang="cs-CZ" sz="1600" b="1" dirty="0" smtClean="0"/>
              <a:t>Kontrola premis </a:t>
            </a:r>
            <a:r>
              <a:rPr lang="cs-CZ" sz="1600" dirty="0" smtClean="0"/>
              <a:t>– představuje dohled nad kontrolou interního a externího vývoje předpokladů strategického podnikového plánu.</a:t>
            </a:r>
          </a:p>
          <a:p>
            <a:pPr algn="just"/>
            <a:endParaRPr lang="cs-CZ" sz="1600" dirty="0" smtClean="0"/>
          </a:p>
          <a:p>
            <a:pPr algn="just"/>
            <a:r>
              <a:rPr lang="cs-CZ" sz="1600" b="1" dirty="0" smtClean="0"/>
              <a:t>Kontrola provedení </a:t>
            </a:r>
            <a:r>
              <a:rPr lang="cs-CZ" sz="1600" dirty="0" smtClean="0"/>
              <a:t>– představuje prověření postupné realizace strategických cílů podle dílčích cílů, respektive trajektorie cílů.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Základní aspekty strategické kontroly podle </a:t>
            </a:r>
            <a:r>
              <a:rPr lang="cs-CZ" dirty="0" err="1" smtClean="0"/>
              <a:t>Mefferta</a:t>
            </a:r>
            <a:endParaRPr lang="cs-CZ" dirty="0"/>
          </a:p>
        </p:txBody>
      </p:sp>
    </p:spTree>
    <p:extLst>
      <p:ext uri="{BB962C8B-B14F-4D97-AF65-F5344CB8AC3E}">
        <p14:creationId xmlns:p14="http://schemas.microsoft.com/office/powerpoint/2010/main" val="691369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6569"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Strategická kontrola zkoumá tvorbu i uplatnění strategie podniku </a:t>
            </a:r>
            <a:r>
              <a:rPr lang="cs-CZ" sz="1600" i="1" dirty="0" smtClean="0"/>
              <a:t>těchto základních </a:t>
            </a:r>
            <a:r>
              <a:rPr lang="cs-CZ" sz="1600" i="1" dirty="0"/>
              <a:t>momentech</a:t>
            </a:r>
            <a:r>
              <a:rPr lang="cs-CZ" sz="1600" i="1" dirty="0" smtClean="0"/>
              <a:t>:</a:t>
            </a:r>
          </a:p>
          <a:p>
            <a:pPr lvl="0" algn="just"/>
            <a:r>
              <a:rPr lang="cs-CZ" sz="1600" b="1" dirty="0" smtClean="0"/>
              <a:t>Před </a:t>
            </a:r>
            <a:r>
              <a:rPr lang="cs-CZ" sz="1600" b="1" dirty="0"/>
              <a:t>zahájením prací na strategii </a:t>
            </a:r>
            <a:r>
              <a:rPr lang="cs-CZ" sz="1600" dirty="0"/>
              <a:t>(sledování a kontrola východisek – předpokladů úspěchu strategie</a:t>
            </a:r>
            <a:r>
              <a:rPr lang="cs-CZ" sz="1600" dirty="0" smtClean="0"/>
              <a:t>) – kontrola </a:t>
            </a:r>
            <a:r>
              <a:rPr lang="cs-CZ" sz="1600" dirty="0"/>
              <a:t>východisek strategie je typická již svým počátkem, neboť začíná ještě před zahájením strategie a je zaměřena na poznání, zda je únosné zpracovat podnikovou strategii s určitým zaměřením nebo zda je nutno její strategický záměr </a:t>
            </a:r>
            <a:r>
              <a:rPr lang="cs-CZ" sz="1600" dirty="0" smtClean="0"/>
              <a:t>přehodnotit.</a:t>
            </a:r>
          </a:p>
          <a:p>
            <a:pPr lvl="0" algn="just"/>
            <a:endParaRPr lang="cs-CZ" sz="1600" dirty="0"/>
          </a:p>
          <a:p>
            <a:pPr lvl="0" algn="just"/>
            <a:r>
              <a:rPr lang="cs-CZ" sz="1600" b="1" dirty="0"/>
              <a:t>P</a:t>
            </a:r>
            <a:r>
              <a:rPr lang="cs-CZ" sz="1600" b="1" dirty="0" smtClean="0"/>
              <a:t>řed </a:t>
            </a:r>
            <a:r>
              <a:rPr lang="cs-CZ" sz="1600" b="1" dirty="0"/>
              <a:t>implementací </a:t>
            </a:r>
            <a:r>
              <a:rPr lang="cs-CZ" sz="1600" dirty="0"/>
              <a:t>(průzkum tvorby strategie a kontrola dodržování základních metodických postupů</a:t>
            </a:r>
            <a:r>
              <a:rPr lang="cs-CZ" sz="1600" dirty="0" smtClean="0"/>
              <a:t>) – kontrola </a:t>
            </a:r>
            <a:r>
              <a:rPr lang="cs-CZ" sz="1600" dirty="0"/>
              <a:t>před </a:t>
            </a:r>
            <a:r>
              <a:rPr lang="cs-CZ" sz="1600" dirty="0" smtClean="0"/>
              <a:t>implementací </a:t>
            </a:r>
            <a:r>
              <a:rPr lang="cs-CZ" sz="1600" dirty="0"/>
              <a:t>strategie zahrnuje soulad strategie s budoucími klíčovými faktory a použitými metodami, její pevnost odolat možným hrozbám, možnost vytvořit schopnost konkurence a </a:t>
            </a:r>
            <a:r>
              <a:rPr lang="cs-CZ" sz="1600" dirty="0" smtClean="0"/>
              <a:t>realizovatelnost.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Uplatnění strategické kontroly I</a:t>
            </a:r>
            <a:endParaRPr lang="cs-CZ" dirty="0"/>
          </a:p>
        </p:txBody>
      </p:sp>
    </p:spTree>
    <p:extLst>
      <p:ext uri="{BB962C8B-B14F-4D97-AF65-F5344CB8AC3E}">
        <p14:creationId xmlns:p14="http://schemas.microsoft.com/office/powerpoint/2010/main" val="1613544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703189"/>
            <a:ext cx="7788965"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V době implementace </a:t>
            </a:r>
            <a:r>
              <a:rPr lang="cs-CZ" sz="1600" dirty="0" smtClean="0"/>
              <a:t>– kontrola </a:t>
            </a:r>
            <a:r>
              <a:rPr lang="cs-CZ" sz="1600" dirty="0"/>
              <a:t>úspěšnosti zavádění strategie do konkrétních podmínek reálné </a:t>
            </a:r>
            <a:r>
              <a:rPr lang="cs-CZ" sz="1600" dirty="0" smtClean="0"/>
              <a:t>situace. </a:t>
            </a:r>
          </a:p>
          <a:p>
            <a:pPr lvl="0" algn="just"/>
            <a:endParaRPr lang="cs-CZ" sz="1600" dirty="0"/>
          </a:p>
          <a:p>
            <a:pPr lvl="0" algn="just"/>
            <a:r>
              <a:rPr lang="cs-CZ" sz="1600" b="1" dirty="0" smtClean="0"/>
              <a:t>Po </a:t>
            </a:r>
            <a:r>
              <a:rPr lang="cs-CZ" sz="1600" b="1" dirty="0"/>
              <a:t>implementaci strategie </a:t>
            </a:r>
            <a:r>
              <a:rPr lang="cs-CZ" sz="1600" dirty="0"/>
              <a:t>(kontrola reakce na vyskytující se změny, kontrola dosažení strategického cíle v plánovaném čase, požadované kvalitě a při udržení plánovaných </a:t>
            </a:r>
            <a:r>
              <a:rPr lang="cs-CZ" sz="1600" dirty="0" smtClean="0"/>
              <a:t>nákladů) – </a:t>
            </a:r>
            <a:r>
              <a:rPr lang="cs-CZ" sz="1600" dirty="0"/>
              <a:t>k</a:t>
            </a:r>
            <a:r>
              <a:rPr lang="cs-CZ" sz="1600" dirty="0" smtClean="0"/>
              <a:t>ontrola </a:t>
            </a:r>
            <a:r>
              <a:rPr lang="cs-CZ" sz="1600" dirty="0"/>
              <a:t>v době po implementaci představuje kontrolu plnění základních úkolů, aby bylo podle plánu dosaženo všech strategických cílů. Strategie je hodnocena především podle těchto konkrétních ukazatelů, kam patří: vývoj tržního podílu podniku a její pozice na trhu, vývoj zisku po zdanění a rentabilita investic, průběh a zabezpečenost plynulosti finančního toku, hodnota </a:t>
            </a:r>
            <a:r>
              <a:rPr lang="cs-CZ" sz="1600" dirty="0" smtClean="0"/>
              <a:t>podniku.</a:t>
            </a:r>
          </a:p>
          <a:p>
            <a:pPr lvl="0" algn="just"/>
            <a:endParaRPr lang="cs-CZ" sz="1600" dirty="0"/>
          </a:p>
          <a:p>
            <a:pPr lvl="0" algn="just"/>
            <a:r>
              <a:rPr lang="cs-CZ" sz="1600" b="1" dirty="0" smtClean="0"/>
              <a:t>Trvalé </a:t>
            </a:r>
            <a:r>
              <a:rPr lang="cs-CZ" sz="1600" b="1" dirty="0"/>
              <a:t>sledování životnosti strategie </a:t>
            </a:r>
            <a:r>
              <a:rPr lang="cs-CZ" sz="1600" dirty="0"/>
              <a:t>(možné využívání předností používané strategie</a:t>
            </a:r>
            <a:r>
              <a:rPr lang="cs-CZ" sz="1600" dirty="0" smtClean="0"/>
              <a:t>) – kontrola </a:t>
            </a:r>
            <a:r>
              <a:rPr lang="cs-CZ" sz="1600" dirty="0"/>
              <a:t>životnosti bývá označována někdy jako </a:t>
            </a:r>
            <a:r>
              <a:rPr lang="cs-CZ" sz="1600" dirty="0" smtClean="0"/>
              <a:t>„strategické </a:t>
            </a:r>
            <a:r>
              <a:rPr lang="cs-CZ" sz="1600" dirty="0"/>
              <a:t>pozorování chování podniku“ neboť má za úkol monitorovat výskyt širokého spektra nejrůznějších události vně i uvnitř podniku a jejich </a:t>
            </a:r>
            <a:r>
              <a:rPr lang="cs-CZ" sz="1600" dirty="0" smtClean="0"/>
              <a:t>dopad.</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Uplatnění strategické kontroly II</a:t>
            </a:r>
            <a:endParaRPr lang="cs-CZ" dirty="0"/>
          </a:p>
        </p:txBody>
      </p:sp>
    </p:spTree>
    <p:extLst>
      <p:ext uri="{BB962C8B-B14F-4D97-AF65-F5344CB8AC3E}">
        <p14:creationId xmlns:p14="http://schemas.microsoft.com/office/powerpoint/2010/main" val="213297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Sledování </a:t>
            </a:r>
            <a:r>
              <a:rPr lang="cs-CZ" sz="1600" b="1" dirty="0"/>
              <a:t>„přežití strategie“</a:t>
            </a:r>
            <a:r>
              <a:rPr lang="cs-CZ" sz="1600" dirty="0"/>
              <a:t>, kdy kontrola nastupuje okamžitě ve chvílích, kdy se objevují a začínají působit </a:t>
            </a:r>
            <a:r>
              <a:rPr lang="cs-CZ" sz="1600" dirty="0" smtClean="0"/>
              <a:t>hrozby – kontrola </a:t>
            </a:r>
            <a:r>
              <a:rPr lang="cs-CZ" sz="1600" dirty="0"/>
              <a:t>„přežití“ strategie má charakter rychlé, okamžité kontroly po výskytu nečekané a přitom negativní události (jevu</a:t>
            </a:r>
            <a:r>
              <a:rPr lang="cs-CZ" sz="1600" dirty="0" smtClean="0"/>
              <a:t>).</a:t>
            </a:r>
            <a:endParaRPr lang="cs-CZ" sz="1600" dirty="0"/>
          </a:p>
          <a:p>
            <a:pPr algn="just"/>
            <a:endParaRPr lang="cs-CZ" sz="1600" dirty="0" smtClean="0"/>
          </a:p>
          <a:p>
            <a:pPr algn="just"/>
            <a:r>
              <a:rPr lang="cs-CZ" sz="1600" dirty="0" smtClean="0"/>
              <a:t>Pokud </a:t>
            </a:r>
            <a:r>
              <a:rPr lang="cs-CZ" sz="1600" dirty="0"/>
              <a:t>nevznikají podstatné diskontinuity a okolí podniku je v „poměrném“ klidu, je výsledek kontroly směřován na udržení a plnění dosavadního strategického záměru. </a:t>
            </a:r>
            <a:endParaRPr lang="cs-CZ" sz="1600" dirty="0" smtClean="0"/>
          </a:p>
          <a:p>
            <a:pPr algn="just"/>
            <a:r>
              <a:rPr lang="cs-CZ" sz="1600" dirty="0" smtClean="0"/>
              <a:t>Naopak </a:t>
            </a:r>
            <a:r>
              <a:rPr lang="cs-CZ" sz="1600" dirty="0"/>
              <a:t>dochází-li k nečekaným změnám vně podniku, pak musí následovat okamžitá kontrola, která může naznačit nutnost provedení opatření, jež ve svém důsledku mohou znamenat potřebu okamžité inovace nevyhovujících částí strategie, případně vytvoření nové speciální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Uplatnění strategické kontroly III</a:t>
            </a:r>
            <a:endParaRPr lang="cs-CZ" dirty="0"/>
          </a:p>
        </p:txBody>
      </p:sp>
    </p:spTree>
    <p:extLst>
      <p:ext uri="{BB962C8B-B14F-4D97-AF65-F5344CB8AC3E}">
        <p14:creationId xmlns:p14="http://schemas.microsoft.com/office/powerpoint/2010/main" val="1416222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 v případě strategické kontroly platí, že efektivní a účinná kontrola musí být přizpůsobena především plánům podniku, možnostem a vlastnostem jednotlivých manažerů na vedoucích pozicích, objektivnímu průběhu a vyhodnocení i organizační struktuře sledovaného podniku. </a:t>
            </a:r>
            <a:endParaRPr lang="cs-CZ" sz="1600" dirty="0" smtClean="0"/>
          </a:p>
          <a:p>
            <a:pPr algn="just"/>
            <a:endParaRPr lang="cs-CZ" sz="1600" dirty="0" smtClean="0"/>
          </a:p>
          <a:p>
            <a:pPr algn="just"/>
            <a:r>
              <a:rPr lang="cs-CZ" sz="1600" dirty="0" smtClean="0"/>
              <a:t>Zároveň </a:t>
            </a:r>
            <a:r>
              <a:rPr lang="cs-CZ" sz="1600" dirty="0"/>
              <a:t>je nutno zdůraznit, že výsledky strategické kontroly mohou být zaměřeny jednak na </a:t>
            </a:r>
            <a:r>
              <a:rPr lang="cs-CZ" sz="1600" b="1" dirty="0"/>
              <a:t>kontrolu</a:t>
            </a:r>
            <a:r>
              <a:rPr lang="cs-CZ" sz="1600" dirty="0"/>
              <a:t> </a:t>
            </a:r>
            <a:r>
              <a:rPr lang="cs-CZ" sz="1600" b="1" dirty="0"/>
              <a:t>interní oblast podniku</a:t>
            </a:r>
            <a:r>
              <a:rPr lang="cs-CZ" sz="1600" dirty="0"/>
              <a:t>, kdy kontrolní orgán hodnotí a monitoruje alokaci zdrojů, organizační operace, zaměření a realizaci strategických procesů a navrhuje potřebné změny. </a:t>
            </a:r>
            <a:endParaRPr lang="cs-CZ" sz="1600" dirty="0" smtClean="0"/>
          </a:p>
          <a:p>
            <a:pPr algn="just"/>
            <a:endParaRPr lang="cs-CZ" sz="1600" dirty="0" smtClean="0"/>
          </a:p>
          <a:p>
            <a:pPr algn="just"/>
            <a:r>
              <a:rPr lang="cs-CZ" sz="1600" dirty="0" smtClean="0"/>
              <a:t>Naopak </a:t>
            </a:r>
            <a:r>
              <a:rPr lang="cs-CZ" sz="1600" b="1" dirty="0"/>
              <a:t>kontrola vnější oblasti podniku </a:t>
            </a:r>
            <a:r>
              <a:rPr lang="cs-CZ" sz="1600" dirty="0"/>
              <a:t>je zaměřena na hodnocení využití příležitostí a na omezení vlivu hrozeb, na řešení změn, které se vyskytnou v průběhu platnosti strategie, na hodnocení úspěšnosti strategie a navrhuje taková opatření, která mohou zvýšit nejen odolnost vůči konkurenci, ale zajistí podniku prodloužení konkurenceschopnosti.</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Význam strategické kontroly I</a:t>
            </a:r>
            <a:endParaRPr lang="cs-CZ" dirty="0"/>
          </a:p>
        </p:txBody>
      </p:sp>
    </p:spTree>
    <p:extLst>
      <p:ext uri="{BB962C8B-B14F-4D97-AF65-F5344CB8AC3E}">
        <p14:creationId xmlns:p14="http://schemas.microsoft.com/office/powerpoint/2010/main" val="328188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Zaměření úsilí organizace </a:t>
            </a:r>
            <a:r>
              <a:rPr lang="cs-CZ" sz="1600" b="1" dirty="0" smtClean="0"/>
              <a:t>(podnik</a:t>
            </a:r>
            <a:r>
              <a:rPr lang="cs-CZ" sz="1600" b="1" dirty="0"/>
              <a:t>, úřad) žádoucím směrem </a:t>
            </a:r>
            <a:r>
              <a:rPr lang="cs-CZ" sz="1600" dirty="0"/>
              <a:t>– dosahování stanovených cílů, možnost jejich úpravy v souladu s realitou (nebudu vyrábět něco, co jsem si sice naplánoval, ale co nejde na odbyt). </a:t>
            </a:r>
            <a:endParaRPr lang="cs-CZ" sz="1600" dirty="0" smtClean="0"/>
          </a:p>
          <a:p>
            <a:pPr algn="just"/>
            <a:endParaRPr lang="cs-CZ" sz="1600" dirty="0" smtClean="0"/>
          </a:p>
          <a:p>
            <a:pPr algn="just"/>
            <a:r>
              <a:rPr lang="cs-CZ" sz="1600" b="1" dirty="0"/>
              <a:t>Zjišťování stavu, hodnocení a ovlivňování chování organizace </a:t>
            </a:r>
            <a:r>
              <a:rPr lang="cs-CZ" sz="1600" dirty="0"/>
              <a:t>– tyto činnosti jsou podmínkou úspěchu. </a:t>
            </a:r>
            <a:endParaRPr lang="cs-CZ" sz="1600" dirty="0" smtClean="0"/>
          </a:p>
          <a:p>
            <a:pPr algn="just"/>
            <a:endParaRPr lang="cs-CZ" sz="1600" dirty="0" smtClean="0"/>
          </a:p>
          <a:p>
            <a:pPr algn="just"/>
            <a:r>
              <a:rPr lang="cs-CZ" sz="1600" b="1" dirty="0"/>
              <a:t>Slaďování úsilí lidí </a:t>
            </a:r>
            <a:r>
              <a:rPr lang="cs-CZ" sz="1600" dirty="0"/>
              <a:t>– tak, aby lidé jednali cíleně a efektivně pro užitek organizace i svůj</a:t>
            </a:r>
            <a:r>
              <a:rPr lang="cs-CZ" sz="1600" dirty="0" smtClean="0"/>
              <a:t>.</a:t>
            </a:r>
          </a:p>
          <a:p>
            <a:pPr algn="just"/>
            <a:endParaRPr lang="cs-CZ" sz="1600" dirty="0" smtClean="0"/>
          </a:p>
          <a:p>
            <a:pPr algn="just"/>
            <a:r>
              <a:rPr lang="cs-CZ" sz="1600" b="1" dirty="0"/>
              <a:t>Vytváření podmínek pro dynamickou stabilitu organizace </a:t>
            </a:r>
            <a:r>
              <a:rPr lang="cs-CZ" sz="1600" dirty="0"/>
              <a:t>– zvyšuje se jistota aktivit organizace a jejich lidí a také se stanovují pravidla pro řešení opakujících se činností a </a:t>
            </a:r>
            <a:r>
              <a:rPr lang="cs-CZ" sz="1600" dirty="0" smtClean="0"/>
              <a:t>situací.</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Význam strategické kontroly II</a:t>
            </a:r>
            <a:endParaRPr lang="cs-CZ" dirty="0"/>
          </a:p>
        </p:txBody>
      </p:sp>
    </p:spTree>
    <p:extLst>
      <p:ext uri="{BB962C8B-B14F-4D97-AF65-F5344CB8AC3E}">
        <p14:creationId xmlns:p14="http://schemas.microsoft.com/office/powerpoint/2010/main" val="410558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Strategický </a:t>
            </a:r>
            <a:r>
              <a:rPr lang="cs-CZ" sz="1600" b="1" dirty="0" smtClean="0"/>
              <a:t>audit </a:t>
            </a:r>
            <a:r>
              <a:rPr lang="cs-CZ" sz="1600" dirty="0" smtClean="0"/>
              <a:t>– je </a:t>
            </a:r>
            <a:r>
              <a:rPr lang="cs-CZ" sz="1600" dirty="0"/>
              <a:t>potřebný v začátku strategického hodnotícího programu a je nezbytný k položení  určitého základu před   spuštěním samotného hodnotícího programu. Audit je širší než situační analýza a podává kompletnější pohled na marketingovou strategii a výkon</a:t>
            </a:r>
          </a:p>
          <a:p>
            <a:pPr algn="just"/>
            <a:r>
              <a:rPr lang="cs-CZ" sz="1600" b="1" dirty="0" smtClean="0"/>
              <a:t>Výběr hodnotících kritérií </a:t>
            </a:r>
            <a:r>
              <a:rPr lang="cs-CZ" sz="1600" dirty="0" smtClean="0"/>
              <a:t>– představuje </a:t>
            </a:r>
            <a:r>
              <a:rPr lang="cs-CZ" sz="1600" dirty="0"/>
              <a:t>výběr kritérií a měřítek sloužících k monitorování výkonnosti, která slouží jako základ pro hodnocení úspěchu strategie. Kritéria výkonnosti jsou stanovena jak pro celkový plán, tak pro jeho významné prvky a </a:t>
            </a:r>
            <a:r>
              <a:rPr lang="cs-CZ" sz="1600" dirty="0" smtClean="0"/>
              <a:t>dílčí části.</a:t>
            </a:r>
            <a:endParaRPr lang="cs-CZ" sz="1600" dirty="0"/>
          </a:p>
          <a:p>
            <a:pPr algn="just"/>
            <a:r>
              <a:rPr lang="cs-CZ" sz="1600" b="1" dirty="0" smtClean="0"/>
              <a:t>Analýza informací </a:t>
            </a:r>
            <a:r>
              <a:rPr lang="cs-CZ" sz="1600" dirty="0" smtClean="0"/>
              <a:t>– určuje </a:t>
            </a:r>
            <a:r>
              <a:rPr lang="cs-CZ" sz="1600" dirty="0"/>
              <a:t>informační zdroje sloužící k provádění strategického hodnocení a kontroly. Potřebné informace pro strategické plánování a hodnocení bývají získávány z </a:t>
            </a:r>
            <a:r>
              <a:rPr lang="cs-CZ" sz="1600" dirty="0" smtClean="0"/>
              <a:t> </a:t>
            </a:r>
            <a:r>
              <a:rPr lang="cs-CZ" sz="1600" dirty="0"/>
              <a:t>informačního systému podniku.</a:t>
            </a:r>
          </a:p>
          <a:p>
            <a:pPr algn="just"/>
            <a:r>
              <a:rPr lang="cs-CZ" sz="1600" b="1" dirty="0" smtClean="0"/>
              <a:t>Hodnocení výkonnosti </a:t>
            </a:r>
            <a:r>
              <a:rPr lang="cs-CZ" sz="1600" dirty="0" smtClean="0"/>
              <a:t>– porovnává </a:t>
            </a:r>
            <a:r>
              <a:rPr lang="cs-CZ" sz="1600" dirty="0"/>
              <a:t>aktuální výsledky s plánovanými a v případě významných odchylek navrhuje adekvátní akce ke korekci těchto odchylek. Hodnocení identifikuje příležitosti nebo mezery ve výkonnosti a iniciuje akce k řešení existujících a očekávaných problémů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Proces strategické kontroly</a:t>
            </a:r>
            <a:endParaRPr lang="cs-CZ" dirty="0"/>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Standardy</a:t>
            </a:r>
          </a:p>
          <a:p>
            <a:pPr lvl="1" algn="just"/>
            <a:r>
              <a:rPr lang="cs-CZ" sz="1600" dirty="0"/>
              <a:t>Obecné normy a pravidla chování</a:t>
            </a:r>
          </a:p>
          <a:p>
            <a:pPr lvl="1" algn="just"/>
            <a:r>
              <a:rPr lang="cs-CZ" sz="1600" dirty="0"/>
              <a:t>Specifické </a:t>
            </a:r>
            <a:r>
              <a:rPr lang="cs-CZ" sz="1600" dirty="0" smtClean="0"/>
              <a:t>požadavky</a:t>
            </a:r>
          </a:p>
          <a:p>
            <a:pPr lvl="2" algn="just"/>
            <a:r>
              <a:rPr lang="cs-CZ" sz="1600" dirty="0" smtClean="0"/>
              <a:t>Fyzikální veličiny (teplota, tlak…)</a:t>
            </a:r>
          </a:p>
          <a:p>
            <a:pPr lvl="2" algn="just"/>
            <a:r>
              <a:rPr lang="cs-CZ" sz="1600" dirty="0" smtClean="0"/>
              <a:t>Ekonomické veličiny (náklady, zásoby, pohledávky…)</a:t>
            </a:r>
          </a:p>
          <a:p>
            <a:pPr lvl="2" algn="just"/>
            <a:r>
              <a:rPr lang="cs-CZ" sz="1600" dirty="0" smtClean="0"/>
              <a:t>Kombinované veličiny (kalkulační položky, mzdové náklady na jednotku…)</a:t>
            </a:r>
          </a:p>
          <a:p>
            <a:pPr lvl="2" algn="just"/>
            <a:r>
              <a:rPr lang="cs-CZ" sz="1600" dirty="0" smtClean="0"/>
              <a:t>Neměřitelné veličiny (barevné odstíny, kvalita povrchu…)</a:t>
            </a:r>
            <a:endParaRPr lang="cs-CZ" sz="1600" dirty="0"/>
          </a:p>
          <a:p>
            <a:pPr marL="393192" lvl="1" indent="0" algn="just">
              <a:buNone/>
            </a:pPr>
            <a:endParaRPr lang="cs-CZ" sz="1600" dirty="0"/>
          </a:p>
          <a:p>
            <a:pPr algn="just"/>
            <a:r>
              <a:rPr lang="cs-CZ" sz="1600" dirty="0"/>
              <a:t>Časové srovnání</a:t>
            </a:r>
          </a:p>
          <a:p>
            <a:pPr algn="just"/>
            <a:r>
              <a:rPr lang="cs-CZ" sz="1600" dirty="0" smtClean="0"/>
              <a:t>Konkurenční </a:t>
            </a:r>
            <a:r>
              <a:rPr lang="cs-CZ" sz="1600" dirty="0"/>
              <a:t>srovnání</a:t>
            </a:r>
          </a:p>
          <a:p>
            <a:pPr algn="just"/>
            <a:r>
              <a:rPr lang="cs-CZ" sz="1600" dirty="0" smtClean="0"/>
              <a:t>Správné </a:t>
            </a:r>
            <a:r>
              <a:rPr lang="cs-CZ" sz="1600" dirty="0"/>
              <a:t>řídící a provozní praktiky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Hodnotící kritéria</a:t>
            </a:r>
            <a:endParaRPr lang="cs-CZ" dirty="0"/>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Odchylky zjištěné v průběhu kontrolního procesu mohou být posuzovány:</a:t>
            </a:r>
          </a:p>
          <a:p>
            <a:pPr algn="just"/>
            <a:r>
              <a:rPr lang="cs-CZ" sz="1600" dirty="0" smtClean="0"/>
              <a:t>z </a:t>
            </a:r>
            <a:r>
              <a:rPr lang="cs-CZ" sz="1600" dirty="0"/>
              <a:t>hlediska cíle nebo kritérií manažerských procesů,</a:t>
            </a:r>
          </a:p>
          <a:p>
            <a:pPr algn="just"/>
            <a:r>
              <a:rPr lang="cs-CZ" sz="1600" dirty="0" smtClean="0"/>
              <a:t>z </a:t>
            </a:r>
            <a:r>
              <a:rPr lang="cs-CZ" sz="1600" dirty="0"/>
              <a:t>hlediska </a:t>
            </a:r>
            <a:r>
              <a:rPr lang="cs-CZ" sz="1600" dirty="0" smtClean="0"/>
              <a:t>důležitosti</a:t>
            </a:r>
          </a:p>
          <a:p>
            <a:pPr marL="0" indent="0" algn="just">
              <a:buNone/>
            </a:pPr>
            <a:r>
              <a:rPr lang="cs-CZ" sz="1600" i="1" dirty="0"/>
              <a:t>Odchylky z hlediska cíle nebo kritérií manažerských procesů mohou být:</a:t>
            </a:r>
          </a:p>
          <a:p>
            <a:pPr algn="just"/>
            <a:r>
              <a:rPr lang="cs-CZ" sz="1600" dirty="0" smtClean="0"/>
              <a:t>pozitivní</a:t>
            </a:r>
            <a:r>
              <a:rPr lang="cs-CZ" sz="1600" dirty="0"/>
              <a:t>, které představují dosažení lepších výsledků, než předpokládá plán a žádoucí stav,</a:t>
            </a:r>
          </a:p>
          <a:p>
            <a:pPr algn="just"/>
            <a:r>
              <a:rPr lang="cs-CZ" sz="1600" dirty="0" smtClean="0"/>
              <a:t>negativní</a:t>
            </a:r>
            <a:r>
              <a:rPr lang="cs-CZ" sz="1600" dirty="0"/>
              <a:t>, které představují dosažení horších výsledků, než předpokládá plán a žádoucí stav.</a:t>
            </a:r>
          </a:p>
          <a:p>
            <a:pPr marL="0" indent="0" algn="just">
              <a:buNone/>
            </a:pPr>
            <a:r>
              <a:rPr lang="cs-CZ" sz="1600" i="1" dirty="0" smtClean="0"/>
              <a:t>Odchylky </a:t>
            </a:r>
            <a:r>
              <a:rPr lang="cs-CZ" sz="1600" i="1" dirty="0"/>
              <a:t>z hlediska důležitosti ukazují, jakou pozornost je nutné výsledkům kontroly </a:t>
            </a:r>
            <a:r>
              <a:rPr lang="cs-CZ" sz="1600" i="1" dirty="0" smtClean="0"/>
              <a:t>přisuzovat, proto rozlišujeme:</a:t>
            </a:r>
            <a:endParaRPr lang="cs-CZ" sz="1600" i="1" dirty="0"/>
          </a:p>
          <a:p>
            <a:pPr algn="just"/>
            <a:r>
              <a:rPr lang="cs-CZ" sz="1600" dirty="0" smtClean="0"/>
              <a:t>odchylky </a:t>
            </a:r>
            <a:r>
              <a:rPr lang="cs-CZ" sz="1600" dirty="0"/>
              <a:t>významné, které vyžadují přijetí opatření a jeho následnou realizaci a novou kontrolu,</a:t>
            </a:r>
          </a:p>
          <a:p>
            <a:pPr algn="just"/>
            <a:r>
              <a:rPr lang="cs-CZ" sz="1600" dirty="0" smtClean="0"/>
              <a:t>odchylky </a:t>
            </a:r>
            <a:r>
              <a:rPr lang="cs-CZ" sz="1600" dirty="0"/>
              <a:t>nevýznamné, které jsou natolik zanedbatelné, že nevyžadují manažerskou reakci.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Odchylky zjištěné v průběhu kontroly</a:t>
            </a:r>
            <a:endParaRPr lang="cs-CZ" dirty="0"/>
          </a:p>
        </p:txBody>
      </p:sp>
    </p:spTree>
    <p:extLst>
      <p:ext uri="{BB962C8B-B14F-4D97-AF65-F5344CB8AC3E}">
        <p14:creationId xmlns:p14="http://schemas.microsoft.com/office/powerpoint/2010/main" val="3979281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Strategický </a:t>
            </a:r>
            <a:r>
              <a:rPr lang="cs-CZ" sz="1600" dirty="0"/>
              <a:t>audit slouží pro širší a dlouhodobější </a:t>
            </a:r>
            <a:r>
              <a:rPr lang="cs-CZ" sz="1600" dirty="0" smtClean="0"/>
              <a:t>pohled na podnik. </a:t>
            </a:r>
          </a:p>
          <a:p>
            <a:pPr algn="just"/>
            <a:r>
              <a:rPr lang="cs-CZ" sz="1600" dirty="0" smtClean="0"/>
              <a:t>Audit </a:t>
            </a:r>
            <a:r>
              <a:rPr lang="cs-CZ" sz="1600" dirty="0"/>
              <a:t>provádí zevrubné, systematické, nezávislé a periodické zkoumání a hodnocení </a:t>
            </a:r>
            <a:r>
              <a:rPr lang="cs-CZ" sz="1600" dirty="0" smtClean="0"/>
              <a:t>chování </a:t>
            </a:r>
            <a:r>
              <a:rPr lang="cs-CZ" sz="1600" dirty="0"/>
              <a:t>organizace, </a:t>
            </a:r>
            <a:r>
              <a:rPr lang="cs-CZ" sz="1600" dirty="0" smtClean="0"/>
              <a:t>strategických </a:t>
            </a:r>
            <a:r>
              <a:rPr lang="cs-CZ" sz="1600" dirty="0"/>
              <a:t>cílů, zvolených strategií a způsobu jejich uskutečňování. </a:t>
            </a:r>
            <a:endParaRPr lang="cs-CZ" sz="1600" dirty="0" smtClean="0"/>
          </a:p>
          <a:p>
            <a:pPr algn="just"/>
            <a:r>
              <a:rPr lang="cs-CZ" sz="1600" dirty="0" smtClean="0"/>
              <a:t>Dále </a:t>
            </a:r>
            <a:r>
              <a:rPr lang="cs-CZ" sz="1600" dirty="0"/>
              <a:t>identifikuje problémové okruhy, příležitosti a hrozby a doporučuje aktivity směřující ke zdokonalení a zefektivnění procesu realizace </a:t>
            </a:r>
            <a:r>
              <a:rPr lang="cs-CZ" sz="1600" dirty="0" smtClean="0"/>
              <a:t>strategie podniku.</a:t>
            </a:r>
          </a:p>
          <a:p>
            <a:pPr algn="just"/>
            <a:r>
              <a:rPr lang="cs-CZ" sz="1600" dirty="0"/>
              <a:t>Kromě rozhodnutí, co bude kontrolováno, existují v auditu další důležité faktory jako je:</a:t>
            </a:r>
          </a:p>
          <a:p>
            <a:pPr lvl="1" algn="just"/>
            <a:r>
              <a:rPr lang="cs-CZ" sz="1600" dirty="0"/>
              <a:t>Zodpovědnost za audit, která má zajišťovat objektivitu a profesionální expertízu.</a:t>
            </a:r>
          </a:p>
          <a:p>
            <a:pPr lvl="1" algn="just"/>
            <a:r>
              <a:rPr lang="cs-CZ" sz="1600" dirty="0"/>
              <a:t>Plánování auditu stanovující oblast auditu, rozsah kontrolních operací, program aktivit, koordinace součinnosti, požadovaný způsob oznámení výsledků.</a:t>
            </a:r>
          </a:p>
          <a:p>
            <a:pPr lvl="1" algn="just"/>
            <a:r>
              <a:rPr lang="cs-CZ" sz="1600" dirty="0"/>
              <a:t>Využití závěrů ke zvýšení a zlepšení výkonnosti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Strategický audit</a:t>
            </a:r>
            <a:endParaRPr lang="cs-CZ" dirty="0"/>
          </a:p>
        </p:txBody>
      </p:sp>
    </p:spTree>
    <p:extLst>
      <p:ext uri="{BB962C8B-B14F-4D97-AF65-F5344CB8AC3E}">
        <p14:creationId xmlns:p14="http://schemas.microsoft.com/office/powerpoint/2010/main" val="1187945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Kontrola – určení, zda bylo dosaženo shody ve vývoji kontrolované reality vůči specifikovaným požadavkům</a:t>
            </a:r>
            <a:r>
              <a:rPr lang="cs-CZ" sz="1600" dirty="0" smtClean="0"/>
              <a:t>.</a:t>
            </a:r>
          </a:p>
          <a:p>
            <a:r>
              <a:rPr lang="cs-CZ" sz="1600" dirty="0" smtClean="0"/>
              <a:t>Základní </a:t>
            </a:r>
            <a:r>
              <a:rPr lang="cs-CZ" sz="1600" dirty="0"/>
              <a:t>náplní kontroly v obecném slova smyslu je sledování plnění úkolů plánu, zjišťování odchylek skutečnosti od plánu, rozbor příčin vzniku odchylek a jejich včasné </a:t>
            </a:r>
            <a:r>
              <a:rPr lang="cs-CZ" sz="1600" dirty="0" smtClean="0"/>
              <a:t>odstranění.</a:t>
            </a:r>
          </a:p>
          <a:p>
            <a:r>
              <a:rPr lang="pl-PL" sz="1600" dirty="0"/>
              <a:t>Kontrola je jednou ze základních funkcí </a:t>
            </a:r>
            <a:r>
              <a:rPr lang="pl-PL" sz="1600" dirty="0" smtClean="0"/>
              <a:t>řízení.</a:t>
            </a:r>
          </a:p>
          <a:p>
            <a:r>
              <a:rPr lang="cs-CZ" sz="1600" dirty="0"/>
              <a:t>Z hlediska systémového je kontrola zpětnovazební </a:t>
            </a:r>
            <a:r>
              <a:rPr lang="cs-CZ" sz="1600" dirty="0" smtClean="0"/>
              <a:t>činností.</a:t>
            </a:r>
          </a:p>
          <a:p>
            <a:r>
              <a:rPr lang="cs-CZ" sz="1600" dirty="0"/>
              <a:t>Kontrola umožňuje prostřednictvím identifikace odchylek od cíle a plánu realizovat nápravná opatření vedoucí k dosažení cílů. A to, pokud možno, ještě dříve, než odchylky nastanou (jde o prevenci</a:t>
            </a:r>
            <a:r>
              <a:rPr lang="cs-CZ" sz="1600" dirty="0" smtClean="0"/>
              <a:t>).</a:t>
            </a:r>
          </a:p>
          <a:p>
            <a:r>
              <a:rPr lang="cs-CZ" sz="1600" dirty="0"/>
              <a:t>Je to proces, jehož prováděním získává řídící orgán informace o rozdílu mezi plánovaným a skutečným stavem systému (struktury, organizace, firmy) a také o příčinách jeho </a:t>
            </a:r>
            <a:r>
              <a:rPr lang="cs-CZ" sz="1600" dirty="0" smtClean="0"/>
              <a:t>vzniku.</a:t>
            </a:r>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Pojetí kontroly</a:t>
            </a:r>
            <a:endParaRPr lang="cs-CZ" dirty="0"/>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Postup auditu:</a:t>
            </a:r>
            <a:endParaRPr lang="cs-CZ" sz="1600" dirty="0"/>
          </a:p>
          <a:p>
            <a:pPr lvl="1" algn="just"/>
            <a:r>
              <a:rPr lang="cs-CZ" sz="1600" dirty="0"/>
              <a:t>Setkání členů představenstva firmy a auditorů za účelem stanovení cíle auditu, rozsahu a hloubky auditu, informačních zdrojů, formátu hlášení a časových omezení auditu.</a:t>
            </a:r>
          </a:p>
          <a:p>
            <a:pPr lvl="1" algn="just"/>
            <a:r>
              <a:rPr lang="cs-CZ" sz="1600" dirty="0"/>
              <a:t>Příprava detailního plánu dotazování osob.</a:t>
            </a:r>
          </a:p>
          <a:p>
            <a:pPr lvl="1" algn="just"/>
            <a:r>
              <a:rPr lang="cs-CZ" sz="1600" dirty="0"/>
              <a:t>Zpracování otázek.</a:t>
            </a:r>
          </a:p>
          <a:p>
            <a:pPr lvl="1" algn="just"/>
            <a:r>
              <a:rPr lang="cs-CZ" sz="1600" dirty="0"/>
              <a:t>Termín, čas a místo schůzek.</a:t>
            </a:r>
          </a:p>
          <a:p>
            <a:pPr algn="just"/>
            <a:r>
              <a:rPr lang="cs-CZ" sz="1600" dirty="0" smtClean="0"/>
              <a:t>Položky </a:t>
            </a:r>
            <a:r>
              <a:rPr lang="cs-CZ" sz="1600" dirty="0"/>
              <a:t>zahrnuté v auditu jsou přizpůsobeny potřebám </a:t>
            </a:r>
            <a:r>
              <a:rPr lang="cs-CZ" sz="1600" dirty="0" smtClean="0"/>
              <a:t>jednotlivého podniku a </a:t>
            </a:r>
            <a:r>
              <a:rPr lang="cs-CZ" sz="1600" dirty="0"/>
              <a:t>odpovídají strategickému </a:t>
            </a:r>
            <a:r>
              <a:rPr lang="cs-CZ" sz="1600" dirty="0" smtClean="0"/>
              <a:t>plánu</a:t>
            </a:r>
            <a:r>
              <a:rPr lang="cs-CZ" sz="1600" dirty="0"/>
              <a:t>, jehož účinek je hodnocen.  </a:t>
            </a:r>
          </a:p>
          <a:p>
            <a:pPr marL="0" indent="0" algn="just">
              <a:buNone/>
            </a:pPr>
            <a:r>
              <a:rPr lang="cs-CZ" sz="1600" b="1" dirty="0" smtClean="0"/>
              <a:t>Položky  strategického </a:t>
            </a:r>
            <a:r>
              <a:rPr lang="cs-CZ" sz="1600" b="1" dirty="0"/>
              <a:t>auditu</a:t>
            </a:r>
          </a:p>
          <a:p>
            <a:pPr lvl="1" algn="just"/>
            <a:r>
              <a:rPr lang="cs-CZ" sz="1600" dirty="0"/>
              <a:t>Mise a cíle podniku</a:t>
            </a:r>
          </a:p>
          <a:p>
            <a:pPr lvl="1" algn="just"/>
            <a:r>
              <a:rPr lang="cs-CZ" sz="1600" dirty="0"/>
              <a:t>Složení podniku a strategie</a:t>
            </a:r>
          </a:p>
          <a:p>
            <a:pPr lvl="1" algn="just"/>
            <a:r>
              <a:rPr lang="cs-CZ" sz="1600" dirty="0" smtClean="0"/>
              <a:t>Strategie </a:t>
            </a:r>
            <a:r>
              <a:rPr lang="cs-CZ" sz="1600" dirty="0"/>
              <a:t>pro každou plánovanou jednotku</a:t>
            </a:r>
          </a:p>
          <a:p>
            <a:pPr lvl="1" algn="just"/>
            <a:r>
              <a:rPr lang="cs-CZ" sz="1600" dirty="0" smtClean="0"/>
              <a:t>Implementace </a:t>
            </a:r>
            <a:r>
              <a:rPr lang="cs-CZ" sz="1600" dirty="0"/>
              <a:t>a řízení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Postup a položky strategického auditu</a:t>
            </a:r>
            <a:endParaRPr lang="cs-CZ" dirty="0"/>
          </a:p>
        </p:txBody>
      </p:sp>
    </p:spTree>
    <p:extLst>
      <p:ext uri="{BB962C8B-B14F-4D97-AF65-F5344CB8AC3E}">
        <p14:creationId xmlns:p14="http://schemas.microsoft.com/office/powerpoint/2010/main" val="1602574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i="1" dirty="0"/>
              <a:t>Oddíl A – základní problémové okruhy</a:t>
            </a:r>
            <a:endParaRPr lang="cs-CZ" sz="1600" dirty="0"/>
          </a:p>
          <a:p>
            <a:pPr lvl="1"/>
            <a:r>
              <a:rPr lang="cs-CZ" sz="1600" dirty="0"/>
              <a:t>audit </a:t>
            </a:r>
            <a:r>
              <a:rPr lang="cs-CZ" sz="1600" dirty="0" smtClean="0"/>
              <a:t>chování </a:t>
            </a:r>
            <a:r>
              <a:rPr lang="cs-CZ" sz="1600" dirty="0"/>
              <a:t>podniku ve vztahu k prostředí, trhu</a:t>
            </a:r>
          </a:p>
          <a:p>
            <a:pPr lvl="1"/>
            <a:r>
              <a:rPr lang="cs-CZ" sz="1600" dirty="0"/>
              <a:t>audit </a:t>
            </a:r>
            <a:r>
              <a:rPr lang="cs-CZ" sz="1600" dirty="0" smtClean="0"/>
              <a:t>strategických </a:t>
            </a:r>
            <a:r>
              <a:rPr lang="cs-CZ" sz="1600" dirty="0"/>
              <a:t>cílů a </a:t>
            </a:r>
            <a:r>
              <a:rPr lang="cs-CZ" sz="1600" dirty="0" smtClean="0"/>
              <a:t>strategie </a:t>
            </a:r>
            <a:r>
              <a:rPr lang="cs-CZ" sz="1600" dirty="0"/>
              <a:t>jejich dosahování</a:t>
            </a:r>
          </a:p>
          <a:p>
            <a:pPr lvl="1"/>
            <a:r>
              <a:rPr lang="cs-CZ" sz="1600" dirty="0"/>
              <a:t>audit </a:t>
            </a:r>
            <a:r>
              <a:rPr lang="cs-CZ" sz="1600" dirty="0" smtClean="0"/>
              <a:t>organizační </a:t>
            </a:r>
            <a:r>
              <a:rPr lang="cs-CZ" sz="1600" dirty="0"/>
              <a:t>infrastruktury</a:t>
            </a:r>
          </a:p>
          <a:p>
            <a:pPr lvl="1"/>
            <a:r>
              <a:rPr lang="cs-CZ" sz="1600" dirty="0"/>
              <a:t>audit systému </a:t>
            </a:r>
            <a:r>
              <a:rPr lang="cs-CZ" sz="1600" dirty="0" smtClean="0"/>
              <a:t>managementu</a:t>
            </a:r>
            <a:endParaRPr lang="cs-CZ" sz="1600" dirty="0"/>
          </a:p>
          <a:p>
            <a:pPr lvl="1"/>
            <a:r>
              <a:rPr lang="cs-CZ" sz="1600" dirty="0"/>
              <a:t>audit </a:t>
            </a:r>
            <a:r>
              <a:rPr lang="cs-CZ" sz="1600" dirty="0" smtClean="0"/>
              <a:t>strategické </a:t>
            </a:r>
            <a:r>
              <a:rPr lang="cs-CZ" sz="1600" dirty="0"/>
              <a:t>výkonnosti</a:t>
            </a:r>
          </a:p>
          <a:p>
            <a:pPr lvl="1"/>
            <a:r>
              <a:rPr lang="cs-CZ" sz="1600" dirty="0"/>
              <a:t>audit nástrojů </a:t>
            </a:r>
            <a:r>
              <a:rPr lang="cs-CZ" sz="1600" dirty="0" smtClean="0"/>
              <a:t>managementu a </a:t>
            </a:r>
            <a:r>
              <a:rPr lang="cs-CZ" sz="1600" dirty="0"/>
              <a:t>jeho </a:t>
            </a:r>
            <a:r>
              <a:rPr lang="cs-CZ" sz="1600" dirty="0" smtClean="0"/>
              <a:t>funkcí</a:t>
            </a:r>
          </a:p>
          <a:p>
            <a:pPr lvl="1"/>
            <a:endParaRPr lang="cs-CZ" sz="1600" dirty="0" smtClean="0"/>
          </a:p>
          <a:p>
            <a:r>
              <a:rPr lang="cs-CZ" sz="1600" i="1" dirty="0"/>
              <a:t>Oddíl B – prohlubující analýza </a:t>
            </a:r>
            <a:r>
              <a:rPr lang="cs-CZ" sz="1600" i="1" dirty="0" smtClean="0"/>
              <a:t>systému managementu</a:t>
            </a:r>
          </a:p>
          <a:p>
            <a:pPr lvl="1"/>
            <a:r>
              <a:rPr lang="cs-CZ" sz="1600" dirty="0" smtClean="0"/>
              <a:t>Výrobní program</a:t>
            </a:r>
          </a:p>
          <a:p>
            <a:pPr lvl="1"/>
            <a:r>
              <a:rPr lang="cs-CZ" sz="1600" dirty="0" smtClean="0"/>
              <a:t>Trhy</a:t>
            </a:r>
          </a:p>
          <a:p>
            <a:pPr lvl="1"/>
            <a:r>
              <a:rPr lang="cs-CZ" sz="1600" dirty="0" smtClean="0"/>
              <a:t>Personální politika</a:t>
            </a:r>
          </a:p>
          <a:p>
            <a:pPr lvl="1"/>
            <a:r>
              <a:rPr lang="cs-CZ" sz="1600" dirty="0" smtClean="0"/>
              <a:t>Organizační struktura</a:t>
            </a:r>
          </a:p>
          <a:p>
            <a:pPr lvl="1"/>
            <a:r>
              <a:rPr lang="cs-CZ" sz="1600" dirty="0" smtClean="0"/>
              <a:t>Systém řízení podniku</a:t>
            </a:r>
          </a:p>
          <a:p>
            <a:pPr marL="0" indent="0">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Příklad metodiky strategického auditu</a:t>
            </a:r>
            <a:endParaRPr lang="cs-CZ" dirty="0"/>
          </a:p>
        </p:txBody>
      </p:sp>
    </p:spTree>
    <p:extLst>
      <p:ext uri="{BB962C8B-B14F-4D97-AF65-F5344CB8AC3E}">
        <p14:creationId xmlns:p14="http://schemas.microsoft.com/office/powerpoint/2010/main" val="1895660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Specifickými formami kontroly jsou:</a:t>
            </a:r>
          </a:p>
          <a:p>
            <a:pPr algn="just"/>
            <a:r>
              <a:rPr lang="cs-CZ" sz="1600" b="1" dirty="0" smtClean="0"/>
              <a:t>Controlling – </a:t>
            </a:r>
            <a:r>
              <a:rPr lang="cs-CZ" sz="1600" dirty="0"/>
              <a:t>c</a:t>
            </a:r>
            <a:r>
              <a:rPr lang="cs-CZ" sz="1600" dirty="0" smtClean="0"/>
              <a:t>ontrolling </a:t>
            </a:r>
            <a:r>
              <a:rPr lang="cs-CZ" sz="1600" dirty="0"/>
              <a:t>je součástí celopodnikového řídicího systému</a:t>
            </a:r>
            <a:r>
              <a:rPr lang="cs-CZ" sz="1600" dirty="0" smtClean="0"/>
              <a:t>. Jeho </a:t>
            </a:r>
            <a:r>
              <a:rPr lang="cs-CZ" sz="1600" dirty="0"/>
              <a:t>úlohou je poskytovat managementu (zpravidla vrcholovému) vhodné informace sloužící ke koordinaci, ovlivňování a usměrňování celopodnikových aktivit</a:t>
            </a:r>
            <a:r>
              <a:rPr lang="cs-CZ" sz="1600" dirty="0" smtClean="0"/>
              <a:t>. Východiskem </a:t>
            </a:r>
            <a:r>
              <a:rPr lang="cs-CZ" sz="1600" dirty="0"/>
              <a:t>controllingu je vyhodnocování stavu plnění podnikových plánů a rozpočtů</a:t>
            </a:r>
            <a:r>
              <a:rPr lang="cs-CZ" sz="1600" dirty="0" smtClean="0"/>
              <a:t>. Analýzy </a:t>
            </a:r>
            <a:r>
              <a:rPr lang="cs-CZ" sz="1600" dirty="0"/>
              <a:t>vycházejí nejčastěji z údajů účetnictví, z rozboru nákladů, rozborů odbytu, statistických výkazů </a:t>
            </a:r>
            <a:r>
              <a:rPr lang="cs-CZ" sz="1600" dirty="0" smtClean="0"/>
              <a:t>apod</a:t>
            </a:r>
            <a:r>
              <a:rPr lang="cs-CZ" sz="1600" dirty="0"/>
              <a:t>. </a:t>
            </a:r>
            <a:r>
              <a:rPr lang="cs-CZ" sz="1600" dirty="0" smtClean="0"/>
              <a:t>V </a:t>
            </a:r>
            <a:r>
              <a:rPr lang="cs-CZ" sz="1600" dirty="0"/>
              <a:t>podniku ho realizuje kontrolor nebo útvar controllingu.</a:t>
            </a:r>
          </a:p>
          <a:p>
            <a:pPr algn="just"/>
            <a:endParaRPr lang="cs-CZ" sz="1600" dirty="0"/>
          </a:p>
          <a:p>
            <a:pPr algn="just"/>
            <a:r>
              <a:rPr lang="cs-CZ" sz="1600" b="1" dirty="0"/>
              <a:t>V</a:t>
            </a:r>
            <a:r>
              <a:rPr lang="cs-CZ" sz="1600" b="1" dirty="0" smtClean="0"/>
              <a:t>nitřní audit</a:t>
            </a:r>
            <a:r>
              <a:rPr lang="cs-CZ" sz="1600" dirty="0" smtClean="0"/>
              <a:t> – vnitřní </a:t>
            </a:r>
            <a:r>
              <a:rPr lang="cs-CZ" sz="1600" dirty="0"/>
              <a:t>audit je nestranné prověřování určité činnosti, procesu, a nebo funkcí útvarů</a:t>
            </a:r>
            <a:r>
              <a:rPr lang="cs-CZ" sz="1600" dirty="0" smtClean="0"/>
              <a:t>. Audit </a:t>
            </a:r>
            <a:r>
              <a:rPr lang="cs-CZ" sz="1600" dirty="0"/>
              <a:t>provádí nestranný auditor, což je pracovník jiného podnikového útvaru k tomu vyškolený</a:t>
            </a:r>
            <a:r>
              <a:rPr lang="cs-CZ" sz="1600" dirty="0" smtClean="0"/>
              <a:t>. Auditoři </a:t>
            </a:r>
            <a:r>
              <a:rPr lang="cs-CZ" sz="1600" dirty="0"/>
              <a:t>mají k dispozici příslušné směrnice, předpisy, instrukce a pokyny a prověřují dodržování stanovených postupů</a:t>
            </a:r>
            <a:r>
              <a:rPr lang="cs-CZ" sz="1600" dirty="0" smtClean="0"/>
              <a:t>. Typickým </a:t>
            </a:r>
            <a:r>
              <a:rPr lang="cs-CZ" sz="1600" dirty="0"/>
              <a:t>rysem interních auditů je prověřování průběhu procesů, správnost procesů.</a:t>
            </a:r>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Specifické formy kontroly</a:t>
            </a:r>
            <a:endParaRPr lang="cs-CZ" dirty="0"/>
          </a:p>
        </p:txBody>
      </p:sp>
    </p:spTree>
    <p:extLst>
      <p:ext uri="{BB962C8B-B14F-4D97-AF65-F5344CB8AC3E}">
        <p14:creationId xmlns:p14="http://schemas.microsoft.com/office/powerpoint/2010/main" val="1924444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Rozborový charakter kontroly</a:t>
            </a:r>
            <a:r>
              <a:rPr lang="cs-CZ" sz="1600" dirty="0"/>
              <a:t> při sledování příčin a rozsahu odchylek mezi plánem a skutečností.</a:t>
            </a:r>
          </a:p>
          <a:p>
            <a:pPr lvl="0" algn="just"/>
            <a:r>
              <a:rPr lang="cs-CZ" sz="1600" b="1" dirty="0"/>
              <a:t>Cílová orientace kontrolního procesu</a:t>
            </a:r>
            <a:r>
              <a:rPr lang="cs-CZ" sz="1600" dirty="0"/>
              <a:t> zejména z hlediska dosažení cíle v požadované kvalitě i době.</a:t>
            </a:r>
          </a:p>
          <a:p>
            <a:pPr lvl="0" algn="just"/>
            <a:r>
              <a:rPr lang="cs-CZ" sz="1600" b="1" dirty="0"/>
              <a:t>Pozitivnost kontroly </a:t>
            </a:r>
            <a:r>
              <a:rPr lang="cs-CZ" sz="1600" dirty="0"/>
              <a:t>před regresivním pojetím, které je spojeno především s postihy. Kontrola totiž musí podchytit nejen negativní odchylky, ale i pozitivní odchýlení od plánu a tyto relevantní pozitivní rozdíly umět vhodně ocenit.</a:t>
            </a:r>
          </a:p>
          <a:p>
            <a:pPr lvl="0" algn="just"/>
            <a:r>
              <a:rPr lang="cs-CZ" sz="1600" b="1" dirty="0"/>
              <a:t>Nezbytnost preventivnosti v </a:t>
            </a:r>
            <a:r>
              <a:rPr lang="cs-CZ" sz="1600" dirty="0"/>
              <a:t>návaznosti na její včasné zabudování do všech manažerských funkcí jak sekvenčního tak paralelního charakteru.</a:t>
            </a:r>
          </a:p>
          <a:p>
            <a:pPr lvl="0" algn="just"/>
            <a:r>
              <a:rPr lang="cs-CZ" sz="1600" b="1" dirty="0"/>
              <a:t>Vyvolání aktivity všech pracovníků podniku </a:t>
            </a:r>
            <a:r>
              <a:rPr lang="cs-CZ" sz="1600" dirty="0"/>
              <a:t>při navrhování kontrolních postupů jednotlivých typů a jejich samotné účasti při provádění kontrol. Nelze přitom zapomínat na kontrolu sebe sama </a:t>
            </a:r>
            <a:endParaRPr lang="cs-CZ" sz="1600" dirty="0" smtClean="0"/>
          </a:p>
          <a:p>
            <a:pPr lvl="0" algn="just"/>
            <a:r>
              <a:rPr lang="cs-CZ" sz="1600" b="1" dirty="0" smtClean="0"/>
              <a:t>Uvědomění </a:t>
            </a:r>
            <a:r>
              <a:rPr lang="cs-CZ" sz="1600" b="1" dirty="0"/>
              <a:t>si skutečnost, že vše nelze kontrolovat. </a:t>
            </a:r>
            <a:r>
              <a:rPr lang="cs-CZ" sz="1600" dirty="0"/>
              <a:t>N</a:t>
            </a:r>
            <a:r>
              <a:rPr lang="cs-CZ" sz="1600" dirty="0" smtClean="0"/>
              <a:t>ěkteré </a:t>
            </a:r>
            <a:r>
              <a:rPr lang="cs-CZ" sz="1600" dirty="0"/>
              <a:t>odchylky malého rozsahu lze považovat za normální a pokud nepřekročí odchylky určitou velikost, je zbytečné věnovat jim pozornost.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Vlastnosti kontrolního procesu</a:t>
            </a:r>
            <a:endParaRPr lang="cs-CZ" dirty="0"/>
          </a:p>
        </p:txBody>
      </p:sp>
    </p:spTree>
    <p:extLst>
      <p:ext uri="{BB962C8B-B14F-4D97-AF65-F5344CB8AC3E}">
        <p14:creationId xmlns:p14="http://schemas.microsoft.com/office/powerpoint/2010/main" val="428054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Poznávací funkce</a:t>
            </a:r>
            <a:endParaRPr lang="cs-CZ" sz="1600" b="1" dirty="0"/>
          </a:p>
          <a:p>
            <a:pPr lvl="1" algn="just"/>
            <a:r>
              <a:rPr lang="cs-CZ" sz="1600" dirty="0" smtClean="0"/>
              <a:t>zjišťovací </a:t>
            </a:r>
            <a:r>
              <a:rPr lang="cs-CZ" sz="1600" dirty="0"/>
              <a:t>fáze</a:t>
            </a:r>
          </a:p>
          <a:p>
            <a:pPr lvl="1" algn="just"/>
            <a:r>
              <a:rPr lang="cs-CZ" sz="1600" dirty="0" smtClean="0"/>
              <a:t>hodnotící </a:t>
            </a:r>
            <a:r>
              <a:rPr lang="cs-CZ" sz="1600" dirty="0"/>
              <a:t>fáze </a:t>
            </a:r>
            <a:endParaRPr lang="cs-CZ" sz="1600" dirty="0" smtClean="0"/>
          </a:p>
          <a:p>
            <a:pPr marL="457200" lvl="1" indent="0" algn="just">
              <a:buNone/>
            </a:pPr>
            <a:endParaRPr lang="cs-CZ" sz="1600" dirty="0"/>
          </a:p>
          <a:p>
            <a:pPr algn="just"/>
            <a:r>
              <a:rPr lang="cs-CZ" sz="1600" b="1" dirty="0" smtClean="0"/>
              <a:t>Nápravná </a:t>
            </a:r>
            <a:r>
              <a:rPr lang="cs-CZ" sz="1600" b="1" dirty="0"/>
              <a:t>funkce </a:t>
            </a:r>
            <a:r>
              <a:rPr lang="cs-CZ" sz="1600" dirty="0" smtClean="0"/>
              <a:t>– určující </a:t>
            </a:r>
            <a:r>
              <a:rPr lang="cs-CZ" sz="1600" dirty="0"/>
              <a:t>faktor </a:t>
            </a:r>
            <a:r>
              <a:rPr lang="cs-CZ" sz="1600" dirty="0" smtClean="0"/>
              <a:t>účinnosti kontroly; vzniká </a:t>
            </a:r>
            <a:r>
              <a:rPr lang="cs-CZ" sz="1600" dirty="0"/>
              <a:t>po zaregistrování výsledků poznání, které mohou nabývat těchto </a:t>
            </a:r>
            <a:r>
              <a:rPr lang="cs-CZ" sz="1600" dirty="0" smtClean="0"/>
              <a:t>parametrů</a:t>
            </a:r>
            <a:r>
              <a:rPr lang="cs-CZ" sz="1600" dirty="0"/>
              <a:t>:</a:t>
            </a:r>
          </a:p>
          <a:p>
            <a:pPr lvl="1" algn="just"/>
            <a:r>
              <a:rPr lang="cs-CZ" sz="1600" dirty="0" smtClean="0"/>
              <a:t>odpovídající</a:t>
            </a:r>
            <a:r>
              <a:rPr lang="cs-CZ" sz="1600" dirty="0"/>
              <a:t>,</a:t>
            </a:r>
          </a:p>
          <a:p>
            <a:pPr lvl="1" algn="just"/>
            <a:r>
              <a:rPr lang="cs-CZ" sz="1600" dirty="0" smtClean="0"/>
              <a:t>neodpovídající – kladné</a:t>
            </a:r>
          </a:p>
          <a:p>
            <a:pPr lvl="1" algn="just"/>
            <a:r>
              <a:rPr lang="cs-CZ" sz="1600" dirty="0" smtClean="0"/>
              <a:t>neodpovídající - záporné</a:t>
            </a:r>
          </a:p>
          <a:p>
            <a:pPr marL="457200" lvl="1" indent="0" algn="just">
              <a:buNone/>
            </a:pPr>
            <a:endParaRPr lang="cs-CZ" sz="1600" dirty="0"/>
          </a:p>
          <a:p>
            <a:pPr algn="just"/>
            <a:r>
              <a:rPr lang="cs-CZ" sz="1600" b="1" dirty="0" smtClean="0"/>
              <a:t>Výchovná </a:t>
            </a:r>
            <a:r>
              <a:rPr lang="cs-CZ" sz="1600" b="1" dirty="0"/>
              <a:t>funkce </a:t>
            </a:r>
          </a:p>
          <a:p>
            <a:pPr lvl="1" algn="just"/>
            <a:r>
              <a:rPr lang="cs-CZ" sz="1600" dirty="0" smtClean="0"/>
              <a:t>upevňuje </a:t>
            </a:r>
            <a:r>
              <a:rPr lang="cs-CZ" sz="1600" dirty="0"/>
              <a:t>společenskou a pracovní kázeň,</a:t>
            </a:r>
          </a:p>
          <a:p>
            <a:pPr lvl="1" algn="just"/>
            <a:r>
              <a:rPr lang="cs-CZ" sz="1600" dirty="0" smtClean="0"/>
              <a:t>omezuje </a:t>
            </a:r>
            <a:r>
              <a:rPr lang="cs-CZ" sz="1600" dirty="0"/>
              <a:t>nesprávné metody práce ( rozbor příčin odchylek),</a:t>
            </a:r>
          </a:p>
          <a:p>
            <a:pPr lvl="1" algn="just"/>
            <a:r>
              <a:rPr lang="cs-CZ" sz="1600" dirty="0" smtClean="0"/>
              <a:t>vychovává </a:t>
            </a:r>
            <a:r>
              <a:rPr lang="cs-CZ" sz="1600" dirty="0"/>
              <a:t>k odpovědnosti a rozšiřuje zkušenosti všech pracovníků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Funkce kontrolního procesu</a:t>
            </a:r>
            <a:endParaRPr lang="cs-CZ" dirty="0"/>
          </a:p>
        </p:txBody>
      </p:sp>
    </p:spTree>
    <p:extLst>
      <p:ext uri="{BB962C8B-B14F-4D97-AF65-F5344CB8AC3E}">
        <p14:creationId xmlns:p14="http://schemas.microsoft.com/office/powerpoint/2010/main" val="144241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a:t>
            </a:r>
            <a:endParaRPr lang="cs-CZ" dirty="0"/>
          </a:p>
        </p:txBody>
      </p:sp>
      <p:pic>
        <p:nvPicPr>
          <p:cNvPr id="4" name="Obrázek 3"/>
          <p:cNvPicPr>
            <a:picLocks noChangeAspect="1"/>
          </p:cNvPicPr>
          <p:nvPr/>
        </p:nvPicPr>
        <p:blipFill rotWithShape="1">
          <a:blip r:embed="rId2"/>
          <a:srcRect t="16144"/>
          <a:stretch/>
        </p:blipFill>
        <p:spPr>
          <a:xfrm>
            <a:off x="593812" y="843558"/>
            <a:ext cx="6588224" cy="3744416"/>
          </a:xfrm>
          <a:prstGeom prst="rect">
            <a:avLst/>
          </a:prstGeom>
        </p:spPr>
      </p:pic>
    </p:spTree>
    <p:extLst>
      <p:ext uri="{BB962C8B-B14F-4D97-AF65-F5344CB8AC3E}">
        <p14:creationId xmlns:p14="http://schemas.microsoft.com/office/powerpoint/2010/main" val="1362039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Určení předmětu </a:t>
            </a:r>
            <a:r>
              <a:rPr lang="cs-CZ" sz="1600" b="1" dirty="0" smtClean="0"/>
              <a:t>kontroly </a:t>
            </a:r>
            <a:r>
              <a:rPr lang="cs-CZ" sz="1600" dirty="0" smtClean="0"/>
              <a:t>– určení toho jaké skutečnosti, události nebo záležitosti je potřeba kontrolovat.</a:t>
            </a:r>
            <a:endParaRPr lang="cs-CZ" sz="1600" dirty="0"/>
          </a:p>
          <a:p>
            <a:pPr marL="109728" indent="0" algn="just">
              <a:buNone/>
            </a:pPr>
            <a:endParaRPr lang="cs-CZ" sz="1600" dirty="0"/>
          </a:p>
          <a:p>
            <a:pPr algn="just"/>
            <a:r>
              <a:rPr lang="cs-CZ" sz="1600" b="1" dirty="0"/>
              <a:t>Získávání a výběr informací pro </a:t>
            </a:r>
            <a:r>
              <a:rPr lang="cs-CZ" sz="1600" b="1" dirty="0" smtClean="0"/>
              <a:t>kontrolu</a:t>
            </a:r>
            <a:r>
              <a:rPr lang="cs-CZ" sz="1600" dirty="0" smtClean="0"/>
              <a:t> – cílem </a:t>
            </a:r>
            <a:r>
              <a:rPr lang="cs-CZ" sz="1600" dirty="0"/>
              <a:t>každé </a:t>
            </a:r>
            <a:r>
              <a:rPr lang="cs-CZ" sz="1600" dirty="0" smtClean="0"/>
              <a:t>kontroly je získat </a:t>
            </a:r>
            <a:r>
              <a:rPr lang="cs-CZ" sz="1600" dirty="0"/>
              <a:t>přehled o vývoji </a:t>
            </a:r>
            <a:r>
              <a:rPr lang="cs-CZ" sz="1600" dirty="0" smtClean="0"/>
              <a:t>sledované skutečnosti, k tomu jsou potřebné informace </a:t>
            </a:r>
            <a:r>
              <a:rPr lang="cs-CZ" sz="1600" dirty="0"/>
              <a:t>primární a sekundární</a:t>
            </a:r>
          </a:p>
          <a:p>
            <a:pPr lvl="1" algn="just"/>
            <a:r>
              <a:rPr lang="cs-CZ" sz="1600" dirty="0" smtClean="0"/>
              <a:t>primární – získané </a:t>
            </a:r>
            <a:r>
              <a:rPr lang="cs-CZ" sz="1600" dirty="0"/>
              <a:t>informace přímým sledováním</a:t>
            </a:r>
          </a:p>
          <a:p>
            <a:pPr lvl="1" algn="just"/>
            <a:r>
              <a:rPr lang="cs-CZ" sz="1600" dirty="0" smtClean="0"/>
              <a:t> </a:t>
            </a:r>
            <a:r>
              <a:rPr lang="cs-CZ" sz="1600" dirty="0"/>
              <a:t>sekundární </a:t>
            </a:r>
            <a:r>
              <a:rPr lang="cs-CZ" sz="1600" dirty="0" smtClean="0"/>
              <a:t>– různé </a:t>
            </a:r>
            <a:r>
              <a:rPr lang="cs-CZ" sz="1600" dirty="0"/>
              <a:t>formy převzatých informací </a:t>
            </a:r>
            <a:r>
              <a:rPr lang="cs-CZ" sz="1600" dirty="0" smtClean="0"/>
              <a:t>jako jsou zprávy</a:t>
            </a:r>
            <a:r>
              <a:rPr lang="cs-CZ" sz="1600" dirty="0"/>
              <a:t>, </a:t>
            </a:r>
            <a:r>
              <a:rPr lang="cs-CZ" sz="1600" dirty="0" smtClean="0"/>
              <a:t>hlášení</a:t>
            </a:r>
            <a:r>
              <a:rPr lang="cs-CZ" sz="1600" dirty="0"/>
              <a:t>, kalkulace, účetnictví statistika,..</a:t>
            </a:r>
          </a:p>
          <a:p>
            <a:pPr algn="just"/>
            <a:endParaRPr lang="cs-CZ" sz="1600" dirty="0"/>
          </a:p>
          <a:p>
            <a:r>
              <a:rPr lang="cs-CZ" sz="1600" b="1" dirty="0" smtClean="0"/>
              <a:t>Ověření </a:t>
            </a:r>
            <a:r>
              <a:rPr lang="cs-CZ" sz="1600" b="1" dirty="0"/>
              <a:t>správnosti získaných </a:t>
            </a:r>
            <a:r>
              <a:rPr lang="cs-CZ" sz="1600" b="1" dirty="0" smtClean="0"/>
              <a:t>informací </a:t>
            </a:r>
            <a:r>
              <a:rPr lang="cs-CZ" sz="1600" dirty="0" smtClean="0"/>
              <a:t>– posuzuje </a:t>
            </a:r>
            <a:r>
              <a:rPr lang="cs-CZ" sz="1600" dirty="0"/>
              <a:t>se formální a věcná správnost informací </a:t>
            </a:r>
            <a:r>
              <a:rPr lang="cs-CZ" sz="1600" dirty="0" smtClean="0"/>
              <a:t>– např</a:t>
            </a:r>
            <a:r>
              <a:rPr lang="cs-CZ" sz="1600" dirty="0"/>
              <a:t>. </a:t>
            </a:r>
            <a:r>
              <a:rPr lang="cs-CZ" sz="1600" dirty="0" smtClean="0"/>
              <a:t>náležitosti </a:t>
            </a:r>
            <a:r>
              <a:rPr lang="cs-CZ" sz="1600" dirty="0"/>
              <a:t>dokumentů, podpisová oprávnění, úplnost údajů, </a:t>
            </a:r>
            <a:r>
              <a:rPr lang="cs-CZ" sz="1600" dirty="0" smtClean="0"/>
              <a:t>početní správnost. Důležité je zjistit </a:t>
            </a:r>
            <a:r>
              <a:rPr lang="cs-CZ" sz="1600" dirty="0"/>
              <a:t>věrohodnost </a:t>
            </a:r>
            <a:r>
              <a:rPr lang="cs-CZ" sz="1600" dirty="0" smtClean="0"/>
              <a:t>informací. </a:t>
            </a:r>
            <a:endParaRPr lang="cs-CZ" sz="1600" dirty="0"/>
          </a:p>
          <a:p>
            <a:pPr algn="just"/>
            <a:endParaRPr lang="cs-CZ" sz="1600" dirty="0"/>
          </a:p>
          <a:p>
            <a:pPr marL="109728"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 I</a:t>
            </a:r>
            <a:endParaRPr lang="cs-CZ" dirty="0"/>
          </a:p>
        </p:txBody>
      </p:sp>
    </p:spTree>
    <p:extLst>
      <p:ext uri="{BB962C8B-B14F-4D97-AF65-F5344CB8AC3E}">
        <p14:creationId xmlns:p14="http://schemas.microsoft.com/office/powerpoint/2010/main" val="54145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Hodnocení </a:t>
            </a:r>
            <a:r>
              <a:rPr lang="cs-CZ" sz="1600" b="1" dirty="0"/>
              <a:t>kontrolovaných </a:t>
            </a:r>
            <a:r>
              <a:rPr lang="cs-CZ" sz="1600" b="1" dirty="0" smtClean="0"/>
              <a:t>skutečností </a:t>
            </a:r>
            <a:r>
              <a:rPr lang="cs-CZ" sz="1600" dirty="0" smtClean="0"/>
              <a:t>– podstatou je srovnávání</a:t>
            </a:r>
            <a:r>
              <a:rPr lang="cs-CZ" sz="1600" dirty="0"/>
              <a:t>, kdy zjištěné údaje, které </a:t>
            </a:r>
            <a:r>
              <a:rPr lang="cs-CZ" sz="1600" dirty="0" smtClean="0"/>
              <a:t>odráží </a:t>
            </a:r>
            <a:r>
              <a:rPr lang="cs-CZ" sz="1600" dirty="0"/>
              <a:t>stav skutečnosti porovnáme se stanovenými </a:t>
            </a:r>
            <a:r>
              <a:rPr lang="cs-CZ" sz="1600" dirty="0" smtClean="0"/>
              <a:t>kritérii. Srovnání je prováděno třemi způsoby</a:t>
            </a:r>
            <a:endParaRPr lang="cs-CZ" sz="1600" dirty="0"/>
          </a:p>
          <a:p>
            <a:pPr lvl="1" algn="just"/>
            <a:r>
              <a:rPr lang="cs-CZ" sz="1600" dirty="0" smtClean="0"/>
              <a:t>srovnání </a:t>
            </a:r>
            <a:r>
              <a:rPr lang="cs-CZ" sz="1600" dirty="0"/>
              <a:t>se standardy</a:t>
            </a:r>
          </a:p>
          <a:p>
            <a:pPr lvl="1" algn="just"/>
            <a:r>
              <a:rPr lang="cs-CZ" sz="1600" dirty="0" smtClean="0"/>
              <a:t>srovnání </a:t>
            </a:r>
            <a:r>
              <a:rPr lang="cs-CZ" sz="1600" dirty="0"/>
              <a:t>v čase</a:t>
            </a:r>
          </a:p>
          <a:p>
            <a:pPr lvl="1" algn="just"/>
            <a:r>
              <a:rPr lang="cs-CZ" sz="1600" dirty="0" smtClean="0"/>
              <a:t>srovnání </a:t>
            </a:r>
            <a:r>
              <a:rPr lang="cs-CZ" sz="1600" dirty="0"/>
              <a:t>v prostoru</a:t>
            </a:r>
          </a:p>
          <a:p>
            <a:pPr algn="just"/>
            <a:r>
              <a:rPr lang="cs-CZ" sz="1600" dirty="0" smtClean="0"/>
              <a:t>Při </a:t>
            </a:r>
            <a:r>
              <a:rPr lang="cs-CZ" sz="1600" dirty="0"/>
              <a:t>zjištění odchylek upravit a přijmout preventivní </a:t>
            </a:r>
            <a:r>
              <a:rPr lang="cs-CZ" sz="1600" dirty="0" smtClean="0"/>
              <a:t>opatření</a:t>
            </a:r>
            <a:endParaRPr lang="cs-CZ" sz="1600" dirty="0"/>
          </a:p>
          <a:p>
            <a:pPr algn="just"/>
            <a:endParaRPr lang="cs-CZ" sz="1600" dirty="0"/>
          </a:p>
          <a:p>
            <a:pPr algn="just"/>
            <a:r>
              <a:rPr lang="cs-CZ" sz="1600" b="1" dirty="0" smtClean="0"/>
              <a:t>Závěry </a:t>
            </a:r>
            <a:r>
              <a:rPr lang="cs-CZ" sz="1600" b="1" dirty="0"/>
              <a:t>a návrhy </a:t>
            </a:r>
            <a:r>
              <a:rPr lang="cs-CZ" sz="1600" b="1" dirty="0" smtClean="0"/>
              <a:t>opatření </a:t>
            </a:r>
            <a:r>
              <a:rPr lang="cs-CZ" sz="1600" dirty="0" smtClean="0"/>
              <a:t>– návrh </a:t>
            </a:r>
            <a:r>
              <a:rPr lang="cs-CZ" sz="1600" dirty="0"/>
              <a:t>dalšího postupu a </a:t>
            </a:r>
            <a:r>
              <a:rPr lang="cs-CZ" sz="1600" dirty="0" smtClean="0"/>
              <a:t>opatření podle zjištěné situace:</a:t>
            </a:r>
            <a:endParaRPr lang="cs-CZ" sz="1600" dirty="0"/>
          </a:p>
          <a:p>
            <a:pPr lvl="1" algn="just"/>
            <a:r>
              <a:rPr lang="cs-CZ" sz="1600" dirty="0" smtClean="0"/>
              <a:t>žádoucí </a:t>
            </a:r>
            <a:r>
              <a:rPr lang="cs-CZ" sz="1600" dirty="0"/>
              <a:t>stav</a:t>
            </a:r>
          </a:p>
          <a:p>
            <a:pPr lvl="1" algn="just"/>
            <a:r>
              <a:rPr lang="cs-CZ" sz="1600" dirty="0" smtClean="0"/>
              <a:t>odchylky – provedení </a:t>
            </a:r>
            <a:r>
              <a:rPr lang="cs-CZ" sz="1600" dirty="0"/>
              <a:t>korigujících opatření </a:t>
            </a:r>
          </a:p>
          <a:p>
            <a:pPr lvl="1" algn="just"/>
            <a:r>
              <a:rPr lang="cs-CZ" sz="1600" dirty="0" smtClean="0"/>
              <a:t>nové </a:t>
            </a:r>
            <a:r>
              <a:rPr lang="cs-CZ" sz="1600" dirty="0"/>
              <a:t>rozhodnutí</a:t>
            </a:r>
          </a:p>
          <a:p>
            <a:pPr algn="just"/>
            <a:endParaRPr lang="cs-CZ" sz="1600" dirty="0"/>
          </a:p>
          <a:p>
            <a:pPr marL="109728"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 II</a:t>
            </a:r>
            <a:endParaRPr lang="cs-CZ" dirty="0"/>
          </a:p>
        </p:txBody>
      </p:sp>
    </p:spTree>
    <p:extLst>
      <p:ext uri="{BB962C8B-B14F-4D97-AF65-F5344CB8AC3E}">
        <p14:creationId xmlns:p14="http://schemas.microsoft.com/office/powerpoint/2010/main" val="60557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Zpětná vazba </a:t>
            </a:r>
            <a:r>
              <a:rPr lang="cs-CZ" sz="1600" dirty="0" smtClean="0"/>
              <a:t>– zpětná </a:t>
            </a:r>
            <a:r>
              <a:rPr lang="cs-CZ" sz="1600" dirty="0"/>
              <a:t>vazba je realizována při navržení </a:t>
            </a:r>
            <a:r>
              <a:rPr lang="cs-CZ" sz="1600" dirty="0" smtClean="0"/>
              <a:t>nápravných opatření a volba </a:t>
            </a:r>
            <a:r>
              <a:rPr lang="cs-CZ" sz="1600" dirty="0"/>
              <a:t>vhodného typu kontrolního </a:t>
            </a:r>
            <a:r>
              <a:rPr lang="cs-CZ" sz="1600" dirty="0" smtClean="0"/>
              <a:t>systému:</a:t>
            </a:r>
            <a:endParaRPr lang="cs-CZ" sz="1600" dirty="0"/>
          </a:p>
          <a:p>
            <a:pPr lvl="1" algn="just"/>
            <a:r>
              <a:rPr lang="cs-CZ" sz="1600" dirty="0" smtClean="0"/>
              <a:t>dohlížecí</a:t>
            </a:r>
            <a:r>
              <a:rPr lang="cs-CZ" sz="1600" dirty="0"/>
              <a:t>, monitorovací a evidenční systém</a:t>
            </a:r>
          </a:p>
          <a:p>
            <a:pPr lvl="1" algn="just"/>
            <a:r>
              <a:rPr lang="cs-CZ" sz="1600" dirty="0" smtClean="0"/>
              <a:t>hodnotící </a:t>
            </a:r>
            <a:r>
              <a:rPr lang="cs-CZ" sz="1600" dirty="0"/>
              <a:t>systémy</a:t>
            </a:r>
          </a:p>
          <a:p>
            <a:pPr lvl="1" algn="just"/>
            <a:r>
              <a:rPr lang="cs-CZ" sz="1600" dirty="0" smtClean="0"/>
              <a:t>zpětná </a:t>
            </a:r>
            <a:r>
              <a:rPr lang="cs-CZ" sz="1600" dirty="0"/>
              <a:t>vazba</a:t>
            </a:r>
          </a:p>
          <a:p>
            <a:pPr lvl="1" algn="just"/>
            <a:r>
              <a:rPr lang="cs-CZ" sz="1600" dirty="0" smtClean="0"/>
              <a:t>nápravná </a:t>
            </a:r>
            <a:r>
              <a:rPr lang="cs-CZ" sz="1600" dirty="0"/>
              <a:t>opatření</a:t>
            </a:r>
          </a:p>
          <a:p>
            <a:pPr lvl="1" algn="just"/>
            <a:r>
              <a:rPr lang="cs-CZ" sz="1600" dirty="0" smtClean="0"/>
              <a:t>normy</a:t>
            </a:r>
            <a:r>
              <a:rPr lang="cs-CZ" sz="1600" dirty="0"/>
              <a:t>, standardy, pravidla, nařízení, záměry, cíle</a:t>
            </a:r>
          </a:p>
          <a:p>
            <a:pPr lvl="1" algn="just"/>
            <a:r>
              <a:rPr lang="cs-CZ" sz="1600" dirty="0" smtClean="0"/>
              <a:t>ocenění</a:t>
            </a:r>
            <a:r>
              <a:rPr lang="cs-CZ" sz="1600" dirty="0"/>
              <a:t>, odměny, sankce, konstruktivní kritika</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 III</a:t>
            </a:r>
            <a:endParaRPr lang="cs-CZ" dirty="0"/>
          </a:p>
        </p:txBody>
      </p:sp>
    </p:spTree>
    <p:extLst>
      <p:ext uri="{BB962C8B-B14F-4D97-AF65-F5344CB8AC3E}">
        <p14:creationId xmlns:p14="http://schemas.microsoft.com/office/powerpoint/2010/main" val="3663222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2988</TotalTime>
  <Words>3367</Words>
  <Application>Microsoft Office PowerPoint</Application>
  <PresentationFormat>Předvádění na obrazovce (16:9)</PresentationFormat>
  <Paragraphs>293</Paragraphs>
  <Slides>32</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32</vt:i4>
      </vt:variant>
    </vt:vector>
  </HeadingPairs>
  <TitlesOfParts>
    <vt:vector size="37" baseType="lpstr">
      <vt:lpstr>Arial</vt:lpstr>
      <vt:lpstr>Calibri</vt:lpstr>
      <vt:lpstr>Enriqueta</vt:lpstr>
      <vt:lpstr>Times New Roman</vt:lpstr>
      <vt:lpstr>SLU</vt:lpstr>
      <vt:lpstr>Strategická kontrola</vt:lpstr>
      <vt:lpstr>Osnova tématu</vt:lpstr>
      <vt:lpstr>Pojetí kontroly</vt:lpstr>
      <vt:lpstr>Vlastnosti kontrolního procesu</vt:lpstr>
      <vt:lpstr>Funkce kontrolního procesu</vt:lpstr>
      <vt:lpstr>Fáze kontrolního procesu</vt:lpstr>
      <vt:lpstr>Fáze kontrolního procesu I</vt:lpstr>
      <vt:lpstr>Fáze kontrolního procesu II</vt:lpstr>
      <vt:lpstr>Fáze kontrolního procesu III</vt:lpstr>
      <vt:lpstr>Typologie kontrol I</vt:lpstr>
      <vt:lpstr>Typologie kontrol II</vt:lpstr>
      <vt:lpstr>Typologie kontrol III</vt:lpstr>
      <vt:lpstr>Tvorba kontrolního systému</vt:lpstr>
      <vt:lpstr>Zásady efektivní kontroly</vt:lpstr>
      <vt:lpstr>Nedostatky kontroly</vt:lpstr>
      <vt:lpstr>Úrovně kontrol v podniku z pohledu řízení </vt:lpstr>
      <vt:lpstr>Strategická kontrola</vt:lpstr>
      <vt:lpstr>Náplň strategického kontrolního procesu</vt:lpstr>
      <vt:lpstr>Zaměření a oblasti strategické kontroly</vt:lpstr>
      <vt:lpstr>Základní aspekty strategické kontroly podle Mefferta</vt:lpstr>
      <vt:lpstr>Uplatnění strategické kontroly I</vt:lpstr>
      <vt:lpstr>Uplatnění strategické kontroly II</vt:lpstr>
      <vt:lpstr>Uplatnění strategické kontroly III</vt:lpstr>
      <vt:lpstr>Význam strategické kontroly I</vt:lpstr>
      <vt:lpstr>Význam strategické kontroly II</vt:lpstr>
      <vt:lpstr>Proces strategické kontroly</vt:lpstr>
      <vt:lpstr>Hodnotící kritéria</vt:lpstr>
      <vt:lpstr>Odchylky zjištěné v průběhu kontroly</vt:lpstr>
      <vt:lpstr>Strategický audit</vt:lpstr>
      <vt:lpstr>Postup a položky strategického auditu</vt:lpstr>
      <vt:lpstr>Příklad metodiky strategického auditu</vt:lpstr>
      <vt:lpstr>Specifické formy kontroly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115</cp:revision>
  <dcterms:created xsi:type="dcterms:W3CDTF">2016-07-06T15:42:34Z</dcterms:created>
  <dcterms:modified xsi:type="dcterms:W3CDTF">2022-11-14T15:08:59Z</dcterms:modified>
</cp:coreProperties>
</file>