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6" r:id="rId2"/>
    <p:sldId id="301" r:id="rId3"/>
    <p:sldId id="302" r:id="rId4"/>
    <p:sldId id="303" r:id="rId5"/>
    <p:sldId id="305" r:id="rId6"/>
    <p:sldId id="306" r:id="rId7"/>
    <p:sldId id="312" r:id="rId8"/>
    <p:sldId id="307" r:id="rId9"/>
    <p:sldId id="304" r:id="rId10"/>
    <p:sldId id="308" r:id="rId11"/>
    <p:sldId id="309" r:id="rId12"/>
    <p:sldId id="285" r:id="rId13"/>
    <p:sldId id="284" r:id="rId14"/>
    <p:sldId id="286" r:id="rId15"/>
    <p:sldId id="287" r:id="rId16"/>
    <p:sldId id="295" r:id="rId17"/>
    <p:sldId id="296" r:id="rId18"/>
    <p:sldId id="297" r:id="rId19"/>
    <p:sldId id="298" r:id="rId20"/>
    <p:sldId id="299" r:id="rId21"/>
    <p:sldId id="300" r:id="rId22"/>
    <p:sldId id="310" r:id="rId23"/>
    <p:sldId id="311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66441500582311"/>
          <c:y val="8.4251259732185127E-2"/>
          <c:w val="0.42883723561331671"/>
          <c:h val="0.8792137734659361"/>
        </c:manualLayout>
      </c:layout>
      <c:radarChart>
        <c:radarStyle val="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globální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E-4A6C-B681-73C0D21D93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krokový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1.02</c:v>
                </c:pt>
                <c:pt idx="1">
                  <c:v>2.5499999999999998</c:v>
                </c:pt>
                <c:pt idx="2">
                  <c:v>1.1900000000000241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E-4A6C-B681-73C0D21D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45472"/>
        <c:axId val="121204096"/>
      </c:radarChart>
      <c:catAx>
        <c:axId val="963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21204096"/>
        <c:crosses val="autoZero"/>
        <c:auto val="0"/>
        <c:lblAlgn val="ctr"/>
        <c:lblOffset val="100"/>
        <c:noMultiLvlLbl val="0"/>
      </c:catAx>
      <c:valAx>
        <c:axId val="12120409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345472"/>
        <c:crosses val="autoZero"/>
        <c:crossBetween val="between"/>
        <c:majorUnit val="1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i="1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mezinárodních trzích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Strategické orientace (zaměření)</a:t>
            </a:r>
          </a:p>
          <a:p>
            <a:pPr lvl="1"/>
            <a:r>
              <a:rPr lang="cs-CZ" sz="1800" dirty="0"/>
              <a:t>Globální integrace</a:t>
            </a:r>
          </a:p>
          <a:p>
            <a:pPr lvl="1"/>
            <a:r>
              <a:rPr lang="cs-CZ" sz="1800" dirty="0"/>
              <a:t>Lokální citlivost</a:t>
            </a:r>
          </a:p>
          <a:p>
            <a:pPr lvl="1"/>
            <a:r>
              <a:rPr lang="cs-CZ" sz="1800" dirty="0" err="1"/>
              <a:t>Glokalizace</a:t>
            </a:r>
            <a:r>
              <a:rPr lang="cs-CZ" sz="1800" dirty="0"/>
              <a:t> 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Volby trhů</a:t>
            </a:r>
          </a:p>
          <a:p>
            <a:pPr lvl="1"/>
            <a:r>
              <a:rPr lang="cs-CZ" sz="1800" dirty="0"/>
              <a:t>Základní dimenze </a:t>
            </a:r>
          </a:p>
          <a:p>
            <a:pPr lvl="2"/>
            <a:r>
              <a:rPr lang="cs-CZ" sz="1800" dirty="0"/>
              <a:t>Fyzická dimenze</a:t>
            </a:r>
          </a:p>
          <a:p>
            <a:pPr lvl="2"/>
            <a:r>
              <a:rPr lang="cs-CZ" sz="1800" dirty="0"/>
              <a:t>Psychická dimenze</a:t>
            </a:r>
          </a:p>
          <a:p>
            <a:pPr lvl="2"/>
            <a:r>
              <a:rPr lang="cs-CZ" sz="1800" dirty="0"/>
              <a:t>Ekonomická dimenze</a:t>
            </a:r>
          </a:p>
          <a:p>
            <a:pPr lvl="1"/>
            <a:r>
              <a:rPr lang="cs-CZ" sz="1800" dirty="0"/>
              <a:t>Volba cílové země (</a:t>
            </a:r>
            <a:r>
              <a:rPr lang="cs-CZ" sz="1800" dirty="0" err="1"/>
              <a:t>screening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strategická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7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33164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</a:t>
            </a:r>
            <a:endParaRPr lang="cs-CZ" dirty="0"/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3903489" y="1311449"/>
            <a:ext cx="196525" cy="298849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1937740" y="2553637"/>
            <a:ext cx="3988204" cy="226943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1510408" y="2935014"/>
            <a:ext cx="230505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Mezinárodní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Harley-Davidson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Rolex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Starbucks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6922" y="2865423"/>
            <a:ext cx="278048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Bridgestone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Nestlé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Philips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298607" y="1251895"/>
            <a:ext cx="2478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Transnacionální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ABB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Bertelsmann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Procter </a:t>
            </a:r>
            <a:r>
              <a:rPr kumimoji="0" lang="de-DE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&amp; </a:t>
            </a:r>
            <a:r>
              <a:rPr kumimoji="0" lang="de-DE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Gamble</a:t>
            </a:r>
            <a:endParaRPr kumimoji="0" lang="de-DE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316643" y="2463181"/>
            <a:ext cx="577747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028938" y="728684"/>
            <a:ext cx="374651" cy="2557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LOKÁLNÍ CITLIVOST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2220813" y="715585"/>
            <a:ext cx="3422058" cy="415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SNIŽOVÁNÍ NÁKLADŮ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51857" y="4335843"/>
            <a:ext cx="5937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014499" y="2408223"/>
            <a:ext cx="859418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757610" y="1311450"/>
            <a:ext cx="188436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Globální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Infosys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Lenovo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Siemens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Energy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080120" y="4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080120" y="4620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Mezinárodní strategie</a:t>
            </a:r>
            <a:r>
              <a:rPr lang="cs-CZ" sz="1600" dirty="0"/>
              <a:t> využívá existující klíčové kompetence vytvořené v tuzemském prostředí k prodeji stejných produktů (tj. výrobků a služeb) jak na tuzemském, tak na zahraničním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Jedná </a:t>
            </a:r>
            <a:r>
              <a:rPr lang="cs-CZ" sz="1600" dirty="0"/>
              <a:t>se o jednu z nejstarších forem mezinárodního strategického působení v mezinárodním podnikatelském prostředí (nejčastěji se využíval v první polovině dvacátého století) a často je to první strategická forma, kterou podniky využívají při svém prvním vstupu do mezinárodního </a:t>
            </a:r>
            <a:r>
              <a:rPr lang="cs-CZ" sz="1600" dirty="0" smtClean="0"/>
              <a:t>prostoru.</a:t>
            </a:r>
          </a:p>
          <a:p>
            <a:pPr lvl="0" algn="just"/>
            <a:r>
              <a:rPr lang="cs-CZ" sz="1600" dirty="0"/>
              <a:t>Mezinárodní strategie je používána především těmi podniky, které působí na relativně velkém tuzemském trhu a mají vybudovanou silnou značku a mají velmi dobrou reputaci na trhu. Strategie je velmi dobře využitelná u zboží s vysokou hodnotou, jako je luxusní zboží a strojní zařízení.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této strategie je transfer klíčových kompetencí a unikátního produktu na zahraniční trhy, kde nejsou konkurenti schopni takovýto produkt vyvinout. Transfer produktů na zahraniční trhy je realizován pomocí silných exportérů.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Multinárodní </a:t>
            </a:r>
            <a:r>
              <a:rPr lang="cs-CZ" sz="1600" b="1" dirty="0" smtClean="0"/>
              <a:t>strategie</a:t>
            </a:r>
            <a:r>
              <a:rPr lang="cs-CZ" sz="1600" dirty="0" smtClean="0"/>
              <a:t> </a:t>
            </a:r>
            <a:r>
              <a:rPr lang="cs-CZ" sz="1600" dirty="0"/>
              <a:t>je založena na maximálním přizpůsobení místním trhům a požadavkům zákazníků, dochází k přizpůsobení různým trhům s různými podmínkami. Nejčastěji se tato strategie uplatňuje u podniků, které vstupují na hostitelské trhy s velkou kapacitou nebo trhy velmi osobité (jako je třeba trh Japonska nebo Saudské Arábie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dirty="0"/>
              <a:t>Obvykle se multinárodní strategie uplatňuje na trhu se spotřebním zbožím nebo v oblasti potravinářství. </a:t>
            </a:r>
            <a:r>
              <a:rPr lang="cs-CZ" sz="1600" dirty="0" smtClean="0"/>
              <a:t>K</a:t>
            </a:r>
            <a:r>
              <a:rPr lang="cs-CZ" sz="1600" dirty="0"/>
              <a:t> tomu, aby mohly být co nejlépe uspokojeny zákaznické preference a požadavky na jednotlivých trzích, tak je potřeba na cílových zahraničních trzích vytvořit podnikatelské jednotky zajišťující všechny funkce.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Přičemž </a:t>
            </a:r>
            <a:r>
              <a:rPr lang="cs-CZ" sz="1600" dirty="0"/>
              <a:t>každá podnikatelská jednotka je vysoce autonomní a její fungování je spojeno s vysokými náklady</a:t>
            </a:r>
            <a:r>
              <a:rPr lang="cs-CZ" sz="1600" dirty="0" smtClean="0"/>
              <a:t>. </a:t>
            </a:r>
            <a:r>
              <a:rPr lang="cs-CZ" sz="1600" dirty="0" err="1"/>
              <a:t>Autonomita</a:t>
            </a:r>
            <a:r>
              <a:rPr lang="cs-CZ" sz="1600" dirty="0"/>
              <a:t> podnikatelských jednotek neumožňuje využití úspor z rozsahu a také přenos znalostí mezi regiony.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Tím</a:t>
            </a:r>
            <a:r>
              <a:rPr lang="cs-CZ" sz="1600" dirty="0"/>
              <a:t>, že se podnik snaží přizpůsobit požadavkům různých regionů, tak potřebuje </a:t>
            </a:r>
            <a:r>
              <a:rPr lang="cs-CZ" sz="1600" dirty="0" err="1"/>
              <a:t>tacitní</a:t>
            </a:r>
            <a:r>
              <a:rPr lang="cs-CZ" sz="1600" dirty="0"/>
              <a:t> znalosti k vytvoření produktů s očekávanou kvalitou a odpovídající požadavkům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7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Globální strategie</a:t>
            </a:r>
            <a:r>
              <a:rPr lang="cs-CZ" sz="1600" dirty="0"/>
              <a:t> maximalizuje tlak na co nejnižší náklady. Globální strategie se stala preferovanou strategií 21. století. </a:t>
            </a:r>
            <a:r>
              <a:rPr lang="cs-CZ" sz="1600" dirty="0" smtClean="0"/>
              <a:t>Je </a:t>
            </a:r>
            <a:r>
              <a:rPr lang="cs-CZ" sz="1600" dirty="0"/>
              <a:t>vytvářen produkt pro světový trh, celý svět je vnímán jako jeden trh a nejsou zde sledovány rozdíly mezi jednotlivými trhy a zeměmi. Stejně tak není brán ohled na různé zákaznické preference a způsoby. </a:t>
            </a:r>
            <a:r>
              <a:rPr lang="cs-CZ" sz="1600" dirty="0" smtClean="0"/>
              <a:t>Strategie </a:t>
            </a:r>
            <a:r>
              <a:rPr lang="cs-CZ" sz="1600" dirty="0"/>
              <a:t>je nízkonákladová a celkové zaměření je na růst ziskovosti se snižováním nákladů, přičemž vychází z maximalizace úspor z rozsahu</a:t>
            </a:r>
            <a:r>
              <a:rPr lang="cs-CZ" sz="1600" dirty="0" smtClean="0"/>
              <a:t>.</a:t>
            </a:r>
            <a:endParaRPr lang="cs-CZ" sz="1600" dirty="0"/>
          </a:p>
          <a:p>
            <a:pPr algn="just"/>
            <a:r>
              <a:rPr lang="cs-CZ" sz="1600" b="1" dirty="0"/>
              <a:t>Transnacionální </a:t>
            </a:r>
            <a:r>
              <a:rPr lang="cs-CZ" sz="1600" b="1" dirty="0" smtClean="0"/>
              <a:t>strategie</a:t>
            </a:r>
            <a:r>
              <a:rPr lang="cs-CZ" sz="1600" dirty="0"/>
              <a:t> </a:t>
            </a:r>
            <a:r>
              <a:rPr lang="cs-CZ" sz="1600" dirty="0" smtClean="0"/>
              <a:t>představuje </a:t>
            </a:r>
            <a:r>
              <a:rPr lang="cs-CZ" sz="1600" dirty="0"/>
              <a:t>kombinaci maximální lokální citlivosti (lokalizační strategie) s maximální globální integrací (globalizační strategie). Důraz je kladen jak na nízké náklady, tak na lokální požadavky trhu. Tato strategie je často používána v kombinaci s tzv. strategií modrého </a:t>
            </a:r>
            <a:r>
              <a:rPr lang="cs-CZ" sz="1600" dirty="0" smtClean="0"/>
              <a:t>oceánu. Transnacionální </a:t>
            </a:r>
            <a:r>
              <a:rPr lang="cs-CZ" sz="1600" dirty="0"/>
              <a:t>strategie využívá úspory z rozsahu, hledá způsoby učení se od jiných trhů a integruje tyto znalosti prostřednictvím globálních operací. Dochází zde k transferu zdrojů a kapacit přes hranice země, která tak umožňuje zvyšování hodnoty podniku. Vytváření podnikatelských jednotek na jednotlivých trzích s sebou nese vysoké náklady na jejich provoz, ale zároveň zajišťuje difúzi myšlenek, inovací a nejlepších příkladů napříč světem.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2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K základním strategickým rozhodnutím v rámci mezinárodní </a:t>
            </a:r>
            <a:r>
              <a:rPr lang="cs-CZ" sz="1600" dirty="0" smtClean="0"/>
              <a:t>strategie </a:t>
            </a:r>
            <a:r>
              <a:rPr lang="cs-CZ" sz="1600" dirty="0"/>
              <a:t>patří rozhodnutí o rozsahu geografického působení. Manažeři a majitelé podniku si musí stanovit, v jaké geografické šíři chtějí působit, zda v jednom regionu, celosvětově nebo globálně.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Otázka </a:t>
            </a:r>
            <a:r>
              <a:rPr lang="cs-CZ" sz="1600" dirty="0"/>
              <a:t>rozsahu geografického působení přímo navazuje na strategii vertikální integrace a diverzifikační strategii. Návaznost na předchozí strategie je dána tím, že při mezinárodním působení podnikatelského subjektu je kladen velký důraz nejen na potřebné zdroje, ale především na klíčové kompetence.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Jelikož </a:t>
            </a:r>
            <a:r>
              <a:rPr lang="cs-CZ" sz="1600" dirty="0"/>
              <a:t>podnik vstupuje do nového prostředí, tak musí rozvíjet nové klíčové kompetence, které mu umožní posílit jeho tržní pozici a vybudovat udržitelnou konkurenční výhodu</a:t>
            </a:r>
            <a:r>
              <a:rPr lang="cs-CZ" sz="1600" dirty="0" smtClean="0"/>
              <a:t>. </a:t>
            </a:r>
          </a:p>
          <a:p>
            <a:pPr lvl="0" algn="just"/>
            <a:r>
              <a:rPr lang="cs-CZ" sz="1600" dirty="0"/>
              <a:t>Při rozhodování o strategii geografického působení se podniky v podstatě rozhodují mezi variantou široké geografické diverzifikace svých aktivit a variantou koncentrace na jeden klíčový trh.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1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 pohledu rozsahu geografického působení si tedy podniky vybírají mezi dvěma strategiemi, a to strategií koncentrace a strategií rozšířeného </a:t>
            </a:r>
            <a:r>
              <a:rPr lang="cs-CZ" sz="1600" dirty="0" smtClean="0"/>
              <a:t>působení.</a:t>
            </a:r>
          </a:p>
          <a:p>
            <a:pPr lvl="0" algn="just"/>
            <a:r>
              <a:rPr lang="cs-CZ" sz="1600" dirty="0" smtClean="0"/>
              <a:t> </a:t>
            </a:r>
            <a:r>
              <a:rPr lang="cs-CZ" sz="1600" b="1" dirty="0" smtClean="0"/>
              <a:t>Strategie </a:t>
            </a:r>
            <a:r>
              <a:rPr lang="cs-CZ" sz="1600" b="1" dirty="0"/>
              <a:t>koncentrace</a:t>
            </a:r>
            <a:r>
              <a:rPr lang="cs-CZ" sz="1600" dirty="0"/>
              <a:t> je založena na výběru jednoho geografického regionu a jednoho zahraničního trhu, na kterém začíná podnikatelský subjekt působit. Výběr cíleného geografického regionu nebo kulturního klastru probíhá nejčastěji na základě podobnosti a blízkosti vybraného regionu k původnímu, tuzemskému regionu. Strategie koncentrace je typická pro malé a střední podniky, které mají často omezené zdroje, znalosti zahraničních trhů a omezené schopnosti působení na zahraničních trzích.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Druhou </a:t>
            </a:r>
            <a:r>
              <a:rPr lang="cs-CZ" sz="1600" dirty="0"/>
              <a:t>možností je </a:t>
            </a:r>
            <a:r>
              <a:rPr lang="cs-CZ" sz="1600" b="1" dirty="0"/>
              <a:t>strategie rozšířeného působení</a:t>
            </a:r>
            <a:r>
              <a:rPr lang="cs-CZ" sz="1600" dirty="0"/>
              <a:t>, při které na rozdíl od strategie koncentrace, si podnik volí několik geografických regionů a několik zahraničních trhů, na kterých zahajuje své zahraniční působení. Tato geografická strategie je velmi typická pro velké podniky s dostatečnými zdroji a znalostmi zahraničních trhů. Navíc tyto podniky mají vybudované odpovídající klíčové kompetence použitelné pro zahraniční trhy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Volba strategie geografického působení je významným způsobem ovlivněna atraktivností konkrétního geografického regionu, popř. zahraničního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Atraktivnost </a:t>
            </a:r>
            <a:r>
              <a:rPr lang="cs-CZ" sz="1600" dirty="0"/>
              <a:t>vybrané geografické lokality bývá hodnocena pomocí absolutních metrik (např. počet zákazníků, kupní síla obyvatelstva a další) a pomocí relativní vzdálenosti.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Daleko </a:t>
            </a:r>
            <a:r>
              <a:rPr lang="cs-CZ" sz="1600" dirty="0"/>
              <a:t>častěji se používá hodnocení právě pomocí relativní vzdálenosti, která určuje jakousi vzdálenost nebo také odstup zvoleného regionu od tuzemského regionu pomocí vybraných faktorů.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</a:t>
            </a:r>
            <a:r>
              <a:rPr lang="cs-CZ" sz="1600" dirty="0"/>
              <a:t> této souvislosti se hovoří o mentální, psychické odlišnosti geografických regionů/trhů. A právě psychická odlišnost cílového geografického regionu/trhu od tuzemského regionu/trhu je častějším faktorem ovlivňujícím volbu konkrétního geografického regionu/trhu, než geografická vzdálenost je cílovým a tuzemským regionem/trhem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Pro hodnocení relativní vzdálenosti </a:t>
            </a:r>
            <a:r>
              <a:rPr lang="cs-CZ" sz="1600" dirty="0" smtClean="0"/>
              <a:t>byl vytvořen určitý </a:t>
            </a:r>
            <a:r>
              <a:rPr lang="cs-CZ" sz="1600" dirty="0"/>
              <a:t>hodnotící rámec pomocí vybraných faktorů pod názvem </a:t>
            </a:r>
            <a:r>
              <a:rPr lang="cs-CZ" sz="1600" b="1" dirty="0"/>
              <a:t>CAGE hodnotící rámec vzdálenosti</a:t>
            </a:r>
            <a:r>
              <a:rPr lang="cs-CZ" sz="1600" dirty="0"/>
              <a:t> (CAGE Distance Framework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b="1" dirty="0" err="1"/>
              <a:t>Cultural</a:t>
            </a:r>
            <a:r>
              <a:rPr lang="cs-CZ" sz="1600" b="1" dirty="0"/>
              <a:t> (kulturní vzdálenost)</a:t>
            </a:r>
            <a:r>
              <a:rPr lang="cs-CZ" sz="1600" dirty="0"/>
              <a:t> – kulturní vzdálenost hodnotí kulturní rozdílnosti (jako je odlišný jazyk, etnické skupiny, náboženství, sociální normy a zvyky, názory a hodnoty a další faktory) mezi tuzemským trhem a cílovým zahraničním trhem. Velké kulturní rozdílnosti sebou mohou přinést nejen vysoké náklady a nejistotu ve vedení, ale také nedostatek důvěry a vzájemného respektu mezi obchodními </a:t>
            </a:r>
            <a:r>
              <a:rPr lang="cs-CZ" sz="1600" dirty="0" smtClean="0"/>
              <a:t>partnery.</a:t>
            </a:r>
          </a:p>
          <a:p>
            <a:pPr lvl="0" algn="just"/>
            <a:r>
              <a:rPr lang="cs-CZ" sz="1600" b="1" dirty="0" err="1"/>
              <a:t>Administrative</a:t>
            </a:r>
            <a:r>
              <a:rPr lang="cs-CZ" sz="1600" b="1" dirty="0"/>
              <a:t> and </a:t>
            </a:r>
            <a:r>
              <a:rPr lang="cs-CZ" sz="1600" b="1" dirty="0" err="1"/>
              <a:t>political</a:t>
            </a:r>
            <a:r>
              <a:rPr lang="cs-CZ" sz="1600" b="1" dirty="0"/>
              <a:t> (administrativní a politická vzdálenost)</a:t>
            </a:r>
            <a:r>
              <a:rPr lang="cs-CZ" sz="1600" dirty="0"/>
              <a:t> – administrativní a politická vzdálenost je sledována z pohledu takových faktorů, jako je absence nebo existence měnových nebo politických smluv (mezi tuzemským a cílovým trhem), silný nebo slabý vliv legislativních a finančních institucí, popřípadě existence politického nepřátelství mezi zeměmi.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Ekonomickopolitická</a:t>
            </a:r>
            <a:r>
              <a:rPr lang="en-US" sz="1600" dirty="0"/>
              <a:t> </a:t>
            </a:r>
            <a:r>
              <a:rPr lang="cs-CZ" sz="1600" dirty="0"/>
              <a:t>polycentrická soustava složená </a:t>
            </a:r>
            <a:r>
              <a:rPr lang="en-US" sz="1600" dirty="0"/>
              <a:t>z </a:t>
            </a:r>
            <a:r>
              <a:rPr lang="cs-CZ" sz="1600" dirty="0"/>
              <a:t>různých relativně výrobně uzavřených a ekonomicky samostatných státních celků.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1. etapa - vznik světové ekonomiky – konec 19. století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2. etapa – rozvoj světové ekonomiky – do začátku 1. světové války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3. etapa – období mezi dvěma světovými válkami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4. etapa – od konce 2. světové války do konce 90. let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5. etapa – od konce 90. let do dnešních dnů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 err="1"/>
              <a:t>Geographic</a:t>
            </a:r>
            <a:r>
              <a:rPr lang="cs-CZ" sz="1600" b="1" dirty="0"/>
              <a:t> (geografická vzdálenost)</a:t>
            </a:r>
            <a:r>
              <a:rPr lang="cs-CZ" sz="1600" dirty="0"/>
              <a:t> – geografická vzdálenost hodnotí jak je tuzemský a cílový trh vzdálen z pohledu konkrétních geografických jednotek, tj. počtu kilometrů nebo mil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 err="1"/>
              <a:t>Economic</a:t>
            </a:r>
            <a:r>
              <a:rPr lang="cs-CZ" sz="1600" b="1" dirty="0"/>
              <a:t> (ekonomická vzdálenost)</a:t>
            </a:r>
            <a:r>
              <a:rPr lang="cs-CZ" sz="1600" dirty="0"/>
              <a:t> – ekonomická vzdálenost mezi tuzemským a cílovým regionem je determinována pomocí bohatství a příjmu na jednoho obyvatele. Obecně platí, že podniky z ekonomicky bohatších zemí se více zapojují do mezinárodního podnikání než podniky z ekonomicky chudších zemí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tohoto hodnotícího rámce není hodnocení jak je daný geografický region/trh vzdálen geograficky (tj. v kilometrech nebo mílích) od tuzemského regionu/trhu, ale jak je odlišný svým charakterem. 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Volba </a:t>
            </a:r>
            <a:r>
              <a:rPr lang="cs-CZ" sz="1600" dirty="0"/>
              <a:t>konkrétního geografického regionu, a potažmo počtu geografických regionů, je pouze prvním krokem tohoto procesu. Poté musí následovat hluboká analýza a hodnocení nejenom konkrétního cílového regionu, ale především cílových zahraničních trhů. Ovšem tato hluboká analýza a volba konkrétního trhu je náplní procesu </a:t>
            </a:r>
            <a:r>
              <a:rPr lang="cs-CZ" sz="1600" dirty="0" err="1" smtClean="0"/>
              <a:t>screeningu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Podniky realizující mezinárodní podnikání jsou vystaveny dvou silám, a to tlaku na globální integraci a tlaku na místní citlivost. Tyto dvě síly působí rozdílným způsobem na koordinaci aktivit podniku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/>
              <a:t>Globální integrace</a:t>
            </a:r>
            <a:r>
              <a:rPr lang="cs-CZ" sz="1600" dirty="0"/>
              <a:t> (standardizace všech podnikový aktivit) zdůrazňuje dva základní faktory, a to globalizaci trhů a schopnost dosažení standardizace. Globalizace trhů vychází z globálních nákupních vzorců a podnikové strategie a říká, že zákazník hledá a přijímá standardizovaný globální </a:t>
            </a:r>
            <a:r>
              <a:rPr lang="cs-CZ" sz="1600" dirty="0" smtClean="0"/>
              <a:t>produkt.</a:t>
            </a:r>
          </a:p>
          <a:p>
            <a:pPr lvl="0" algn="just"/>
            <a:r>
              <a:rPr lang="cs-CZ" sz="1600" b="1" dirty="0"/>
              <a:t>Lokální citlivost</a:t>
            </a:r>
            <a:r>
              <a:rPr lang="cs-CZ" sz="1600" dirty="0"/>
              <a:t> (přizpůsobení produktů a operací pro místní tržní podmínky) vychází ze dvou základních faktorů, a to ze zákaznické rozdílnosti a požadavků hostitelské země. Zákaznická rozdílnost vychází z rozdílů zákaznických preferencí a chutí z různých zemí </a:t>
            </a:r>
            <a:r>
              <a:rPr lang="cs-CZ" sz="1600" dirty="0" smtClean="0"/>
              <a:t>světa.</a:t>
            </a:r>
          </a:p>
          <a:p>
            <a:pPr lvl="0" algn="just"/>
            <a:r>
              <a:rPr lang="cs-CZ" sz="1600" dirty="0"/>
              <a:t>Kromě </a:t>
            </a:r>
            <a:r>
              <a:rPr lang="cs-CZ" sz="1600" dirty="0" smtClean="0"/>
              <a:t>těchto </a:t>
            </a:r>
            <a:r>
              <a:rPr lang="cs-CZ" sz="1600" dirty="0"/>
              <a:t>uvedených alternativ se od konce dvacátého století začíná projevovat další strategie, a to </a:t>
            </a:r>
            <a:r>
              <a:rPr lang="cs-CZ" sz="1600" b="1" dirty="0"/>
              <a:t>strategie </a:t>
            </a:r>
            <a:r>
              <a:rPr lang="cs-CZ" sz="1600" b="1" dirty="0" err="1"/>
              <a:t>glokalizace</a:t>
            </a:r>
            <a:r>
              <a:rPr lang="cs-CZ" sz="1600" dirty="0"/>
              <a:t>, která</a:t>
            </a:r>
            <a:r>
              <a:rPr lang="cs-CZ" sz="1600" b="1" dirty="0"/>
              <a:t> </a:t>
            </a:r>
            <a:r>
              <a:rPr lang="cs-CZ" sz="1600" dirty="0"/>
              <a:t>propojuje a kombinuje globální integraci a lokální citlivost. S touto alternativou přišla firma Honda, která tuto strategii poprvé aplikovala.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Strategie lokální citlivosti – globální integrace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Načasování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Lokalizace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Metoda vstupu</a:t>
            </a:r>
          </a:p>
          <a:p>
            <a:pPr lvl="1"/>
            <a:r>
              <a:rPr lang="cs-CZ" sz="1800" dirty="0"/>
              <a:t>Exportní metody</a:t>
            </a:r>
          </a:p>
          <a:p>
            <a:pPr lvl="1"/>
            <a:r>
              <a:rPr lang="cs-CZ" sz="1800" dirty="0"/>
              <a:t>Smluvní metody</a:t>
            </a:r>
          </a:p>
          <a:p>
            <a:pPr lvl="1"/>
            <a:r>
              <a:rPr lang="cs-CZ" sz="1800" dirty="0"/>
              <a:t>Investiční metody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taktická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4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Globální a krokový přístup k internacionalizaci</a:t>
            </a:r>
            <a:endParaRPr lang="cs-CZ" dirty="0"/>
          </a:p>
        </p:txBody>
      </p:sp>
      <p:graphicFrame>
        <p:nvGraphicFramePr>
          <p:cNvPr id="6" name="objekt 1"/>
          <p:cNvGraphicFramePr>
            <a:graphicFrameLocks noChangeAspect="1"/>
          </p:cNvGraphicFramePr>
          <p:nvPr>
            <p:extLst/>
          </p:nvPr>
        </p:nvGraphicFramePr>
        <p:xfrm>
          <a:off x="251520" y="771550"/>
          <a:ext cx="7848873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Subjekty makroekonomického typu</a:t>
            </a:r>
          </a:p>
          <a:p>
            <a:pPr lvl="1"/>
            <a:r>
              <a:rPr lang="cs-CZ" sz="1800" dirty="0"/>
              <a:t>Národní ekonomiky</a:t>
            </a:r>
          </a:p>
          <a:p>
            <a:pPr lvl="1"/>
            <a:r>
              <a:rPr lang="cs-CZ" sz="1800" dirty="0"/>
              <a:t>Mezinárodní integrační seskupení</a:t>
            </a:r>
          </a:p>
          <a:p>
            <a:pPr lvl="1"/>
            <a:r>
              <a:rPr lang="cs-CZ" sz="1800" dirty="0"/>
              <a:t>Mezinárodní organizace a instituce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Subjekty mikroekonomického </a:t>
            </a:r>
            <a:r>
              <a:rPr lang="cs-CZ" sz="1800" dirty="0" smtClean="0"/>
              <a:t>typu</a:t>
            </a:r>
          </a:p>
          <a:p>
            <a:pPr lvl="1"/>
            <a:r>
              <a:rPr lang="cs-CZ" sz="1800" dirty="0" smtClean="0"/>
              <a:t>Podnikatelské </a:t>
            </a:r>
            <a:r>
              <a:rPr lang="cs-CZ" sz="1800" dirty="0"/>
              <a:t>subjekty</a:t>
            </a:r>
          </a:p>
          <a:p>
            <a:pPr lvl="1"/>
            <a:r>
              <a:rPr lang="cs-CZ" sz="1800" dirty="0"/>
              <a:t>Nadnárodní </a:t>
            </a:r>
            <a:r>
              <a:rPr lang="cs-CZ" sz="1800" dirty="0" smtClean="0"/>
              <a:t>podniky</a:t>
            </a:r>
          </a:p>
          <a:p>
            <a:pPr lvl="1"/>
            <a:endParaRPr lang="cs-CZ" sz="1800" dirty="0" smtClean="0"/>
          </a:p>
          <a:p>
            <a:r>
              <a:rPr lang="cs-CZ" sz="1800" dirty="0"/>
              <a:t>Tradiční ekonomická triáda</a:t>
            </a:r>
          </a:p>
          <a:p>
            <a:r>
              <a:rPr lang="cs-CZ" sz="1800" dirty="0" smtClean="0"/>
              <a:t>Potenciální </a:t>
            </a:r>
            <a:r>
              <a:rPr lang="cs-CZ" sz="1800" dirty="0"/>
              <a:t>světová ekonomická </a:t>
            </a:r>
            <a:r>
              <a:rPr lang="cs-CZ" sz="1800" dirty="0" smtClean="0"/>
              <a:t>centra</a:t>
            </a:r>
          </a:p>
          <a:p>
            <a:r>
              <a:rPr lang="cs-CZ" sz="1800" dirty="0" smtClean="0"/>
              <a:t>BRICS</a:t>
            </a:r>
          </a:p>
          <a:p>
            <a:pPr lvl="1"/>
            <a:endParaRPr lang="cs-CZ" sz="18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Subjekty a centra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Mezinárodní obchod</a:t>
            </a:r>
          </a:p>
          <a:p>
            <a:pPr marL="0" indent="0">
              <a:buNone/>
            </a:pPr>
            <a:r>
              <a:rPr lang="cs-CZ" sz="1500" dirty="0" smtClean="0"/>
              <a:t>Mezinárodní </a:t>
            </a:r>
            <a:r>
              <a:rPr lang="cs-CZ" sz="1500" dirty="0"/>
              <a:t>měnový </a:t>
            </a:r>
            <a:r>
              <a:rPr lang="cs-CZ" sz="1500" dirty="0" smtClean="0"/>
              <a:t>systém</a:t>
            </a:r>
          </a:p>
          <a:p>
            <a:pPr marL="0" indent="0">
              <a:buNone/>
            </a:pPr>
            <a:r>
              <a:rPr lang="cs-CZ" sz="1500" b="1" dirty="0" smtClean="0"/>
              <a:t>Trendy</a:t>
            </a:r>
            <a:r>
              <a:rPr lang="cs-CZ" sz="1500" dirty="0" smtClean="0"/>
              <a:t> – internacionalizace, globalizace, regionalizace</a:t>
            </a:r>
          </a:p>
          <a:p>
            <a:pPr marL="0" indent="0">
              <a:buNone/>
            </a:pPr>
            <a:r>
              <a:rPr lang="cs-CZ" sz="1500" b="1" i="1" dirty="0" smtClean="0"/>
              <a:t>Globalizace </a:t>
            </a:r>
            <a:r>
              <a:rPr lang="cs-CZ" sz="1500" b="1" i="1" dirty="0"/>
              <a:t>světové ekonomiky </a:t>
            </a:r>
            <a:r>
              <a:rPr lang="cs-CZ" sz="1500" dirty="0"/>
              <a:t>– rostoucí ekonomickou vzájemnou závislost zemí ve světovém měřítku v důsledku rostoucího objemu a druhu přeshraničních transakcí zboží a služeb a toku mezinárodního kapitálu, jakož i rychlejšího a rozsáhlejšího šíření technologií.</a:t>
            </a:r>
          </a:p>
          <a:p>
            <a:r>
              <a:rPr lang="cs-CZ" sz="1500" i="1" dirty="0" smtClean="0"/>
              <a:t>Základní </a:t>
            </a:r>
            <a:r>
              <a:rPr lang="cs-CZ" sz="1500" i="1" dirty="0"/>
              <a:t>předpoklady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Technologické změny v dopravě a telekomunikacích</a:t>
            </a:r>
          </a:p>
          <a:p>
            <a:pPr lvl="1"/>
            <a:r>
              <a:rPr lang="cs-CZ" sz="1500" dirty="0"/>
              <a:t>Tvorba mezinárodních organizací</a:t>
            </a:r>
          </a:p>
          <a:p>
            <a:pPr lvl="1"/>
            <a:r>
              <a:rPr lang="cs-CZ" sz="1500" dirty="0"/>
              <a:t>Kapitalismus</a:t>
            </a:r>
          </a:p>
          <a:p>
            <a:pPr lvl="1"/>
            <a:r>
              <a:rPr lang="cs-CZ" sz="1500" dirty="0"/>
              <a:t>Nacionalismus </a:t>
            </a:r>
          </a:p>
          <a:p>
            <a:r>
              <a:rPr lang="cs-CZ" sz="1500" i="1" dirty="0" smtClean="0"/>
              <a:t>Průběh </a:t>
            </a:r>
            <a:r>
              <a:rPr lang="cs-CZ" sz="1500" i="1" dirty="0"/>
              <a:t>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1870 – 1914</a:t>
            </a:r>
          </a:p>
          <a:p>
            <a:pPr lvl="1"/>
            <a:r>
              <a:rPr lang="cs-CZ" sz="1500" dirty="0"/>
              <a:t>1950 – 1980</a:t>
            </a:r>
          </a:p>
          <a:p>
            <a:pPr lvl="1"/>
            <a:r>
              <a:rPr lang="cs-CZ" sz="1500" dirty="0"/>
              <a:t>80. léta …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Komponenty a trendy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/>
              <a:t>Cihelková (2003)</a:t>
            </a:r>
            <a:r>
              <a:rPr lang="cs-CZ" sz="1800" dirty="0"/>
              <a:t>: Podniky vlastnící aktiva ve dvou nebo více zemích a realizujících rozmanité aktivity v různých zemích světa.</a:t>
            </a:r>
          </a:p>
          <a:p>
            <a:pPr marL="109728" indent="0" algn="just">
              <a:buNone/>
            </a:pPr>
            <a:endParaRPr lang="cs-CZ" sz="1800" dirty="0"/>
          </a:p>
          <a:p>
            <a:pPr algn="just"/>
            <a:r>
              <a:rPr lang="cs-CZ" sz="1800" i="1" dirty="0"/>
              <a:t>OECD (1977)</a:t>
            </a:r>
            <a:r>
              <a:rPr lang="cs-CZ" sz="1800" dirty="0"/>
              <a:t>: Společnosti nebo jednotky, jejichž vlastnictví je soukromé, státní nebo smíšené a které jsou založeny v různých zemích a vzájemně propojeny tak, že jedna nebo více z nich může vyvíjet významný vliv na činnost druhých, zvláště s ohledem na společné využívání znalostí a </a:t>
            </a:r>
            <a:r>
              <a:rPr lang="cs-CZ" sz="1800" dirty="0" smtClean="0"/>
              <a:t>zdrojů.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Způsoby řízení</a:t>
            </a:r>
          </a:p>
          <a:p>
            <a:pPr lvl="1"/>
            <a:r>
              <a:rPr lang="cs-CZ" sz="1400" dirty="0"/>
              <a:t>Místní (lokální) manažeři</a:t>
            </a:r>
          </a:p>
          <a:p>
            <a:pPr lvl="1"/>
            <a:r>
              <a:rPr lang="cs-CZ" sz="1400" dirty="0" err="1" smtClean="0"/>
              <a:t>Expatrianti</a:t>
            </a:r>
            <a:r>
              <a:rPr lang="cs-CZ" sz="1400" dirty="0" smtClean="0"/>
              <a:t> 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Pojetí nadnárodního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Zahraniční přidružená společnost (</a:t>
            </a:r>
            <a:r>
              <a:rPr lang="cs-CZ" sz="1800" dirty="0" err="1"/>
              <a:t>subsidiary</a:t>
            </a:r>
            <a:r>
              <a:rPr lang="cs-CZ" sz="1800" dirty="0"/>
              <a:t> </a:t>
            </a:r>
            <a:r>
              <a:rPr lang="cs-CZ" sz="1800" dirty="0" err="1"/>
              <a:t>company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Spřátelená společnost</a:t>
            </a:r>
          </a:p>
          <a:p>
            <a:pPr lvl="1"/>
            <a:r>
              <a:rPr lang="cs-CZ" sz="1800" dirty="0"/>
              <a:t>Zahraniční přidružená společnost</a:t>
            </a:r>
          </a:p>
          <a:p>
            <a:pPr lvl="2"/>
            <a:r>
              <a:rPr lang="cs-CZ" sz="1800" dirty="0"/>
              <a:t>Dceřiná společnost</a:t>
            </a:r>
          </a:p>
          <a:p>
            <a:pPr lvl="2"/>
            <a:r>
              <a:rPr lang="cs-CZ" sz="1800" dirty="0"/>
              <a:t>Filiálka </a:t>
            </a:r>
          </a:p>
          <a:p>
            <a:pPr marL="630936" lvl="2" indent="0">
              <a:buNone/>
            </a:pPr>
            <a:endParaRPr lang="cs-CZ" sz="1800" dirty="0"/>
          </a:p>
          <a:p>
            <a:r>
              <a:rPr lang="cs-CZ" sz="1800" dirty="0"/>
              <a:t>Zahraniční pobočka (</a:t>
            </a:r>
            <a:r>
              <a:rPr lang="cs-CZ" sz="1800" dirty="0" err="1"/>
              <a:t>branch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r>
              <a:rPr lang="cs-CZ" sz="1800" dirty="0"/>
              <a:t>Reprezentační/zastupitelská kancelář (</a:t>
            </a:r>
            <a:r>
              <a:rPr lang="cs-CZ" sz="1800" dirty="0" err="1"/>
              <a:t>liaison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19069"/>
            <a:ext cx="5256583" cy="3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Mezinárodní (</a:t>
            </a:r>
            <a:r>
              <a:rPr lang="cs-CZ" sz="1800" dirty="0" err="1"/>
              <a:t>international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Mnohonárodní (</a:t>
            </a:r>
            <a:r>
              <a:rPr lang="cs-CZ" sz="1800" dirty="0" err="1"/>
              <a:t>multinational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Globální (</a:t>
            </a:r>
            <a:r>
              <a:rPr lang="cs-CZ" sz="1800" dirty="0" err="1"/>
              <a:t>global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Transnacionální (</a:t>
            </a:r>
            <a:r>
              <a:rPr lang="cs-CZ" sz="1800" dirty="0" err="1"/>
              <a:t>transnational</a:t>
            </a:r>
            <a:r>
              <a:rPr lang="cs-CZ" sz="1800" dirty="0"/>
              <a:t>) podnik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Internacionalizace podnikatelských aktivit </a:t>
            </a:r>
            <a:r>
              <a:rPr lang="cs-CZ" sz="1800" dirty="0" smtClean="0"/>
              <a:t>– geografické </a:t>
            </a:r>
            <a:r>
              <a:rPr lang="cs-CZ" sz="1800" dirty="0"/>
              <a:t>šíření podnikatelských aktivit přes národní hranice státu </a:t>
            </a:r>
          </a:p>
          <a:p>
            <a:r>
              <a:rPr lang="cs-CZ" sz="1800" b="1" dirty="0" smtClean="0"/>
              <a:t>Teorie internacionalizace</a:t>
            </a:r>
          </a:p>
          <a:p>
            <a:pPr lvl="1"/>
            <a:r>
              <a:rPr lang="cs-CZ" sz="1400" dirty="0" smtClean="0"/>
              <a:t>Tradiční </a:t>
            </a:r>
            <a:r>
              <a:rPr lang="cs-CZ" sz="1400" dirty="0"/>
              <a:t>teorie</a:t>
            </a:r>
          </a:p>
          <a:p>
            <a:pPr lvl="1"/>
            <a:r>
              <a:rPr lang="cs-CZ" sz="1400" dirty="0"/>
              <a:t>Teorie mezinárodního </a:t>
            </a:r>
            <a:r>
              <a:rPr lang="cs-CZ" sz="1400" dirty="0" smtClean="0"/>
              <a:t>podnikání – Born </a:t>
            </a:r>
            <a:r>
              <a:rPr lang="cs-CZ" sz="1400" dirty="0" err="1" smtClean="0"/>
              <a:t>global</a:t>
            </a:r>
            <a:r>
              <a:rPr lang="cs-CZ" sz="1400" dirty="0" smtClean="0"/>
              <a:t> (BG)</a:t>
            </a:r>
            <a:endParaRPr lang="cs-CZ" sz="1400" dirty="0"/>
          </a:p>
          <a:p>
            <a:r>
              <a:rPr lang="cs-CZ" sz="1800" b="1" dirty="0" smtClean="0"/>
              <a:t>Důvody internacionalizace</a:t>
            </a:r>
          </a:p>
          <a:p>
            <a:pPr lvl="1"/>
            <a:r>
              <a:rPr lang="cs-CZ" sz="1400" dirty="0" smtClean="0"/>
              <a:t>Aktivní motivační</a:t>
            </a:r>
          </a:p>
          <a:p>
            <a:pPr lvl="1"/>
            <a:r>
              <a:rPr lang="cs-CZ" sz="1400" dirty="0" smtClean="0"/>
              <a:t>Pasivní motivační </a:t>
            </a:r>
          </a:p>
          <a:p>
            <a:r>
              <a:rPr lang="cs-CZ" sz="1800" b="1" dirty="0" smtClean="0"/>
              <a:t>Typy mezinárodních podnikatelských aktivit</a:t>
            </a:r>
          </a:p>
          <a:p>
            <a:pPr lvl="1"/>
            <a:r>
              <a:rPr lang="cs-CZ" sz="1400" dirty="0" smtClean="0"/>
              <a:t>Obchodní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Výrobní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Směřující </a:t>
            </a:r>
            <a:r>
              <a:rPr lang="cs-CZ" sz="1400" dirty="0"/>
              <a:t>dovnitř</a:t>
            </a:r>
          </a:p>
          <a:p>
            <a:pPr lvl="1"/>
            <a:r>
              <a:rPr lang="cs-CZ" sz="1400" dirty="0"/>
              <a:t>Směřující ven</a:t>
            </a:r>
          </a:p>
          <a:p>
            <a:pPr lvl="1"/>
            <a:r>
              <a:rPr lang="cs-CZ" sz="1400" dirty="0" smtClean="0"/>
              <a:t>Kooperativní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2082</Words>
  <Application>Microsoft Office PowerPoint</Application>
  <PresentationFormat>Předvádění na obrazovce (16:9)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Strategie na mezinárodních trzích</vt:lpstr>
      <vt:lpstr>Světová ekonomika</vt:lpstr>
      <vt:lpstr>Subjekty a centra světové ekonomiky</vt:lpstr>
      <vt:lpstr>Komponenty a trendy světové ekonomiky</vt:lpstr>
      <vt:lpstr>Pojetí nadnárodního podniku</vt:lpstr>
      <vt:lpstr>Organizace nadnárodních společností</vt:lpstr>
      <vt:lpstr>Organizace nadnárodních společností</vt:lpstr>
      <vt:lpstr>Typy nadnárodních podniků</vt:lpstr>
      <vt:lpstr>Mezinárodní podnikatelské aktivity</vt:lpstr>
      <vt:lpstr>Základní strategická rozhodnutí</vt:lpstr>
      <vt:lpstr>Proces screeningu</vt:lpstr>
      <vt:lpstr>Strategie na mezinárodních trzích</vt:lpstr>
      <vt:lpstr>Strategie na mezinárodních trzích I</vt:lpstr>
      <vt:lpstr>Strategie na mezinárodních trzích II</vt:lpstr>
      <vt:lpstr>Strategie na mezinárodních trzích III</vt:lpstr>
      <vt:lpstr>Strategie geografického působení I</vt:lpstr>
      <vt:lpstr>Strategie geografického působení II</vt:lpstr>
      <vt:lpstr>Strategie geografického působení III</vt:lpstr>
      <vt:lpstr>Strategie geografického působení IV</vt:lpstr>
      <vt:lpstr>Strategie geografického působení V</vt:lpstr>
      <vt:lpstr>Strategie lokální citlivosti – globální integrace</vt:lpstr>
      <vt:lpstr>Základní taktická rozhodnutí</vt:lpstr>
      <vt:lpstr>Globální a krokový přístup k internacionalizaci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170</cp:revision>
  <dcterms:created xsi:type="dcterms:W3CDTF">2016-07-06T15:42:34Z</dcterms:created>
  <dcterms:modified xsi:type="dcterms:W3CDTF">2022-11-14T15:09:35Z</dcterms:modified>
</cp:coreProperties>
</file>