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6" r:id="rId16"/>
    <p:sldId id="269" r:id="rId17"/>
    <p:sldId id="270" r:id="rId18"/>
    <p:sldId id="276" r:id="rId19"/>
    <p:sldId id="272" r:id="rId20"/>
    <p:sldId id="273" r:id="rId21"/>
    <p:sldId id="274" r:id="rId22"/>
    <p:sldId id="275" r:id="rId23"/>
    <p:sldId id="277" r:id="rId24"/>
    <p:sldId id="281" r:id="rId25"/>
    <p:sldId id="282" r:id="rId26"/>
    <p:sldId id="283" r:id="rId27"/>
    <p:sldId id="271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2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13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43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3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62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95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8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809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5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90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2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79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40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73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4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6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13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2B49F9-7E48-4924-A79B-729C3EBA96E4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67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D8rztnAkr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Způsoby obsluhy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629955" cy="2686619"/>
          </a:xfrm>
        </p:spPr>
        <p:txBody>
          <a:bodyPr/>
          <a:lstStyle/>
          <a:p>
            <a:r>
              <a:rPr lang="cs-CZ" b="1" dirty="0"/>
              <a:t>Způsob obsluhy je technická záležitost servisu pokrmů.</a:t>
            </a:r>
          </a:p>
          <a:p>
            <a:r>
              <a:rPr lang="cs-CZ" b="1" dirty="0"/>
              <a:t>Je ovlivněn skupinou odbytového střediska.  </a:t>
            </a:r>
          </a:p>
          <a:p>
            <a:r>
              <a:rPr lang="cs-CZ" b="1" dirty="0"/>
              <a:t>Udává techniku práce číšníka - ,,jak se obsluhuje´´.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1284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Postup obsluhy:</a:t>
            </a:r>
            <a:endParaRPr lang="cs-CZ" dirty="0"/>
          </a:p>
          <a:p>
            <a:pPr lvl="0"/>
            <a:r>
              <a:rPr lang="cs-CZ" dirty="0"/>
              <a:t>mísa se prezentuje přes </a:t>
            </a:r>
            <a:r>
              <a:rPr lang="cs-CZ" dirty="0" err="1"/>
              <a:t>keridon</a:t>
            </a:r>
            <a:r>
              <a:rPr lang="cs-CZ" dirty="0"/>
              <a:t> všem hostům (velká prezentace) nebo i jednotlivým hostům (malá prezentace);</a:t>
            </a:r>
          </a:p>
          <a:p>
            <a:pPr lvl="0"/>
            <a:r>
              <a:rPr lang="cs-CZ" dirty="0"/>
              <a:t>mísu s masem dáme na ohřívač, příloha a šťáva je vedle ohřívače na </a:t>
            </a:r>
            <a:r>
              <a:rPr lang="cs-CZ" dirty="0" err="1"/>
              <a:t>keridonu</a:t>
            </a:r>
            <a:r>
              <a:rPr lang="cs-CZ" dirty="0"/>
              <a:t>;</a:t>
            </a:r>
          </a:p>
          <a:p>
            <a:pPr lvl="0"/>
            <a:r>
              <a:rPr lang="cs-CZ" dirty="0"/>
              <a:t>mohou překládat 2 obsluhující, vrchní číšník překládá maso, pomocník přílohu </a:t>
            </a:r>
            <a:br>
              <a:rPr lang="cs-CZ" dirty="0"/>
            </a:br>
            <a:r>
              <a:rPr lang="cs-CZ" dirty="0"/>
              <a:t>a šťávu, zakládá hostům na stůl;</a:t>
            </a:r>
          </a:p>
          <a:p>
            <a:pPr lvl="0"/>
            <a:r>
              <a:rPr lang="cs-CZ" dirty="0"/>
              <a:t>při větším počtu hostů vrchní číšník překládá maso i přílohu a pomocník šťávu, zakládá hostům;</a:t>
            </a:r>
          </a:p>
          <a:p>
            <a:pPr lvl="0"/>
            <a:r>
              <a:rPr lang="cs-CZ" dirty="0"/>
              <a:t>součástí je </a:t>
            </a:r>
            <a:r>
              <a:rPr lang="cs-CZ" dirty="0" err="1"/>
              <a:t>reservis</a:t>
            </a:r>
            <a:r>
              <a:rPr lang="cs-CZ" dirty="0"/>
              <a:t> (přílohy se překládá 2/3), u některých pokrmů i maso 2/3 a zbytek se přihřívá.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38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2682" y="3147136"/>
            <a:ext cx="6625626" cy="314688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Umístění inventáře na </a:t>
            </a:r>
            <a:r>
              <a:rPr lang="cs-CZ" b="1" dirty="0" err="1"/>
              <a:t>keridonu</a:t>
            </a:r>
            <a:r>
              <a:rPr lang="cs-CZ" b="1" dirty="0"/>
              <a:t>:</a:t>
            </a:r>
            <a:endParaRPr lang="cs-CZ" dirty="0"/>
          </a:p>
          <a:p>
            <a:pPr lvl="0"/>
            <a:r>
              <a:rPr lang="cs-CZ" dirty="0"/>
              <a:t>vlevo ohřívač;</a:t>
            </a:r>
          </a:p>
          <a:p>
            <a:pPr lvl="0"/>
            <a:r>
              <a:rPr lang="cs-CZ" dirty="0"/>
              <a:t>vedle ohřívače masové talíře;</a:t>
            </a:r>
          </a:p>
          <a:p>
            <a:pPr lvl="0"/>
            <a:r>
              <a:rPr lang="cs-CZ" dirty="0"/>
              <a:t>vpravo vedle talíře příloha;</a:t>
            </a:r>
          </a:p>
          <a:p>
            <a:pPr lvl="0"/>
            <a:r>
              <a:rPr lang="cs-CZ" dirty="0"/>
              <a:t>nad talířem omáčník;</a:t>
            </a:r>
          </a:p>
          <a:p>
            <a:pPr lvl="0"/>
            <a:r>
              <a:rPr lang="cs-CZ" dirty="0"/>
              <a:t>do pravého horního rohu umístíme kapsu s překládacími příbory.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97281" y="590203"/>
            <a:ext cx="84134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590204"/>
            <a:ext cx="3049547" cy="23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10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Ruský způsob obsluhy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podobný anglickému. Je to elegantní servis, kde pokrmy jsou umístěny na velkém servírovacím stolku a na něm překládány na talíře. Tento způsob je vhodný pro malé uzavřené společnosti. </a:t>
            </a:r>
          </a:p>
        </p:txBody>
      </p:sp>
    </p:spTree>
    <p:extLst>
      <p:ext uri="{BB962C8B-B14F-4D97-AF65-F5344CB8AC3E}">
        <p14:creationId xmlns:p14="http://schemas.microsoft.com/office/powerpoint/2010/main" val="408564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RESTAURAČNÍ ZPŮSOB </a:t>
            </a:r>
            <a:r>
              <a:rPr lang="cs-CZ" dirty="0"/>
              <a:t>OBSLUHY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2653538"/>
            <a:ext cx="8587047" cy="31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6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Základní forma složité obsluhy</a:t>
            </a:r>
            <a:endParaRPr lang="cs-CZ" dirty="0"/>
          </a:p>
          <a:p>
            <a:pPr lvl="0"/>
            <a:r>
              <a:rPr lang="cs-CZ" dirty="0"/>
              <a:t>překládání pokrmů na </a:t>
            </a:r>
            <a:r>
              <a:rPr lang="cs-CZ" dirty="0" err="1"/>
              <a:t>keridonu</a:t>
            </a:r>
            <a:r>
              <a:rPr lang="cs-CZ" dirty="0"/>
              <a:t> a přihřívání zbývajících částí pokrmu, </a:t>
            </a:r>
            <a:r>
              <a:rPr lang="cs-CZ" dirty="0" err="1"/>
              <a:t>reservis</a:t>
            </a:r>
            <a:r>
              <a:rPr lang="cs-CZ" dirty="0"/>
              <a:t>.</a:t>
            </a:r>
          </a:p>
          <a:p>
            <a:pPr lvl="0"/>
            <a:r>
              <a:rPr lang="cs-CZ" b="1" dirty="0"/>
              <a:t> Vyšší forma složité obsluhy</a:t>
            </a:r>
            <a:endParaRPr lang="cs-CZ" dirty="0"/>
          </a:p>
          <a:p>
            <a:pPr lvl="0"/>
            <a:r>
              <a:rPr lang="cs-CZ" dirty="0"/>
              <a:t>dohotovování pokrmů u stolu hosta;</a:t>
            </a:r>
          </a:p>
          <a:p>
            <a:r>
              <a:rPr lang="cs-CZ" dirty="0"/>
              <a:t>například </a:t>
            </a:r>
            <a:r>
              <a:rPr lang="cs-CZ" dirty="0" err="1"/>
              <a:t>dranžírování</a:t>
            </a:r>
            <a:r>
              <a:rPr lang="cs-CZ" dirty="0"/>
              <a:t>, dochucování, flambování</a:t>
            </a:r>
          </a:p>
        </p:txBody>
      </p:sp>
    </p:spTree>
    <p:extLst>
      <p:ext uri="{BB962C8B-B14F-4D97-AF65-F5344CB8AC3E}">
        <p14:creationId xmlns:p14="http://schemas.microsoft.com/office/powerpoint/2010/main" val="153359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57271"/>
          </a:xfrm>
        </p:spPr>
        <p:txBody>
          <a:bodyPr>
            <a:normAutofit fontScale="90000"/>
          </a:bodyPr>
          <a:lstStyle/>
          <a:p>
            <a:r>
              <a:rPr lang="cs-CZ" dirty="0"/>
              <a:t>SLAVNOSTNÍ ZPŮSOBY OBSLUHY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0158" y="1339403"/>
            <a:ext cx="9956439" cy="4536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pro předem objednané uzavřené společnosti, </a:t>
            </a:r>
            <a:br>
              <a:rPr lang="cs-CZ" sz="1800" dirty="0"/>
            </a:br>
            <a:r>
              <a:rPr lang="cs-CZ" sz="1800" u="sng" dirty="0"/>
              <a:t>dělíme na dvě formy: </a:t>
            </a:r>
            <a:br>
              <a:rPr lang="cs-CZ" sz="1800" dirty="0"/>
            </a:br>
            <a:r>
              <a:rPr lang="cs-CZ" sz="1800" dirty="0"/>
              <a:t>1. </a:t>
            </a:r>
            <a:r>
              <a:rPr lang="cs-CZ" sz="1800" b="1" dirty="0"/>
              <a:t>banketní obsluha </a:t>
            </a:r>
            <a:br>
              <a:rPr lang="cs-CZ" sz="1800" dirty="0"/>
            </a:br>
            <a:r>
              <a:rPr lang="cs-CZ" sz="1800" dirty="0"/>
              <a:t>hosté sedí u slavnostní tabule dle zasedacího pořádku </a:t>
            </a:r>
            <a:br>
              <a:rPr lang="cs-CZ" sz="1800" dirty="0"/>
            </a:br>
            <a:r>
              <a:rPr lang="cs-CZ" sz="1800" dirty="0"/>
              <a:t>pokrmy se překládají z mís z levé strany, na předem založený talíř, </a:t>
            </a:r>
            <a:br>
              <a:rPr lang="cs-CZ" sz="1800" dirty="0"/>
            </a:br>
            <a:r>
              <a:rPr lang="cs-CZ" sz="1800" dirty="0"/>
              <a:t>nejprve 2/3 pokrmu, poté </a:t>
            </a:r>
            <a:r>
              <a:rPr lang="cs-CZ" sz="1800" dirty="0" err="1"/>
              <a:t>nachservis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br>
              <a:rPr lang="cs-CZ" sz="1800" dirty="0"/>
            </a:br>
            <a:r>
              <a:rPr lang="cs-CZ" sz="1800" dirty="0"/>
              <a:t>2. </a:t>
            </a:r>
            <a:r>
              <a:rPr lang="cs-CZ" sz="1800" b="1" dirty="0"/>
              <a:t>rautová obsluha </a:t>
            </a:r>
            <a:br>
              <a:rPr lang="cs-CZ" sz="1800" dirty="0"/>
            </a:br>
            <a:r>
              <a:rPr lang="cs-CZ" sz="1800" dirty="0"/>
              <a:t>hosté se volně pohybují po místnosti (nemusí mít místo k sezení) </a:t>
            </a:r>
          </a:p>
          <a:p>
            <a:pPr marL="0" indent="0">
              <a:buNone/>
            </a:pPr>
            <a:r>
              <a:rPr lang="cs-CZ" sz="1800" dirty="0"/>
              <a:t>pokrmy si vybírají a překládají u nabídkových stolů (studených, </a:t>
            </a:r>
            <a:br>
              <a:rPr lang="cs-CZ" sz="1800" dirty="0"/>
            </a:br>
            <a:r>
              <a:rPr lang="cs-CZ" sz="1800" dirty="0"/>
              <a:t>teplých) </a:t>
            </a:r>
            <a:br>
              <a:rPr lang="cs-CZ" sz="1800" dirty="0"/>
            </a:br>
            <a:r>
              <a:rPr lang="cs-CZ" sz="1800" dirty="0"/>
              <a:t>číšníci nabízí nápoje z plat nebo je zde nápojový stůl </a:t>
            </a:r>
            <a:br>
              <a:rPr lang="cs-CZ" sz="1800" dirty="0"/>
            </a:br>
            <a:r>
              <a:rPr lang="cs-CZ" sz="1800" dirty="0"/>
              <a:t>obsluha se většinou dělí do tří skupin, jedna skupina doplňuje </a:t>
            </a:r>
            <a:br>
              <a:rPr lang="cs-CZ" sz="1800" dirty="0"/>
            </a:br>
            <a:r>
              <a:rPr lang="cs-CZ" sz="1800" dirty="0"/>
              <a:t>nabídkové stoly, jedna pracuje u nápojových stolů a třetí </a:t>
            </a:r>
            <a:r>
              <a:rPr lang="cs-CZ" sz="1800" dirty="0" err="1"/>
              <a:t>debarasuje</a:t>
            </a:r>
            <a:r>
              <a:rPr lang="cs-CZ" sz="1800" dirty="0"/>
              <a:t> </a:t>
            </a:r>
            <a:br>
              <a:rPr lang="cs-CZ" sz="1800" dirty="0"/>
            </a:br>
            <a:r>
              <a:rPr lang="cs-CZ" sz="1800" dirty="0"/>
              <a:t>v současné době se tento způsob obsluhy rozšiřuje do restaurací při </a:t>
            </a:r>
            <a:br>
              <a:rPr lang="cs-CZ" sz="1800" dirty="0"/>
            </a:br>
            <a:r>
              <a:rPr lang="cs-CZ" sz="1800" dirty="0"/>
              <a:t>podávání snídaní, obědů i večeří</a:t>
            </a:r>
          </a:p>
        </p:txBody>
      </p:sp>
    </p:spTree>
    <p:extLst>
      <p:ext uri="{BB962C8B-B14F-4D97-AF65-F5344CB8AC3E}">
        <p14:creationId xmlns:p14="http://schemas.microsoft.com/office/powerpoint/2010/main" val="1771421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41361"/>
          </a:xfrm>
        </p:spPr>
        <p:txBody>
          <a:bodyPr>
            <a:normAutofit fontScale="90000"/>
          </a:bodyPr>
          <a:lstStyle/>
          <a:p>
            <a:r>
              <a:rPr lang="cs-CZ" dirty="0"/>
              <a:t>SLAVNOSTNÍ ZPŮSOBY OBSLUHY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885" y="1223493"/>
            <a:ext cx="10033712" cy="4652375"/>
          </a:xfrm>
        </p:spPr>
        <p:txBody>
          <a:bodyPr>
            <a:normAutofit fontScale="25000" lnSpcReduction="20000"/>
          </a:bodyPr>
          <a:lstStyle/>
          <a:p>
            <a:r>
              <a:rPr lang="cs-CZ" sz="9600" b="1" dirty="0"/>
              <a:t>Banketní:</a:t>
            </a:r>
            <a:endParaRPr lang="cs-CZ" sz="9600" dirty="0"/>
          </a:p>
          <a:p>
            <a:pPr lvl="0"/>
            <a:r>
              <a:rPr lang="cs-CZ" sz="9600" dirty="0"/>
              <a:t>hosté sedí u společné tabule podle zasedacího pořádku;</a:t>
            </a:r>
          </a:p>
          <a:p>
            <a:pPr lvl="0"/>
            <a:r>
              <a:rPr lang="cs-CZ" sz="9600" dirty="0"/>
              <a:t>používá se při hostinách pro větší počet hostů (asi od 12 osob);</a:t>
            </a:r>
          </a:p>
          <a:p>
            <a:pPr lvl="0"/>
            <a:r>
              <a:rPr lang="cs-CZ" sz="9600" dirty="0"/>
              <a:t>pokrmy se expedují z kuchyně na společných mísách;</a:t>
            </a:r>
          </a:p>
          <a:p>
            <a:pPr lvl="0"/>
            <a:r>
              <a:rPr lang="cs-CZ" sz="9600" dirty="0"/>
              <a:t>maso na oválných mísách, přílohy na kulatých mísách, šťávy v omáčnících, polévky v terinách;</a:t>
            </a:r>
          </a:p>
          <a:p>
            <a:pPr lvl="0"/>
            <a:r>
              <a:rPr lang="cs-CZ" sz="9600" dirty="0"/>
              <a:t>číšníci mají společné příchody a odchody;</a:t>
            </a:r>
          </a:p>
          <a:p>
            <a:pPr lvl="0"/>
            <a:r>
              <a:rPr lang="cs-CZ" sz="9600" dirty="0"/>
              <a:t>výjimečně bývá představen personál kuchyně a vedení akce;</a:t>
            </a:r>
          </a:p>
          <a:p>
            <a:pPr lvl="0"/>
            <a:r>
              <a:rPr lang="cs-CZ" sz="9600" dirty="0"/>
              <a:t>podává se jednotné menu;</a:t>
            </a:r>
          </a:p>
          <a:p>
            <a:pPr lvl="0"/>
            <a:r>
              <a:rPr lang="cs-CZ" sz="9600" dirty="0"/>
              <a:t>překládá a nabízí se zleva, předem se zakládají talíře;</a:t>
            </a:r>
          </a:p>
          <a:p>
            <a:pPr lvl="0"/>
            <a:r>
              <a:rPr lang="cs-CZ" sz="9600" dirty="0"/>
              <a:t>převládají láhvové nápoje;</a:t>
            </a:r>
          </a:p>
          <a:p>
            <a:pPr lvl="0"/>
            <a:r>
              <a:rPr lang="cs-CZ" sz="5600" dirty="0"/>
              <a:t>káva se nalévá z konvic do předem založených šálků.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74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Rautový způsob:</a:t>
            </a:r>
            <a:endParaRPr lang="cs-CZ" dirty="0"/>
          </a:p>
          <a:p>
            <a:pPr lvl="0"/>
            <a:r>
              <a:rPr lang="cs-CZ" dirty="0"/>
              <a:t>použití nabídkových stolů (studených, teplých, nápojových);</a:t>
            </a:r>
          </a:p>
          <a:p>
            <a:pPr lvl="0"/>
            <a:r>
              <a:rPr lang="cs-CZ" dirty="0"/>
              <a:t>hosté si sami volně vybírají pokrmy a překládají si sami nebo překládá číšník;</a:t>
            </a:r>
          </a:p>
          <a:p>
            <a:r>
              <a:rPr lang="cs-CZ" dirty="0"/>
              <a:t>nápoje může číšník také nabízet mezi hosty na tácku.</a:t>
            </a:r>
          </a:p>
        </p:txBody>
      </p:sp>
    </p:spTree>
    <p:extLst>
      <p:ext uri="{BB962C8B-B14F-4D97-AF65-F5344CB8AC3E}">
        <p14:creationId xmlns:p14="http://schemas.microsoft.com/office/powerpoint/2010/main" val="2270688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Složitá obsluha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Je vysoce odborná práce, která vyžaduje znalosti přípravy pokrmů u číšníka a u kuchaře znalosti servisu pokrmů.</a:t>
            </a:r>
          </a:p>
          <a:p>
            <a:pPr lvl="0"/>
            <a:r>
              <a:rPr lang="cs-CZ" b="1" dirty="0"/>
              <a:t>Do vyšší formy složité obsluhy řadíme:</a:t>
            </a:r>
            <a:endParaRPr lang="cs-CZ" dirty="0"/>
          </a:p>
          <a:p>
            <a:pPr lvl="0"/>
            <a:r>
              <a:rPr lang="cs-CZ" dirty="0"/>
              <a:t>dochucování</a:t>
            </a:r>
          </a:p>
          <a:p>
            <a:pPr lvl="0"/>
            <a:r>
              <a:rPr lang="cs-CZ" dirty="0"/>
              <a:t>míchání pokrmů</a:t>
            </a:r>
          </a:p>
          <a:p>
            <a:pPr lvl="0"/>
            <a:r>
              <a:rPr lang="cs-CZ" dirty="0"/>
              <a:t>flambování</a:t>
            </a:r>
          </a:p>
          <a:p>
            <a:pPr lvl="0"/>
            <a:r>
              <a:rPr lang="cs-CZ" dirty="0" err="1"/>
              <a:t>dranžírování</a:t>
            </a:r>
            <a:endParaRPr lang="cs-CZ" dirty="0"/>
          </a:p>
          <a:p>
            <a:pPr lvl="0"/>
            <a:r>
              <a:rPr lang="cs-CZ" dirty="0"/>
              <a:t>fondue a barbecue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4545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 </a:t>
            </a:r>
            <a:r>
              <a:rPr lang="cs-CZ" b="1" dirty="0"/>
              <a:t>Hlavní zásady práce u stolu hosta: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dohotovované pokrmy nabízíme menším společnostem maximálně do 10 hostů;</a:t>
            </a:r>
          </a:p>
          <a:p>
            <a:pPr lvl="0"/>
            <a:r>
              <a:rPr lang="cs-CZ" dirty="0"/>
              <a:t>pečlivě promyslíme postup servisu a připravíme jídelní stůl a pracoviště (pomocný vozík, </a:t>
            </a:r>
            <a:r>
              <a:rPr lang="cs-CZ" dirty="0" err="1"/>
              <a:t>keridon</a:t>
            </a:r>
            <a:r>
              <a:rPr lang="cs-CZ" dirty="0"/>
              <a:t>, inventář…);</a:t>
            </a:r>
          </a:p>
          <a:p>
            <a:pPr lvl="0"/>
            <a:r>
              <a:rPr lang="cs-CZ" dirty="0"/>
              <a:t>pracujeme minimálně ve dvojici;</a:t>
            </a:r>
          </a:p>
          <a:p>
            <a:pPr lvl="0"/>
            <a:r>
              <a:rPr lang="cs-CZ" dirty="0"/>
              <a:t>přinesené pokrmy nejprve prezentujeme, pracujeme v blízkosti a dohledu hostů, abychom zvýšili jejich zájem o naši práci;</a:t>
            </a:r>
          </a:p>
          <a:p>
            <a:pPr lvl="0"/>
            <a:r>
              <a:rPr lang="cs-CZ" dirty="0"/>
              <a:t>s hosty udržujeme kontakt po celou dobu naší práce u stolu;</a:t>
            </a:r>
          </a:p>
          <a:p>
            <a:pPr lvl="0"/>
            <a:r>
              <a:rPr lang="cs-CZ" dirty="0"/>
              <a:t>odborným a rychlým přístupem se snažíme zvýšit hodnotu pokrmu podle přání hosta;</a:t>
            </a:r>
          </a:p>
          <a:p>
            <a:pPr lvl="0"/>
            <a:r>
              <a:rPr lang="cs-CZ" dirty="0"/>
              <a:t>dodržujeme společenská pravidla obsluhy.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66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Druhy způsobů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SLOŽITÁ OBSLUHA</a:t>
            </a:r>
          </a:p>
          <a:p>
            <a:r>
              <a:rPr lang="cs-CZ" b="1" dirty="0">
                <a:solidFill>
                  <a:srgbClr val="100000"/>
                </a:solidFill>
              </a:rPr>
              <a:t>Francouzský</a:t>
            </a:r>
          </a:p>
          <a:p>
            <a:r>
              <a:rPr lang="cs-CZ" b="1" dirty="0"/>
              <a:t>Anglický</a:t>
            </a:r>
          </a:p>
          <a:p>
            <a:r>
              <a:rPr lang="cs-CZ" b="1" dirty="0"/>
              <a:t>Ruský</a:t>
            </a:r>
          </a:p>
          <a:p>
            <a:r>
              <a:rPr lang="cs-CZ" b="1" dirty="0">
                <a:solidFill>
                  <a:srgbClr val="C00000"/>
                </a:solidFill>
              </a:rPr>
              <a:t>JEDNODUCHÁ OBSLUHA</a:t>
            </a:r>
          </a:p>
          <a:p>
            <a:r>
              <a:rPr lang="cs-CZ" b="1" dirty="0"/>
              <a:t>Restaurační</a:t>
            </a:r>
          </a:p>
          <a:p>
            <a:r>
              <a:rPr lang="cs-CZ" b="1" dirty="0"/>
              <a:t>Kavárenský</a:t>
            </a:r>
          </a:p>
          <a:p>
            <a:r>
              <a:rPr lang="cs-CZ" b="1" dirty="0"/>
              <a:t>Barový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595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cap="all" dirty="0"/>
              <a:t>DOCHUCOVÁNÍ POKRMŮ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používáme při míchání salátů, flambování, přípravě minutek, dochucování a přípravě polévek a exotických specialit;</a:t>
            </a:r>
          </a:p>
          <a:p>
            <a:pPr lvl="0"/>
            <a:r>
              <a:rPr lang="cs-CZ" dirty="0"/>
              <a:t>smyslem dochucování je konečná úprava chuti pokrmu podle přání hosta nebo návrhu číšníka;</a:t>
            </a:r>
          </a:p>
          <a:p>
            <a:pPr lvl="0"/>
            <a:r>
              <a:rPr lang="cs-CZ" dirty="0"/>
              <a:t>používají se běžné dochucovací prostředky, víno, lihoviny, likéry;</a:t>
            </a:r>
          </a:p>
          <a:p>
            <a:pPr lvl="0"/>
            <a:r>
              <a:rPr lang="cs-CZ" dirty="0"/>
              <a:t>nutná je spolupráce s kuchyní, číšník musí znát základní chuť šťáv, omáček, pokrmů;</a:t>
            </a:r>
          </a:p>
          <a:p>
            <a:pPr lvl="0"/>
            <a:r>
              <a:rPr lang="cs-CZ" dirty="0"/>
              <a:t>množství ingrediencí volíme uvážlivě, žádná z použitých surovin nemá překrývat chuť pokrmu;</a:t>
            </a:r>
          </a:p>
          <a:p>
            <a:r>
              <a:rPr lang="cs-CZ" dirty="0"/>
              <a:t>při použití alkoholických nápojů se nemá pokrm dále vařit.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74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cap="all" dirty="0"/>
              <a:t>FLAMBOVÁNÍ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Flambování je dohotovování pokrmu u stolu hosta hořícím alkoholem. Flambovat můžeme celou řadu teplých moučníků (například palačinky, lívanečky, ovoce), ale také i maso.</a:t>
            </a:r>
          </a:p>
          <a:p>
            <a:r>
              <a:rPr lang="cs-CZ" b="1" dirty="0"/>
              <a:t>Pravidla:</a:t>
            </a:r>
            <a:endParaRPr lang="cs-CZ" dirty="0"/>
          </a:p>
          <a:p>
            <a:pPr lvl="0"/>
            <a:r>
              <a:rPr lang="cs-CZ" dirty="0"/>
              <a:t>používáme otevřený oheň (flambovací vozík, lihové kahany);</a:t>
            </a:r>
          </a:p>
          <a:p>
            <a:pPr lvl="0"/>
            <a:r>
              <a:rPr lang="cs-CZ" dirty="0"/>
              <a:t>vhodné pánvičky;</a:t>
            </a:r>
          </a:p>
          <a:p>
            <a:pPr lvl="0"/>
            <a:r>
              <a:rPr lang="cs-CZ" dirty="0"/>
              <a:t>před flambováním pánvičky dobře prohřejeme;</a:t>
            </a:r>
          </a:p>
          <a:p>
            <a:pPr lvl="0"/>
            <a:r>
              <a:rPr lang="cs-CZ" dirty="0"/>
              <a:t>před vložením pokrmu rozpustíme v pánvičce máslo anebo při flambování masa menší množství šťávy;</a:t>
            </a:r>
          </a:p>
          <a:p>
            <a:pPr lvl="0"/>
            <a:r>
              <a:rPr lang="cs-CZ" dirty="0"/>
              <a:t>pokrmy dobře prohřejeme nebo mícháme a otočíme;</a:t>
            </a:r>
          </a:p>
        </p:txBody>
      </p:sp>
    </p:spTree>
    <p:extLst>
      <p:ext uri="{BB962C8B-B14F-4D97-AF65-F5344CB8AC3E}">
        <p14:creationId xmlns:p14="http://schemas.microsoft.com/office/powerpoint/2010/main" val="119123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na jednu porci 0,02l lihoviny;</a:t>
            </a:r>
          </a:p>
          <a:p>
            <a:pPr lvl="0"/>
            <a:r>
              <a:rPr lang="cs-CZ" dirty="0"/>
              <a:t>nejvhodnější lihovina je vysokoprocentní pálenka - například vodka, rum, brandy;</a:t>
            </a:r>
          </a:p>
          <a:p>
            <a:pPr lvl="0"/>
            <a:r>
              <a:rPr lang="cs-CZ" dirty="0"/>
              <a:t>po nalití nakláníme nad plamen nebo nalijeme na lžíci či naběračku;</a:t>
            </a:r>
          </a:p>
          <a:p>
            <a:pPr lvl="0"/>
            <a:r>
              <a:rPr lang="cs-CZ" dirty="0"/>
              <a:t>při velkém množství šťávy špatně hoří;</a:t>
            </a:r>
          </a:p>
          <a:p>
            <a:pPr lvl="0"/>
            <a:r>
              <a:rPr lang="cs-CZ" dirty="0"/>
              <a:t>výška plamene by neměla přesáhnout 10cm;</a:t>
            </a:r>
          </a:p>
          <a:p>
            <a:pPr lvl="0"/>
            <a:r>
              <a:rPr lang="cs-CZ" dirty="0"/>
              <a:t>doba hoření asi 30 sekund do jedné minuty;</a:t>
            </a:r>
          </a:p>
          <a:p>
            <a:pPr lvl="0"/>
            <a:r>
              <a:rPr lang="cs-CZ" dirty="0"/>
              <a:t>před servisem můžeme dochutit, krájet, ale v co nejkratší době;</a:t>
            </a:r>
          </a:p>
          <a:p>
            <a:pPr lvl="0"/>
            <a:r>
              <a:rPr lang="cs-CZ" dirty="0"/>
              <a:t>včas vypínáme zdroj tepla;</a:t>
            </a:r>
          </a:p>
          <a:p>
            <a:pPr lvl="0"/>
            <a:r>
              <a:rPr lang="cs-CZ" dirty="0"/>
              <a:t>v pravé ruce máme překládací příbory a v levé ruce pánev;</a:t>
            </a:r>
          </a:p>
          <a:p>
            <a:r>
              <a:rPr lang="cs-CZ" dirty="0"/>
              <a:t>používáme </a:t>
            </a:r>
            <a:r>
              <a:rPr lang="cs-CZ" dirty="0" err="1"/>
              <a:t>příručník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969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344392"/>
          </a:xfrm>
        </p:spPr>
        <p:txBody>
          <a:bodyPr>
            <a:normAutofit fontScale="90000"/>
          </a:bodyPr>
          <a:lstStyle/>
          <a:p>
            <a:r>
              <a:rPr lang="cs-CZ" dirty="0"/>
              <a:t>DRANŽÍROVÁNÍ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455313"/>
            <a:ext cx="9601196" cy="4420555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Charakteristika:</a:t>
            </a:r>
            <a:endParaRPr lang="cs-CZ" dirty="0"/>
          </a:p>
          <a:p>
            <a:pPr lvl="0"/>
            <a:r>
              <a:rPr lang="cs-CZ" dirty="0"/>
              <a:t>je to nejstarší způsob dohotovování pokrmů u stolu (používal se ve středověku);</a:t>
            </a:r>
          </a:p>
          <a:p>
            <a:pPr lvl="0"/>
            <a:r>
              <a:rPr lang="cs-CZ" dirty="0"/>
              <a:t>je souhrnným výrazem pro porcování, krájení, </a:t>
            </a:r>
            <a:r>
              <a:rPr lang="cs-CZ" dirty="0" err="1"/>
              <a:t>filírování</a:t>
            </a:r>
            <a:r>
              <a:rPr lang="cs-CZ" dirty="0"/>
              <a:t>, dělení, vykosťování;</a:t>
            </a:r>
          </a:p>
          <a:p>
            <a:pPr lvl="0"/>
            <a:r>
              <a:rPr lang="cs-CZ" dirty="0" err="1"/>
              <a:t>dranžírujeme</a:t>
            </a:r>
            <a:r>
              <a:rPr lang="cs-CZ" dirty="0"/>
              <a:t> pstruhy, kuřata, dvojité bifteky, celou kýtu (vepřová, skopová, srnčí), </a:t>
            </a:r>
            <a:br>
              <a:rPr lang="cs-CZ" dirty="0"/>
            </a:br>
            <a:r>
              <a:rPr lang="cs-CZ" dirty="0"/>
              <a:t>i celé sele.</a:t>
            </a:r>
          </a:p>
          <a:p>
            <a:r>
              <a:rPr lang="cs-CZ" b="1" dirty="0"/>
              <a:t>Základní pravidla:</a:t>
            </a:r>
            <a:endParaRPr lang="cs-CZ" dirty="0"/>
          </a:p>
          <a:p>
            <a:pPr lvl="0"/>
            <a:r>
              <a:rPr lang="cs-CZ" dirty="0"/>
              <a:t>musíme mít anatomické znalosti (uložení, směr kosti, uložení kloubů, směr masových vláken, uložení masa podle jakosti);</a:t>
            </a:r>
          </a:p>
          <a:p>
            <a:pPr lvl="0"/>
            <a:r>
              <a:rPr lang="cs-CZ" dirty="0"/>
              <a:t>používáme naostřené	nože a příbory správné velikosti a tvaru (</a:t>
            </a:r>
            <a:r>
              <a:rPr lang="cs-CZ" dirty="0" err="1"/>
              <a:t>dranžírovací</a:t>
            </a:r>
            <a:r>
              <a:rPr lang="cs-CZ" dirty="0"/>
              <a:t>, rybí, překládací příbor);</a:t>
            </a:r>
          </a:p>
          <a:p>
            <a:pPr lvl="0"/>
            <a:r>
              <a:rPr lang="cs-CZ" dirty="0"/>
              <a:t>řezy vedeme rychle a čistě;</a:t>
            </a:r>
          </a:p>
          <a:p>
            <a:pPr lvl="0"/>
            <a:r>
              <a:rPr lang="cs-CZ" dirty="0"/>
              <a:t>pracujeme rychle a odborně (maso chladne a ztrácí na kvalitě);</a:t>
            </a:r>
          </a:p>
          <a:p>
            <a:pPr lvl="0"/>
            <a:r>
              <a:rPr lang="cs-CZ" dirty="0"/>
              <a:t>pokrm složíme na mísu, přihříváme;</a:t>
            </a:r>
          </a:p>
          <a:p>
            <a:pPr lvl="0"/>
            <a:r>
              <a:rPr lang="cs-CZ" dirty="0"/>
              <a:t>dbáme na estetickou stránku;</a:t>
            </a:r>
          </a:p>
          <a:p>
            <a:pPr lvl="0"/>
            <a:r>
              <a:rPr lang="cs-CZ" dirty="0"/>
              <a:t>pracujeme v blízkosti stolu, prezentujeme celý pokrm a potom naporcovaný;</a:t>
            </a:r>
          </a:p>
          <a:p>
            <a:r>
              <a:rPr lang="cs-CZ" dirty="0"/>
              <a:t>nezapomínáme na ozdobu.</a:t>
            </a:r>
          </a:p>
        </p:txBody>
      </p:sp>
    </p:spTree>
    <p:extLst>
      <p:ext uri="{BB962C8B-B14F-4D97-AF65-F5344CB8AC3E}">
        <p14:creationId xmlns:p14="http://schemas.microsoft.com/office/powerpoint/2010/main" val="4219705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ETÁŽOVÁ OBSLUHA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hotelových pokojích </a:t>
            </a:r>
            <a:br>
              <a:rPr lang="cs-CZ" dirty="0"/>
            </a:br>
            <a:r>
              <a:rPr lang="cs-CZ" dirty="0"/>
              <a:t> pokrmy a nápoje připravené na prostřených platech z kterých </a:t>
            </a:r>
            <a:br>
              <a:rPr lang="cs-CZ" dirty="0"/>
            </a:br>
            <a:r>
              <a:rPr lang="cs-CZ" dirty="0"/>
              <a:t>hosté konzumují (většinou do dvou osob) </a:t>
            </a:r>
            <a:br>
              <a:rPr lang="cs-CZ" dirty="0"/>
            </a:br>
            <a:r>
              <a:rPr lang="cs-CZ" dirty="0"/>
              <a:t> hosté si objednávají zpravidla na recepci telefonicky </a:t>
            </a:r>
            <a:br>
              <a:rPr lang="cs-CZ" dirty="0"/>
            </a:br>
            <a:r>
              <a:rPr lang="cs-CZ" dirty="0"/>
              <a:t> obsluhující plato pouze založí, úklid provádí pokojská </a:t>
            </a:r>
            <a:br>
              <a:rPr lang="cs-CZ" dirty="0"/>
            </a:br>
            <a:r>
              <a:rPr lang="cs-CZ" dirty="0"/>
              <a:t> účet se vede na recepci a host platí při odjezdu i s ubytováním</a:t>
            </a:r>
          </a:p>
        </p:txBody>
      </p:sp>
    </p:spTree>
    <p:extLst>
      <p:ext uri="{BB962C8B-B14F-4D97-AF65-F5344CB8AC3E}">
        <p14:creationId xmlns:p14="http://schemas.microsoft.com/office/powerpoint/2010/main" val="1399849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6604" y="1840197"/>
            <a:ext cx="5799680" cy="33178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846852"/>
            <a:ext cx="4747364" cy="53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08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062" y="814647"/>
            <a:ext cx="6844838" cy="52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6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https://www.youtube.com/watch?v=-D8rztnAkrA</a:t>
            </a:r>
            <a:endParaRPr lang="cs-CZ" dirty="0"/>
          </a:p>
          <a:p>
            <a:r>
              <a:rPr lang="cs-CZ" dirty="0"/>
              <a:t>8. </a:t>
            </a:r>
            <a:r>
              <a:rPr lang="cs-CZ"/>
              <a:t>minut.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31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Kavárenský způsob obsluhy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baseline="0" dirty="0">
                <a:latin typeface="Arial"/>
              </a:rPr>
              <a:t>Nápoje se podávají na kavárenském tácku, se kterým se hostovi zakládá. Po celou </a:t>
            </a:r>
            <a:r>
              <a:rPr lang="pt-BR" b="1" baseline="0" dirty="0">
                <a:latin typeface="Arial"/>
              </a:rPr>
              <a:t>dobu konzumace zůstává na stole a použitý inventář se uklidí i s táckem.</a:t>
            </a:r>
          </a:p>
          <a:p>
            <a:r>
              <a:rPr lang="cs-CZ" b="1" baseline="0" dirty="0">
                <a:latin typeface="Arial"/>
              </a:rPr>
              <a:t>Pokrmy se podávají podle zásad jednoduché obsluhy, a to základní formy. Vše se přináší na jednom talíři (maso i příloha). Před servisem pokrmů se stolek prostírá ubrouskem (anglické prostírání) nebo </a:t>
            </a:r>
            <a:r>
              <a:rPr lang="cs-CZ" b="1" baseline="0" dirty="0" err="1">
                <a:latin typeface="Arial"/>
              </a:rPr>
              <a:t>naperonem</a:t>
            </a:r>
            <a:r>
              <a:rPr lang="cs-CZ" b="1" baseline="0" dirty="0">
                <a:latin typeface="Arial"/>
              </a:rPr>
              <a:t>, zakládá se příbor a dochucovací prostředky.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01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KAVÁRENSKÝ ZPŮSOB OBSLUHY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používá se ve společenských střediscích, kde se neprostírají </a:t>
            </a:r>
            <a:br>
              <a:rPr lang="cs-CZ" dirty="0"/>
            </a:br>
            <a:r>
              <a:rPr lang="cs-CZ" dirty="0"/>
              <a:t>ubrusy a převládá zde konzumace nápojů (kavárny, klubovny, </a:t>
            </a:r>
            <a:br>
              <a:rPr lang="cs-CZ" dirty="0"/>
            </a:br>
            <a:r>
              <a:rPr lang="cs-CZ" dirty="0"/>
              <a:t>cukrárny, hotelové haly) </a:t>
            </a:r>
            <a:br>
              <a:rPr lang="cs-CZ" dirty="0"/>
            </a:br>
            <a:r>
              <a:rPr lang="cs-CZ" dirty="0"/>
              <a:t>pokrmy se podávají podle pravidel jednoduché obsluhy </a:t>
            </a:r>
            <a:br>
              <a:rPr lang="cs-CZ" dirty="0"/>
            </a:br>
            <a:r>
              <a:rPr lang="cs-CZ" dirty="0"/>
              <a:t>před konzumací prostíráme stůl anglickým prostíráním </a:t>
            </a:r>
            <a:br>
              <a:rPr lang="cs-CZ" dirty="0"/>
            </a:br>
            <a:r>
              <a:rPr lang="cs-CZ" dirty="0"/>
              <a:t>po konzumaci vše </a:t>
            </a:r>
            <a:r>
              <a:rPr lang="cs-CZ" dirty="0" err="1"/>
              <a:t>debarasujeme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nápoje se podávají na samostatných táccích, pro každého </a:t>
            </a:r>
            <a:br>
              <a:rPr lang="cs-CZ" dirty="0"/>
            </a:br>
            <a:r>
              <a:rPr lang="cs-CZ" dirty="0"/>
              <a:t>hosta samostatně </a:t>
            </a:r>
            <a:br>
              <a:rPr lang="cs-CZ" dirty="0"/>
            </a:br>
            <a:r>
              <a:rPr lang="cs-CZ" dirty="0"/>
              <a:t>tácek s nápojem zůstává na stole po celou dobu konzumace, </a:t>
            </a:r>
            <a:br>
              <a:rPr lang="cs-CZ" dirty="0"/>
            </a:br>
            <a:r>
              <a:rPr lang="cs-CZ" dirty="0"/>
              <a:t>do další objednávky </a:t>
            </a:r>
            <a:br>
              <a:rPr lang="cs-CZ" dirty="0"/>
            </a:br>
            <a:r>
              <a:rPr lang="cs-CZ" dirty="0"/>
              <a:t>ke kávě se podává voda ve sklence o obsahu 0,1 dcl</a:t>
            </a:r>
          </a:p>
        </p:txBody>
      </p:sp>
    </p:spTree>
    <p:extLst>
      <p:ext uri="{BB962C8B-B14F-4D97-AF65-F5344CB8AC3E}">
        <p14:creationId xmlns:p14="http://schemas.microsoft.com/office/powerpoint/2010/main" val="45938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Restaurační způsob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Tácek nosí obsluha v levé ruce spolu s </a:t>
            </a:r>
            <a:r>
              <a:rPr lang="cs-CZ" b="1" dirty="0" err="1"/>
              <a:t>příručníkem</a:t>
            </a:r>
            <a:r>
              <a:rPr lang="cs-CZ" b="1" dirty="0"/>
              <a:t> na levém předloktí</a:t>
            </a:r>
          </a:p>
          <a:p>
            <a:r>
              <a:rPr lang="cs-CZ" b="1" dirty="0"/>
              <a:t>Z pravé strany servis nápojů u stolu hosta</a:t>
            </a:r>
          </a:p>
          <a:p>
            <a:r>
              <a:rPr lang="cs-CZ" b="1" dirty="0"/>
              <a:t>Tácek zůstává u obsluhujícího</a:t>
            </a:r>
          </a:p>
          <a:p>
            <a:r>
              <a:rPr lang="cs-CZ" b="1" dirty="0" err="1"/>
              <a:t>Debaras</a:t>
            </a:r>
            <a:r>
              <a:rPr lang="cs-CZ" b="1" dirty="0"/>
              <a:t> použitého inventáře také z pravé strany na tácek obsluhujícího</a:t>
            </a:r>
          </a:p>
        </p:txBody>
      </p:sp>
    </p:spTree>
    <p:extLst>
      <p:ext uri="{BB962C8B-B14F-4D97-AF65-F5344CB8AC3E}">
        <p14:creationId xmlns:p14="http://schemas.microsoft.com/office/powerpoint/2010/main" val="230471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Barový způsob obsluhy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Tento způsob obsluhy se používá v denních </a:t>
            </a:r>
          </a:p>
          <a:p>
            <a:pPr>
              <a:buNone/>
            </a:pPr>
            <a:r>
              <a:rPr lang="cs-CZ" b="1" dirty="0"/>
              <a:t>   i nočních barech. Hosté sedí či stojí u barového pultu. Při servisu pokrmu se plocha barového pultu před hostem prostírá dečkou (anglickým prostíráním).</a:t>
            </a:r>
          </a:p>
          <a:p>
            <a:r>
              <a:rPr lang="cs-CZ" b="1" dirty="0"/>
              <a:t>Nápoje nezakládáme na holou desku barového pultu nebo stolu, používáme odpovídající podložky nebo dečky popř. tácky.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72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FRANCOUZSKÝ SYSTÉM OBSLUHY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systém složité obsluhy </a:t>
            </a:r>
          </a:p>
          <a:p>
            <a:r>
              <a:rPr lang="cs-CZ" dirty="0"/>
              <a:t>dělba práce vysoce kvalifikovaných číšníků (servírky se při tomto způsobu obsluhy zpravidla nezaměstnávají) </a:t>
            </a:r>
          </a:p>
          <a:p>
            <a:r>
              <a:rPr lang="cs-CZ" dirty="0"/>
              <a:t>jedná se o rozšířený (složitější) systém vrchního číšníka </a:t>
            </a:r>
          </a:p>
          <a:p>
            <a:r>
              <a:rPr lang="cs-CZ" dirty="0"/>
              <a:t>pro jednotlivé funkce se používá původní francouzské označení </a:t>
            </a:r>
          </a:p>
          <a:p>
            <a:r>
              <a:rPr lang="cs-CZ" b="1" dirty="0"/>
              <a:t>hlavními znaky jsou:</a:t>
            </a:r>
            <a:endParaRPr lang="cs-CZ" dirty="0"/>
          </a:p>
          <a:p>
            <a:r>
              <a:rPr lang="cs-CZ" dirty="0"/>
              <a:t>1) pokrmy a přílohy z kuchyně na společném inventáři, u stolu se překládá a dohotovuje (</a:t>
            </a:r>
            <a:r>
              <a:rPr lang="cs-CZ" dirty="0" err="1"/>
              <a:t>keridon</a:t>
            </a:r>
            <a:r>
              <a:rPr lang="cs-CZ" dirty="0"/>
              <a:t> a vozíky)</a:t>
            </a:r>
          </a:p>
          <a:p>
            <a:r>
              <a:rPr lang="cs-CZ" dirty="0"/>
              <a:t>2) nabídka aperitivů, předkrmů, sýrů a zákusků, popř. teplé speciality na vozíku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98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172095"/>
            <a:ext cx="9601196" cy="497101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rozdělení pracovních funkcí:</a:t>
            </a:r>
            <a:r>
              <a:rPr lang="cs-CZ" dirty="0"/>
              <a:t> </a:t>
            </a:r>
          </a:p>
          <a:p>
            <a:r>
              <a:rPr lang="cs-CZ" b="1" dirty="0"/>
              <a:t>* vedoucí střediska </a:t>
            </a:r>
            <a:r>
              <a:rPr lang="cs-CZ" b="1" dirty="0" err="1"/>
              <a:t>Maitre</a:t>
            </a:r>
            <a:r>
              <a:rPr lang="cs-CZ" b="1" dirty="0"/>
              <a:t> </a:t>
            </a:r>
            <a:r>
              <a:rPr lang="cs-CZ" b="1" dirty="0" err="1"/>
              <a:t>d´hotel</a:t>
            </a:r>
            <a:r>
              <a:rPr lang="cs-CZ" b="1" dirty="0"/>
              <a:t> (</a:t>
            </a:r>
            <a:r>
              <a:rPr lang="cs-CZ" b="1" dirty="0" err="1"/>
              <a:t>metrdotel</a:t>
            </a:r>
            <a:r>
              <a:rPr lang="cs-CZ" b="1" dirty="0"/>
              <a:t>)</a:t>
            </a:r>
            <a:r>
              <a:rPr lang="cs-CZ" dirty="0"/>
              <a:t> - řídí společenskou stránku střediska (rezervace, uvítání hostů aj.)</a:t>
            </a:r>
          </a:p>
          <a:p>
            <a:r>
              <a:rPr lang="cs-CZ" b="1" dirty="0"/>
              <a:t>* vrchní úsekový číšník </a:t>
            </a:r>
            <a:r>
              <a:rPr lang="cs-CZ" b="1" dirty="0" err="1"/>
              <a:t>Chef</a:t>
            </a:r>
            <a:r>
              <a:rPr lang="cs-CZ" b="1" dirty="0"/>
              <a:t> de </a:t>
            </a:r>
            <a:r>
              <a:rPr lang="cs-CZ" b="1" dirty="0" err="1"/>
              <a:t>rang</a:t>
            </a:r>
            <a:r>
              <a:rPr lang="cs-CZ" b="1" dirty="0"/>
              <a:t> (šéf d rán)</a:t>
            </a:r>
            <a:r>
              <a:rPr lang="cs-CZ" dirty="0"/>
              <a:t> - zajišťuje odbornou obsluhu 3 - 5 stolů </a:t>
            </a:r>
          </a:p>
          <a:p>
            <a:r>
              <a:rPr lang="cs-CZ" b="1" dirty="0"/>
              <a:t>* zástupce úsekového vrchního číšníka </a:t>
            </a:r>
            <a:r>
              <a:rPr lang="cs-CZ" b="1" dirty="0" err="1"/>
              <a:t>Demi</a:t>
            </a:r>
            <a:r>
              <a:rPr lang="cs-CZ" b="1" dirty="0"/>
              <a:t> </a:t>
            </a:r>
            <a:r>
              <a:rPr lang="cs-CZ" b="1" dirty="0" err="1"/>
              <a:t>chef</a:t>
            </a:r>
            <a:r>
              <a:rPr lang="cs-CZ" b="1" dirty="0"/>
              <a:t> de </a:t>
            </a:r>
            <a:r>
              <a:rPr lang="cs-CZ" b="1" dirty="0" err="1"/>
              <a:t>rang</a:t>
            </a:r>
            <a:r>
              <a:rPr lang="cs-CZ" dirty="0"/>
              <a:t> - ve větších restauracích, kde úsekový číšník přebírá část společenských povinností vedoucího restaurace</a:t>
            </a:r>
          </a:p>
          <a:p>
            <a:r>
              <a:rPr lang="cs-CZ" b="1" dirty="0"/>
              <a:t>* pomocník vrchního číšníka </a:t>
            </a:r>
            <a:r>
              <a:rPr lang="cs-CZ" b="1" dirty="0" err="1"/>
              <a:t>Commis</a:t>
            </a:r>
            <a:r>
              <a:rPr lang="cs-CZ" b="1" dirty="0"/>
              <a:t> de </a:t>
            </a:r>
            <a:r>
              <a:rPr lang="cs-CZ" b="1" dirty="0" err="1"/>
              <a:t>rang</a:t>
            </a:r>
            <a:r>
              <a:rPr lang="cs-CZ" b="1" dirty="0"/>
              <a:t> (</a:t>
            </a:r>
            <a:r>
              <a:rPr lang="cs-CZ" b="1" dirty="0" err="1"/>
              <a:t>komi</a:t>
            </a:r>
            <a:r>
              <a:rPr lang="cs-CZ" b="1" dirty="0"/>
              <a:t> d rán)</a:t>
            </a:r>
            <a:r>
              <a:rPr lang="cs-CZ" dirty="0"/>
              <a:t> - přináší veškeré objednávky z kuchyně i výčepu</a:t>
            </a:r>
          </a:p>
          <a:p>
            <a:r>
              <a:rPr lang="cs-CZ" b="1" dirty="0"/>
              <a:t>* </a:t>
            </a:r>
            <a:r>
              <a:rPr lang="cs-CZ" b="1" dirty="0" err="1"/>
              <a:t>nápojář</a:t>
            </a:r>
            <a:r>
              <a:rPr lang="cs-CZ" b="1" dirty="0"/>
              <a:t> </a:t>
            </a:r>
            <a:r>
              <a:rPr lang="cs-CZ" b="1" dirty="0" err="1"/>
              <a:t>Sommelier</a:t>
            </a:r>
            <a:r>
              <a:rPr lang="cs-CZ" b="1" dirty="0"/>
              <a:t> (</a:t>
            </a:r>
            <a:r>
              <a:rPr lang="cs-CZ" b="1" dirty="0" err="1"/>
              <a:t>somelijé</a:t>
            </a:r>
            <a:r>
              <a:rPr lang="cs-CZ" b="1" dirty="0"/>
              <a:t>) nebo také </a:t>
            </a:r>
            <a:r>
              <a:rPr lang="cs-CZ" b="1" dirty="0" err="1"/>
              <a:t>Winebuttlet</a:t>
            </a:r>
            <a:r>
              <a:rPr lang="cs-CZ" b="1" dirty="0"/>
              <a:t> (</a:t>
            </a:r>
            <a:r>
              <a:rPr lang="cs-CZ" b="1" dirty="0" err="1"/>
              <a:t>vajnbatler</a:t>
            </a:r>
            <a:r>
              <a:rPr lang="cs-CZ" b="1" dirty="0"/>
              <a:t>)</a:t>
            </a:r>
            <a:r>
              <a:rPr lang="cs-CZ" dirty="0"/>
              <a:t> - nabídka aperitivů, nápojů a digestivů</a:t>
            </a:r>
          </a:p>
          <a:p>
            <a:r>
              <a:rPr lang="cs-CZ" b="1" dirty="0"/>
              <a:t>* </a:t>
            </a:r>
            <a:r>
              <a:rPr lang="cs-CZ" b="1" dirty="0" err="1"/>
              <a:t>předkrmář</a:t>
            </a:r>
            <a:r>
              <a:rPr lang="cs-CZ" b="1" dirty="0"/>
              <a:t> </a:t>
            </a:r>
            <a:r>
              <a:rPr lang="cs-CZ" b="1" dirty="0" err="1"/>
              <a:t>Hors</a:t>
            </a:r>
            <a:r>
              <a:rPr lang="cs-CZ" b="1" dirty="0"/>
              <a:t> </a:t>
            </a:r>
            <a:r>
              <a:rPr lang="cs-CZ" b="1" dirty="0" err="1"/>
              <a:t>d´oeuvrier</a:t>
            </a:r>
            <a:r>
              <a:rPr lang="cs-CZ" b="1" dirty="0"/>
              <a:t> (</a:t>
            </a:r>
            <a:r>
              <a:rPr lang="cs-CZ" b="1" dirty="0" err="1"/>
              <a:t>ordevrijé</a:t>
            </a:r>
            <a:r>
              <a:rPr lang="cs-CZ" b="1" dirty="0"/>
              <a:t>)</a:t>
            </a:r>
            <a:r>
              <a:rPr lang="cs-CZ" dirty="0"/>
              <a:t> - nabídka studených předkrmů, příprava salátů</a:t>
            </a:r>
          </a:p>
          <a:p>
            <a:r>
              <a:rPr lang="cs-CZ" b="1" dirty="0"/>
              <a:t>* sběrač nádobí </a:t>
            </a:r>
            <a:r>
              <a:rPr lang="cs-CZ" b="1" dirty="0" err="1"/>
              <a:t>Commis</a:t>
            </a:r>
            <a:r>
              <a:rPr lang="cs-CZ" b="1" dirty="0"/>
              <a:t> </a:t>
            </a:r>
            <a:r>
              <a:rPr lang="cs-CZ" b="1" dirty="0" err="1"/>
              <a:t>débarrasseur</a:t>
            </a:r>
            <a:r>
              <a:rPr lang="cs-CZ" b="1" dirty="0"/>
              <a:t> (</a:t>
            </a:r>
            <a:r>
              <a:rPr lang="cs-CZ" b="1" dirty="0" err="1"/>
              <a:t>komi</a:t>
            </a:r>
            <a:r>
              <a:rPr lang="cs-CZ" b="1" dirty="0"/>
              <a:t> </a:t>
            </a:r>
            <a:r>
              <a:rPr lang="cs-CZ" b="1" dirty="0" err="1"/>
              <a:t>débarasé</a:t>
            </a:r>
            <a:r>
              <a:rPr lang="cs-CZ" b="1" dirty="0"/>
              <a:t>)</a:t>
            </a:r>
            <a:r>
              <a:rPr lang="cs-CZ" dirty="0"/>
              <a:t> - pečuje o úklid v několika rajónech </a:t>
            </a:r>
          </a:p>
          <a:p>
            <a:r>
              <a:rPr lang="cs-CZ" b="1" dirty="0"/>
              <a:t>* </a:t>
            </a:r>
            <a:r>
              <a:rPr lang="cs-CZ" b="1" dirty="0" err="1"/>
              <a:t>annonceur</a:t>
            </a:r>
            <a:r>
              <a:rPr lang="cs-CZ" b="1" dirty="0"/>
              <a:t> (</a:t>
            </a:r>
            <a:r>
              <a:rPr lang="cs-CZ" b="1" dirty="0" err="1"/>
              <a:t>anonsé</a:t>
            </a:r>
            <a:r>
              <a:rPr lang="cs-CZ" b="1" dirty="0"/>
              <a:t>)</a:t>
            </a:r>
            <a:r>
              <a:rPr lang="cs-CZ" dirty="0"/>
              <a:t> - přebírá objednávku v kuchyni</a:t>
            </a:r>
          </a:p>
          <a:p>
            <a:r>
              <a:rPr lang="cs-CZ" b="1" dirty="0"/>
              <a:t>* pokladní </a:t>
            </a:r>
            <a:r>
              <a:rPr lang="cs-CZ" b="1" dirty="0" err="1"/>
              <a:t>Caisier</a:t>
            </a:r>
            <a:r>
              <a:rPr lang="cs-CZ" b="1" dirty="0"/>
              <a:t> (</a:t>
            </a:r>
            <a:r>
              <a:rPr lang="cs-CZ" b="1" dirty="0" err="1"/>
              <a:t>kasijé</a:t>
            </a:r>
            <a:r>
              <a:rPr lang="cs-CZ" b="1" dirty="0"/>
              <a:t>)</a:t>
            </a:r>
            <a:r>
              <a:rPr lang="cs-CZ" dirty="0"/>
              <a:t> - eviduje veškeré objednávky číšníků, vede účty jednotlivých stolů, účty se hostům překládají v ubrousku na tácku, drobné vrací pokladní prostřednictvím číšníků</a:t>
            </a:r>
          </a:p>
          <a:p>
            <a:r>
              <a:rPr lang="cs-CZ" b="1" dirty="0"/>
              <a:t>* </a:t>
            </a:r>
            <a:r>
              <a:rPr lang="cs-CZ" b="1" dirty="0" err="1"/>
              <a:t>trancheur</a:t>
            </a:r>
            <a:r>
              <a:rPr lang="cs-CZ" b="1" dirty="0"/>
              <a:t> (</a:t>
            </a:r>
            <a:r>
              <a:rPr lang="cs-CZ" b="1" dirty="0" err="1"/>
              <a:t>tranšér</a:t>
            </a:r>
            <a:r>
              <a:rPr lang="cs-CZ" b="1" dirty="0"/>
              <a:t>)</a:t>
            </a:r>
            <a:r>
              <a:rPr lang="cs-CZ" dirty="0"/>
              <a:t> - tato funkce je zřízena pouze v některých restauracích, pracovník nabízí krájenou specialitu pomocí teplého vozíku a </a:t>
            </a:r>
            <a:r>
              <a:rPr lang="cs-CZ" dirty="0" err="1"/>
              <a:t>dranžíruje</a:t>
            </a:r>
            <a:r>
              <a:rPr lang="cs-CZ" dirty="0"/>
              <a:t> pokrmy u jídelních stolů dle objednávek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65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Anglický způsob obsluhy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pokrmy i přílohy na mísách, překládají se na </a:t>
            </a:r>
            <a:r>
              <a:rPr lang="cs-CZ" dirty="0" err="1"/>
              <a:t>keridonu</a:t>
            </a:r>
            <a:r>
              <a:rPr lang="cs-CZ" dirty="0"/>
              <a:t>, položení na ohřívač</a:t>
            </a:r>
          </a:p>
          <a:p>
            <a:pPr lvl="0"/>
            <a:r>
              <a:rPr lang="cs-CZ" dirty="0"/>
              <a:t>složitá obsluha, pracujeme ve dvojici, následný </a:t>
            </a:r>
            <a:r>
              <a:rPr lang="cs-CZ" dirty="0" err="1"/>
              <a:t>nachservis</a:t>
            </a:r>
            <a:r>
              <a:rPr lang="cs-CZ" dirty="0"/>
              <a:t> =  </a:t>
            </a:r>
            <a:r>
              <a:rPr lang="cs-CZ" dirty="0" err="1"/>
              <a:t>reservis</a:t>
            </a:r>
            <a:endParaRPr lang="cs-CZ" dirty="0"/>
          </a:p>
          <a:p>
            <a:pPr lvl="0"/>
            <a:r>
              <a:rPr lang="cs-CZ" dirty="0"/>
              <a:t>servis podle společenských pravidel z pravé strany</a:t>
            </a:r>
          </a:p>
          <a:p>
            <a:pPr lvl="0"/>
            <a:r>
              <a:rPr lang="cs-CZ" dirty="0"/>
              <a:t>nejvýhodnější způsob při konečné úpravě některých pokrmů před hostem → míchání salátů, příprava koktejlů, flambování….</a:t>
            </a:r>
          </a:p>
          <a:p>
            <a:pPr lvl="0"/>
            <a:r>
              <a:rPr lang="cs-CZ" dirty="0"/>
              <a:t>mísa se prezentuje všem hostům najednou přes </a:t>
            </a:r>
            <a:r>
              <a:rPr lang="cs-CZ" dirty="0" err="1"/>
              <a:t>keridon</a:t>
            </a:r>
            <a:endParaRPr lang="cs-CZ" dirty="0"/>
          </a:p>
          <a:p>
            <a:pPr lvl="0"/>
            <a:r>
              <a:rPr lang="cs-CZ" dirty="0"/>
              <a:t>pořadí překládání je stejný jako u francouzského </a:t>
            </a:r>
            <a:r>
              <a:rPr lang="cs-CZ" dirty="0" err="1"/>
              <a:t>zp</a:t>
            </a:r>
            <a:r>
              <a:rPr lang="cs-CZ" dirty="0"/>
              <a:t>., popřípadě stylizace pokrmů moderním </a:t>
            </a:r>
            <a:r>
              <a:rPr lang="cs-CZ" dirty="0" err="1"/>
              <a:t>zp</a:t>
            </a:r>
            <a:r>
              <a:rPr lang="cs-CZ" dirty="0"/>
              <a:t>. do středu talíře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337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1739</Words>
  <Application>Microsoft Office PowerPoint</Application>
  <PresentationFormat>Širokoúhlá obrazovka</PresentationFormat>
  <Paragraphs>152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Organický</vt:lpstr>
      <vt:lpstr>Způsoby obsluhy</vt:lpstr>
      <vt:lpstr>Druhy způsobů</vt:lpstr>
      <vt:lpstr>Kavárenský způsob obsluhy</vt:lpstr>
      <vt:lpstr>KAVÁRENSKÝ ZPŮSOB OBSLUHY</vt:lpstr>
      <vt:lpstr>Restaurační způsob</vt:lpstr>
      <vt:lpstr>Barový způsob obsluhy</vt:lpstr>
      <vt:lpstr>FRANCOUZSKÝ SYSTÉM OBSLUHY</vt:lpstr>
      <vt:lpstr>Prezentace aplikace PowerPoint</vt:lpstr>
      <vt:lpstr>Anglický způsob obsluhy</vt:lpstr>
      <vt:lpstr>Prezentace aplikace PowerPoint</vt:lpstr>
      <vt:lpstr>Prezentace aplikace PowerPoint</vt:lpstr>
      <vt:lpstr>Ruský způsob obsluhy</vt:lpstr>
      <vt:lpstr>RESTAURAČNÍ ZPŮSOB OBSLUHY</vt:lpstr>
      <vt:lpstr>Prezentace aplikace PowerPoint</vt:lpstr>
      <vt:lpstr>SLAVNOSTNÍ ZPŮSOBY OBSLUHY </vt:lpstr>
      <vt:lpstr>SLAVNOSTNÍ ZPŮSOBY OBSLUHY</vt:lpstr>
      <vt:lpstr>Prezentace aplikace PowerPoint</vt:lpstr>
      <vt:lpstr>Složitá obsluha</vt:lpstr>
      <vt:lpstr> Hlavní zásady práce u stolu hosta:</vt:lpstr>
      <vt:lpstr>DOCHUCOVÁNÍ POKRMŮ</vt:lpstr>
      <vt:lpstr>FLAMBOVÁNÍ</vt:lpstr>
      <vt:lpstr>Prezentace aplikace PowerPoint</vt:lpstr>
      <vt:lpstr>DRANŽÍROVÁNÍ</vt:lpstr>
      <vt:lpstr>ETÁŽOVÁ OBSLUHA 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Způsoby obsluhy</dc:title>
  <dc:creator>HP</dc:creator>
  <cp:lastModifiedBy>student</cp:lastModifiedBy>
  <cp:revision>25</cp:revision>
  <dcterms:created xsi:type="dcterms:W3CDTF">2020-04-26T07:55:48Z</dcterms:created>
  <dcterms:modified xsi:type="dcterms:W3CDTF">2022-10-12T11:59:43Z</dcterms:modified>
</cp:coreProperties>
</file>