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94" r:id="rId4"/>
    <p:sldId id="295" r:id="rId5"/>
    <p:sldId id="297" r:id="rId6"/>
    <p:sldId id="296" r:id="rId7"/>
    <p:sldId id="29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940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259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3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8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292589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31541" y="1871761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hotelnictví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cvičení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68144" y="3235211"/>
            <a:ext cx="3069061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Klára Václavínková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 127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E7D2D33-F1CC-492E-B8A1-FF1CE12E98D1}"/>
              </a:ext>
            </a:extLst>
          </p:cNvPr>
          <p:cNvSpPr/>
          <p:nvPr/>
        </p:nvSpPr>
        <p:spPr>
          <a:xfrm>
            <a:off x="5544109" y="2082277"/>
            <a:ext cx="3583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altLang="cs-CZ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přednášek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 Hotelový průmysl, charakteristika, specifikace, význam a jeho postavení v ekonomice.</a:t>
            </a:r>
            <a:br>
              <a:rPr lang="cs-CZ" dirty="0"/>
            </a:br>
            <a:r>
              <a:rPr lang="cs-CZ" dirty="0"/>
              <a:t>2. Standardizace služeb hotelnictví, charakteristika a fungování hotelových skupin/řetězců.</a:t>
            </a:r>
            <a:br>
              <a:rPr lang="cs-CZ" dirty="0"/>
            </a:br>
            <a:r>
              <a:rPr lang="cs-CZ" dirty="0"/>
              <a:t>3. Organizace a organizační struktura subjektů hotelnictví.</a:t>
            </a:r>
            <a:br>
              <a:rPr lang="cs-CZ" dirty="0"/>
            </a:br>
            <a:r>
              <a:rPr lang="cs-CZ" dirty="0"/>
              <a:t>4. Cena a cenová politika.</a:t>
            </a:r>
            <a:br>
              <a:rPr lang="cs-CZ" dirty="0"/>
            </a:br>
            <a:r>
              <a:rPr lang="cs-CZ" dirty="0"/>
              <a:t>5. Ekonomika a hospodárnost ubytovacích zařízení.</a:t>
            </a:r>
            <a:br>
              <a:rPr lang="cs-CZ" dirty="0"/>
            </a:br>
            <a:r>
              <a:rPr lang="cs-CZ" dirty="0"/>
              <a:t>6. </a:t>
            </a:r>
            <a:r>
              <a:rPr lang="cs-CZ" dirty="0" err="1"/>
              <a:t>Yield</a:t>
            </a:r>
            <a:r>
              <a:rPr lang="cs-CZ" dirty="0"/>
              <a:t> Management, </a:t>
            </a:r>
            <a:r>
              <a:rPr lang="cs-CZ" dirty="0" err="1"/>
              <a:t>Revenue</a:t>
            </a:r>
            <a:r>
              <a:rPr lang="cs-CZ" dirty="0"/>
              <a:t> management.</a:t>
            </a:r>
            <a:br>
              <a:rPr lang="cs-CZ" dirty="0"/>
            </a:br>
            <a:r>
              <a:rPr lang="cs-CZ" dirty="0"/>
              <a:t>7. Náklady, výnosy a zisk hotelu.</a:t>
            </a:r>
            <a:br>
              <a:rPr lang="cs-CZ" dirty="0"/>
            </a:br>
            <a:r>
              <a:rPr lang="cs-CZ" dirty="0"/>
              <a:t>8. Efektivnost podniku, metody komplexního hodnocení podniku v hotelnictví.</a:t>
            </a:r>
            <a:br>
              <a:rPr lang="cs-CZ" dirty="0"/>
            </a:br>
            <a:r>
              <a:rPr lang="cs-CZ" dirty="0"/>
              <a:t>9. Možnosti financování hotelů, outsourcing v hotelnictví.</a:t>
            </a:r>
            <a:br>
              <a:rPr lang="cs-CZ" dirty="0"/>
            </a:br>
            <a:r>
              <a:rPr lang="cs-CZ" dirty="0"/>
              <a:t>10. Personalistika v hotelovém průmyslu.</a:t>
            </a:r>
            <a:br>
              <a:rPr lang="cs-CZ" dirty="0"/>
            </a:br>
            <a:r>
              <a:rPr lang="cs-CZ" dirty="0"/>
              <a:t>11. Controlling podniků v hotelnictví.</a:t>
            </a:r>
            <a:br>
              <a:rPr lang="cs-CZ" dirty="0"/>
            </a:br>
            <a:r>
              <a:rPr lang="cs-CZ" dirty="0"/>
              <a:t>12. Profesní sdružení a asociace v oblasti hotelnictví.</a:t>
            </a:r>
            <a:br>
              <a:rPr lang="cs-CZ" dirty="0"/>
            </a:br>
            <a:r>
              <a:rPr lang="cs-CZ" dirty="0"/>
              <a:t>13. Současnost a perspektivy moderního hotelového průmyslu.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05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23478"/>
            <a:ext cx="4536504" cy="50770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-24549" y="987574"/>
            <a:ext cx="89644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Základní: </a:t>
            </a:r>
            <a:r>
              <a:rPr lang="cs-CZ" dirty="0"/>
              <a:t>KAJZAR P. a P. PELLEŠOVÁ, Ekonomika hotelnictví, Karviná: SU OPF. 2016. </a:t>
            </a:r>
          </a:p>
          <a:p>
            <a:endParaRPr lang="cs-CZ" b="1"/>
          </a:p>
          <a:p>
            <a:r>
              <a:rPr lang="cs-CZ" b="1"/>
              <a:t>Základní</a:t>
            </a:r>
            <a:r>
              <a:rPr lang="cs-CZ" b="1" dirty="0"/>
              <a:t>:</a:t>
            </a:r>
            <a:r>
              <a:rPr lang="cs-CZ" dirty="0"/>
              <a:t> KUČEROVÁ, J., STRAŠÍK, A., ŠEBOVÁ, Ľ. </a:t>
            </a:r>
            <a:r>
              <a:rPr lang="cs-CZ" i="1" dirty="0"/>
              <a:t>Ekonomika podniku cestovného ruchu</a:t>
            </a:r>
            <a:r>
              <a:rPr lang="cs-CZ" dirty="0"/>
              <a:t>. Banská Bystrica: DALI-BB, s.r.o., 2010. ISBN 978-80-89090-75-4. </a:t>
            </a:r>
          </a:p>
          <a:p>
            <a:r>
              <a:rPr lang="cs-CZ" b="1" dirty="0"/>
              <a:t>Základní:</a:t>
            </a:r>
            <a:r>
              <a:rPr lang="cs-CZ" dirty="0"/>
              <a:t> ŠEBESTOVÁ, J. </a:t>
            </a:r>
            <a:r>
              <a:rPr lang="cs-CZ" i="1" dirty="0"/>
              <a:t>Nabídkové kalkulace ve službách</a:t>
            </a:r>
            <a:r>
              <a:rPr lang="cs-CZ" dirty="0"/>
              <a:t>. Karviná: SU OPF, 2009. ISBN 978-80-7248-526-0. </a:t>
            </a:r>
          </a:p>
          <a:p>
            <a:r>
              <a:rPr lang="cs-CZ" b="1" dirty="0"/>
              <a:t>Základní:</a:t>
            </a:r>
            <a:r>
              <a:rPr lang="cs-CZ" dirty="0"/>
              <a:t> KOTÍKOVÁ, H. a E. SCHWARTZHOFFOVÁ. </a:t>
            </a:r>
            <a:r>
              <a:rPr lang="cs-CZ" i="1" dirty="0"/>
              <a:t>Nové trendy v pořádání akcí a událostí (</a:t>
            </a:r>
            <a:r>
              <a:rPr lang="cs-CZ" i="1" dirty="0" err="1"/>
              <a:t>events</a:t>
            </a:r>
            <a:r>
              <a:rPr lang="cs-CZ" i="1" dirty="0"/>
              <a:t>) v cestovním ruchu</a:t>
            </a:r>
            <a:r>
              <a:rPr lang="cs-CZ" dirty="0"/>
              <a:t>. Praha: MMR ČR, 2008. ISBN 978-80-87147-04-7. </a:t>
            </a:r>
          </a:p>
          <a:p>
            <a:r>
              <a:rPr lang="cs-CZ" b="1" dirty="0"/>
              <a:t>Základní:</a:t>
            </a:r>
            <a:r>
              <a:rPr lang="cs-CZ" dirty="0"/>
              <a:t> PETRÚ, Z. </a:t>
            </a:r>
            <a:r>
              <a:rPr lang="cs-CZ" i="1" dirty="0"/>
              <a:t>Základy ekonomiky cestovního ruchu</a:t>
            </a:r>
            <a:r>
              <a:rPr lang="cs-CZ" dirty="0"/>
              <a:t>. Praha: Idea Servis, 2007. ISBN 978-80-85970-55-5. </a:t>
            </a:r>
          </a:p>
          <a:p>
            <a:r>
              <a:rPr lang="cs-CZ" b="1" dirty="0"/>
              <a:t>Doporučená:</a:t>
            </a:r>
            <a:r>
              <a:rPr lang="cs-CZ" dirty="0"/>
              <a:t> SHEELA, A. M. </a:t>
            </a:r>
            <a:r>
              <a:rPr lang="cs-CZ" i="1" dirty="0" err="1"/>
              <a:t>Economics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Hotel Management</a:t>
            </a:r>
            <a:r>
              <a:rPr lang="cs-CZ" dirty="0"/>
              <a:t>. New </a:t>
            </a:r>
            <a:r>
              <a:rPr lang="cs-CZ" dirty="0" err="1"/>
              <a:t>Delhi</a:t>
            </a:r>
            <a:r>
              <a:rPr lang="cs-CZ" dirty="0"/>
              <a:t>: New Age International Ltd., 2008. ISBN 978-81-2241-419-6. </a:t>
            </a:r>
          </a:p>
          <a:p>
            <a:r>
              <a:rPr lang="cs-CZ" b="1" dirty="0"/>
              <a:t>Doporučená:</a:t>
            </a:r>
            <a:r>
              <a:rPr lang="cs-CZ" dirty="0"/>
              <a:t> NEUFUS, J a F. KŘÍŽEK. </a:t>
            </a:r>
            <a:r>
              <a:rPr lang="cs-CZ" i="1" dirty="0"/>
              <a:t>Moderní hotelový management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2011. ISBN 978-80-247-3868-0. 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407" y="1059582"/>
            <a:ext cx="81546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11296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Podmínky pro absolvování kurzu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927540"/>
            <a:ext cx="6840760" cy="33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60 % povinná účast na seminářích – 10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Vypracování seminární práce a její úspěšná obhajoba – 15 b.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Průběžný test (na přednášce)– 15 b. TERMÍN - 8.11.2022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/>
              <a:t>Písemná zkouška – 60 b.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altLang="cs-CZ" sz="800" b="1" i="1" u="heavy" dirty="0"/>
              <a:t>___________________________________________________________________________________________</a:t>
            </a:r>
            <a:endParaRPr lang="cs-CZ" sz="800" b="1" i="1" u="heavy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400" b="1" dirty="0"/>
              <a:t>Celkové hodnocení: 100 bodů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endParaRPr lang="cs-CZ" sz="24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2715766"/>
            <a:ext cx="2182557" cy="21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2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Témata dle sylabu aplikovaná na konkrétní hotelové subjekty a jeho </a:t>
            </a:r>
            <a:r>
              <a:rPr lang="cs-CZ" altLang="cs-CZ" sz="2400" dirty="0" smtClean="0"/>
              <a:t>aktivity.</a:t>
            </a:r>
          </a:p>
          <a:p>
            <a:pPr>
              <a:defRPr/>
            </a:pPr>
            <a:r>
              <a:rPr lang="cs-CZ" altLang="cs-CZ" sz="2400" dirty="0" smtClean="0"/>
              <a:t>1 člověk na 1 téma</a:t>
            </a:r>
            <a:endParaRPr lang="cs-CZ" altLang="cs-CZ" sz="2400" dirty="0" smtClean="0"/>
          </a:p>
          <a:p>
            <a:pPr>
              <a:defRPr/>
            </a:pPr>
            <a:r>
              <a:rPr lang="cs-CZ" altLang="cs-CZ" sz="2400" dirty="0" smtClean="0"/>
              <a:t>Lze vybrat dnes – hotel upřesnit posléze. </a:t>
            </a:r>
          </a:p>
          <a:p>
            <a:pPr>
              <a:defRPr/>
            </a:pPr>
            <a:r>
              <a:rPr lang="cs-CZ" altLang="cs-CZ" sz="2400" dirty="0" smtClean="0"/>
              <a:t>Termín prvních prezentací : 25.10. 2022</a:t>
            </a:r>
          </a:p>
          <a:p>
            <a:pPr>
              <a:defRPr/>
            </a:pPr>
            <a:r>
              <a:rPr lang="cs-CZ" altLang="cs-CZ" sz="2400" dirty="0" smtClean="0"/>
              <a:t>Téma nahlásit do 18.10.2022</a:t>
            </a:r>
            <a:endParaRPr lang="cs-CZ" altLang="cs-CZ" sz="2400" dirty="0"/>
          </a:p>
          <a:p>
            <a:pPr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154439"/>
            <a:ext cx="7416824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pl-PL" altLang="cs-CZ" sz="2400" b="1" dirty="0"/>
              <a:t>Obhajoba SP ve formě prezentace na 15 min.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Word 7 stran (</a:t>
            </a:r>
            <a:r>
              <a:rPr lang="cs-CZ" altLang="cs-CZ" sz="2400" dirty="0"/>
              <a:t>včetně úvodu,…závěru a použité literatury</a:t>
            </a:r>
            <a:r>
              <a:rPr lang="cs-CZ" altLang="cs-CZ" sz="2400" b="1" dirty="0"/>
              <a:t>) a vložení do IU SU do </a:t>
            </a:r>
            <a:r>
              <a:rPr lang="cs-CZ" altLang="cs-CZ" sz="2400" b="1" dirty="0">
                <a:solidFill>
                  <a:srgbClr val="0070C0"/>
                </a:solidFill>
              </a:rPr>
              <a:t>16.12. 2022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Úvodní strana –</a:t>
            </a:r>
            <a:r>
              <a:rPr lang="cs-CZ" altLang="cs-CZ" sz="2400" dirty="0"/>
              <a:t> název předmětu, vyučující, akademický rok, semestr, jméno studenta, číslo studenta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400" b="1" i="1" dirty="0"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i="1" dirty="0">
                <a:cs typeface="Arial" panose="020B0604020202020204" pitchFamily="34" charset="0"/>
              </a:rPr>
              <a:t>Obsah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Úvod, Kapitoly……. Závěr a </a:t>
            </a:r>
            <a:r>
              <a:rPr lang="cs-CZ" altLang="cs-CZ" sz="2400" b="1" i="1" dirty="0">
                <a:solidFill>
                  <a:srgbClr val="307871"/>
                </a:solidFill>
                <a:cs typeface="Arial" panose="020B0604020202020204" pitchFamily="34" charset="0"/>
              </a:rPr>
              <a:t> </a:t>
            </a:r>
            <a:r>
              <a:rPr lang="cs-CZ" altLang="cs-CZ" sz="2400" b="1" i="1" dirty="0">
                <a:cs typeface="Arial" panose="020B0604020202020204" pitchFamily="34" charset="0"/>
              </a:rPr>
              <a:t>Seznam použitých pramenů – </a:t>
            </a:r>
            <a:r>
              <a:rPr lang="cs-CZ" altLang="cs-CZ" sz="2400" dirty="0"/>
              <a:t>časopisy, knihy, fulltextové databáze (FOK), statistiky,…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9121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827584" y="2211710"/>
            <a:ext cx="4572638" cy="7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504</Words>
  <Application>Microsoft Office PowerPoint</Application>
  <PresentationFormat>Předvádění na obrazovce (16:9)</PresentationFormat>
  <Paragraphs>47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Ekonomika hotelnictví cvičení    </vt:lpstr>
      <vt:lpstr>Struktura přednášek</vt:lpstr>
      <vt:lpstr>Literatura</vt:lpstr>
      <vt:lpstr>Podmínky pro absolvování kurzu</vt:lpstr>
      <vt:lpstr>Témata seminárních prací</vt:lpstr>
      <vt:lpstr>Struktura seminární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Klára Václavínková</cp:lastModifiedBy>
  <cp:revision>73</cp:revision>
  <dcterms:created xsi:type="dcterms:W3CDTF">2016-07-06T15:42:34Z</dcterms:created>
  <dcterms:modified xsi:type="dcterms:W3CDTF">2022-09-14T07:29:30Z</dcterms:modified>
</cp:coreProperties>
</file>