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6" r:id="rId3"/>
    <p:sldId id="266" r:id="rId4"/>
    <p:sldId id="262" r:id="rId5"/>
    <p:sldId id="299" r:id="rId6"/>
    <p:sldId id="263" r:id="rId7"/>
    <p:sldId id="264" r:id="rId8"/>
    <p:sldId id="300" r:id="rId9"/>
    <p:sldId id="265" r:id="rId10"/>
    <p:sldId id="290" r:id="rId11"/>
    <p:sldId id="301" r:id="rId12"/>
    <p:sldId id="291" r:id="rId13"/>
    <p:sldId id="302" r:id="rId14"/>
    <p:sldId id="289" r:id="rId15"/>
    <p:sldId id="288" r:id="rId16"/>
    <p:sldId id="287" r:id="rId17"/>
    <p:sldId id="268" r:id="rId18"/>
    <p:sldId id="273" r:id="rId19"/>
    <p:sldId id="303" r:id="rId20"/>
    <p:sldId id="304" r:id="rId21"/>
    <p:sldId id="269" r:id="rId22"/>
    <p:sldId id="30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B33F-40D1-49BF-BE2E-C69774E8829D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4CE8-9717-490F-B4A4-8ABA169C2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48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28972" y="356658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73569" y="2147341"/>
            <a:ext cx="6816757" cy="237233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jednání a korespondence v cizím jazyce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851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4. Orientujeme se v prostoru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chystané schůzky je dobré věnovat pozornost, kde a kdy se schůzka bude konat,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Následuje pak odpověď, např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(přízemí v BE), v AME on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také jak se na ni dostanu (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meeting?…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schůzka může proběhnout v zasedačce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meeting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budete se ptát také na možnost si ji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prohlédnout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se nachází: vedle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za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před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front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naproti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opposite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nahoře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upstairs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dole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downstairs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 konci chodby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corridor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v </a:t>
            </a:r>
            <a:r>
              <a:rPr 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levo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v </a:t>
            </a:r>
            <a:r>
              <a:rPr 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)… </a:t>
            </a:r>
            <a:r>
              <a:rPr lang="en-GB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3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416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Příprava konferenčních prostor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Velice často se očekává, že obchodní schůzka bude doprovázená prezentací nebo vystoupením a k tomu všemu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potřebovat si vše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důkladně ověřit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zeptat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(zpětný projektor), </a:t>
            </a:r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pro jistotu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ověříte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zda promítací folie jsou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čitelné: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transparencies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foils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promítacím plátně / obrazovce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nebo zda-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budeme potřebovat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lejzrové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ukazovátko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laserpointer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nebo nakonec prezentační tabuli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flipchart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 další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obraty a fráze: 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2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117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Příprava konferenčních </a:t>
            </a:r>
            <a:r>
              <a:rPr 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– příklady </a:t>
            </a:r>
            <a:endParaRPr 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konferenčních prostor: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arrangement a bit…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(čelní stůl),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table, U-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117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Příprava konferenčních </a:t>
            </a:r>
            <a:r>
              <a:rPr 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– příklady </a:t>
            </a:r>
            <a:endParaRPr 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další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ukázky: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expecting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(reproduktory)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snacks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lunch?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a rostrum?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(řečnický pult)…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agenda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(program zasedání)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2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1767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Příprava konferenčních prostor – příklady </a:t>
            </a: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8960" y="1239520"/>
            <a:ext cx="857504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dotazů ohledně technického vybavení můžete říct: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chord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prodlužovací kabel)…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útěrku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(bílou plastovou tabuli)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printouts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(výtisky)…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my laptop?  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6. Kulturní a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381760"/>
            <a:ext cx="88924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lepší orientace uvnitř nové společnosti s ohledem na specifika v anglosaském právní řádu se nyní podívejte na klíčová spojení v oblasti vedení firmy.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Velké Británii či USA stojí v čele společnosti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(správní rada plnící funkci představenstva).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Předsedou pak je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chairman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chairperson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president, který je zodpovědný za konkrétní realizaci rozhodnutí.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USA se mu říká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CEO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v Británii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Kulturní a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hierarchie ve firmě následuje pak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management.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 se skládá ze senior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(BE) /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officers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jednotlivá oddělení jsou odpovědní jejich vedoucí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line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(linioví manažeři) /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8F88130-082D-44CE-9916-92441597F0FA}"/>
              </a:ext>
            </a:extLst>
          </p:cNvPr>
          <p:cNvSpPr txBox="1">
            <a:spLocks/>
          </p:cNvSpPr>
          <p:nvPr/>
        </p:nvSpPr>
        <p:spPr>
          <a:xfrm>
            <a:off x="2190338" y="844413"/>
            <a:ext cx="8583921" cy="79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39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Kulturní a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19708" y="966895"/>
            <a:ext cx="94620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obchodních společností v Británii a USA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Anglosaský právní řád se liší od našeho, evropského.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typy společnosti jsou překládány ekvivalentně do českého prostředí, ve kterém se pohybujeme.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Británii se setkáme nejčastěji se zkratkou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Ltd. (Limited)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v USA s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Inc. (Limited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Incorporated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 odpovídá u nás společnosti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s.r.o.</a:t>
            </a:r>
            <a:endParaRPr lang="en-GB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Kulturní a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obchodních společností v Británii a USA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alším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typem společnosti je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a.s.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odpovídá zkratka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Plc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(Public limited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jejichž akcie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veřejně obchodovatelné, kótované na burze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quoted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listed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Dalšími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společnosti jsou např.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trader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sole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proprietorship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fyzická osoba a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partnerships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(osobní obchodní společnost) ve spojení s dodatkem et Co nebo 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apod.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Kulturní a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obchodních společností v Británii a USA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Mateřská společnost (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nebo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holding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kontroluje své pobočky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dceřiné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affiliates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nich disponuje více než polovinou vlastního jmění.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někdo sám podniká, jedná se v angličtině o spojení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self-empoloyed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nebo kdo pracuje na volné noze se označuje jako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freelance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např.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freelance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87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Přehled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90614" y="1226408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Čtvrtá přednáška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zaměří na praktické doporučení, jazykové a slovní tipy v oblasti jednání. Jedná se především o příjezd do firmy, seznamování se s novými kolegy, oblasti podnikání, orientaci v prostoru, přípravu konferenčních prostor firmy, apod. 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Příjezd do firmy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Seznamování se s novými kolegy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colleagues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podnikání</a:t>
            </a: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Orientujeme se v prostoru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konferenčních prostor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facilities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Kultruní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jazykové tipy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</a:t>
            </a:r>
            <a:r>
              <a:rPr lang="en-GB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Kulturní a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neposlední řadě se podívejte v tomto kontextu na faux-</a:t>
            </a:r>
            <a:r>
              <a:rPr 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(falešní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přátelé). 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Anglicky podnikatel se nejčastěji řekne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businessman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businesswoman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ale slovo 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undertaker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v angličtině odkazuje na podnikatele v oblasti pohřebního ústavu.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např. 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skladová hala, ale department 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označuje obchodní dům, stejně jako šéf se řekne boss a ne 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označuji indiánského náčelníka.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3251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Shrnutí přednášky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</a:t>
            </a:r>
            <a:r>
              <a:rPr lang="cs-CZ" sz="22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22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vás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seznámila s klíčovými obraty a slovní zásobou v oblasti firmy konkrétně se zaměřením na: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Příjezd do firmy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Seznamování se s novými kolegy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colleagues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podnikání</a:t>
            </a:r>
            <a:r>
              <a:rPr lang="en-GB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Orientujeme se v prostoru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konferenčních prostor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facilities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04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1798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Literatura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GOUDSWAARD, G., 2006.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Korespondence, porady, prezentace, obchodní jednání a společenská konverzace.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80-7169-850-4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166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Příjezd do firmy 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646008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komunikace začíná přímo na začátku, tedy po příjezdu do firmy. Základem je dodržovat zásady zdvořilosti a obchodní diplomacie.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Součásti běžné komunikace při představování jsou typické fráze, jako: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do?..., Nice 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Fine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apod.</a:t>
            </a:r>
            <a:r>
              <a:rPr lang="en-US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běžně se používají obraty jako: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appointment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…, 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Let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premises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Let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to…,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 </a:t>
            </a:r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0225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Příjezd do firmy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části se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podíváte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praktické příklady.</a:t>
            </a:r>
            <a:r>
              <a:rPr lang="en-US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Představování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introducing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Let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to…, May 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met?..., Nice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 typické otázky v rámci prvního setkání po příjezdu, např.: </a:t>
            </a: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journey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?…</a:t>
            </a: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in…?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and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0225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Příjezd do firmy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dále následují další dotazy či návrhy,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satisfied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hotel?…</a:t>
            </a:r>
            <a:endParaRPr lang="en-US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Yes, I am, thanks… No, I’m afraid I’m not…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dinner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I’d love to / I’m sorry but I can’t, I have another appointment</a:t>
            </a:r>
            <a:r>
              <a:rPr lang="en-US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221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371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</a:t>
            </a:r>
            <a:r>
              <a:rPr lang="en-US" altLang="cs-CZ" sz="2800" b="1" kern="0" dirty="0" smtClean="0">
                <a:solidFill>
                  <a:srgbClr val="307871"/>
                </a:solidFill>
                <a:latin typeface="Times New Roman"/>
              </a:rPr>
              <a:t>Se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z</a:t>
            </a:r>
            <a:r>
              <a:rPr lang="en-US" altLang="cs-CZ" sz="2800" b="1" kern="0" dirty="0" err="1" smtClean="0">
                <a:solidFill>
                  <a:srgbClr val="307871"/>
                </a:solidFill>
                <a:latin typeface="Times New Roman"/>
              </a:rPr>
              <a:t>namov</a:t>
            </a:r>
            <a:r>
              <a:rPr lang="cs-CZ" altLang="cs-CZ" sz="2800" b="1" kern="0" dirty="0" err="1" smtClean="0">
                <a:solidFill>
                  <a:srgbClr val="307871"/>
                </a:solidFill>
                <a:latin typeface="Times New Roman"/>
              </a:rPr>
              <a:t>ání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se </a:t>
            </a:r>
            <a:r>
              <a:rPr lang="en-US" altLang="cs-CZ" sz="2800" b="1" kern="0" dirty="0" err="1" smtClean="0">
                <a:solidFill>
                  <a:srgbClr val="307871"/>
                </a:solidFill>
                <a:latin typeface="Times New Roman"/>
              </a:rPr>
              <a:t>nov</a:t>
            </a:r>
            <a:r>
              <a:rPr lang="cs-CZ" altLang="cs-CZ" sz="2800" b="1" kern="0" dirty="0" err="1" smtClean="0">
                <a:solidFill>
                  <a:srgbClr val="307871"/>
                </a:solidFill>
                <a:latin typeface="Times New Roman"/>
              </a:rPr>
              <a:t>ými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kolegy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9280" y="1381760"/>
            <a:ext cx="85547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první fázi seznamování se budete dále zajímat o jednotlivé pozice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uvnitř firmy včetně odpovědnosti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 ní spojené.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Mnohokrát se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setkáte s otázkou typu např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Častou odpovědi bude např.: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in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Department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941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</a:t>
            </a:r>
            <a:r>
              <a:rPr lang="en-US" altLang="cs-CZ" sz="2800" b="1" kern="0" dirty="0">
                <a:solidFill>
                  <a:srgbClr val="307871"/>
                </a:solidFill>
                <a:latin typeface="Times New Roman"/>
              </a:rPr>
              <a:t>Se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z</a:t>
            </a:r>
            <a:r>
              <a:rPr lang="en-US" altLang="cs-CZ" sz="2800" b="1" kern="0" dirty="0" err="1">
                <a:solidFill>
                  <a:srgbClr val="307871"/>
                </a:solidFill>
                <a:latin typeface="Times New Roman"/>
              </a:rPr>
              <a:t>namov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</a:rPr>
              <a:t>ání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se </a:t>
            </a:r>
            <a:r>
              <a:rPr lang="en-US" altLang="cs-CZ" sz="2800" b="1" kern="0" dirty="0" err="1">
                <a:solidFill>
                  <a:srgbClr val="307871"/>
                </a:solidFill>
                <a:latin typeface="Times New Roman"/>
              </a:rPr>
              <a:t>nov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</a:rPr>
              <a:t>ými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kolegy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–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se dotyčný představí, např.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accountant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(účetní), a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(vedoucí pobočky), a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(právník),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(personalista), a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(obchodní zástupce),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(vedoucí) apod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další praktické příklady: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occupation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(zaměstnání)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(povolání)? </a:t>
            </a: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PR…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boss, superior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(nadřízený),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subordinate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(podřízený)…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report to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zodpovídat)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boss…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part-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full-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supervise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(dohlížím na)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(zabývat se)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30090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Oblast podnikání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Postupně se v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komunikaci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dostanete k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popisu činnosti, kterými se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aše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zabývá. </a:t>
            </a: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budete vysvětlovat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prodáváte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kupujete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vyrábíte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zpracováváte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dovážíte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vyvážíte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 dodáváte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produkty či služby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v jaké branži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obchodujete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alt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9776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Oblast podnikání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–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571560" y="1238312"/>
            <a:ext cx="94620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praktické obraty a fráze:  </a:t>
            </a: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London…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(pobočky)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(zaměstnáváme),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(poskytujeme),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 lot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(obchodujeme),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(vyrábíme),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1742</Words>
  <Application>Microsoft Office PowerPoint</Application>
  <PresentationFormat>Širokoúhlá obrazovka</PresentationFormat>
  <Paragraphs>223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Firma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188</cp:revision>
  <dcterms:created xsi:type="dcterms:W3CDTF">2016-11-25T20:36:16Z</dcterms:created>
  <dcterms:modified xsi:type="dcterms:W3CDTF">2020-03-30T19:24:02Z</dcterms:modified>
</cp:coreProperties>
</file>