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6" r:id="rId3"/>
    <p:sldId id="266" r:id="rId4"/>
    <p:sldId id="262" r:id="rId5"/>
    <p:sldId id="299" r:id="rId6"/>
    <p:sldId id="263" r:id="rId7"/>
    <p:sldId id="264" r:id="rId8"/>
    <p:sldId id="300" r:id="rId9"/>
    <p:sldId id="265" r:id="rId10"/>
    <p:sldId id="290" r:id="rId11"/>
    <p:sldId id="291" r:id="rId12"/>
    <p:sldId id="302" r:id="rId13"/>
    <p:sldId id="289" r:id="rId14"/>
    <p:sldId id="288" r:id="rId15"/>
    <p:sldId id="287" r:id="rId16"/>
    <p:sldId id="268" r:id="rId17"/>
    <p:sldId id="273" r:id="rId18"/>
    <p:sldId id="305" r:id="rId19"/>
    <p:sldId id="304" r:id="rId20"/>
    <p:sldId id="306" r:id="rId21"/>
    <p:sldId id="307" r:id="rId22"/>
    <p:sldId id="308" r:id="rId23"/>
    <p:sldId id="309" r:id="rId24"/>
    <p:sldId id="269" r:id="rId25"/>
    <p:sldId id="310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77" autoAdjust="0"/>
    <p:restoredTop sz="94660"/>
  </p:normalViewPr>
  <p:slideViewPr>
    <p:cSldViewPr snapToGrid="0">
      <p:cViewPr varScale="1">
        <p:scale>
          <a:sx n="73" d="100"/>
          <a:sy n="73" d="100"/>
        </p:scale>
        <p:origin x="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AB33F-40D1-49BF-BE2E-C69774E8829D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04CE8-9717-490F-B4A4-8ABA169C2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48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pforenglish.cz/article/2005121901-falesni-pratele-false-friend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28972" y="356658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73569" y="2147341"/>
            <a:ext cx="6816757" cy="237233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Vyjednávání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jednání a korespondence v cizím jazyce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51299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3. Odmítnutí nabídky - příklady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Poté můžete reagovat následovně: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do not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negotiable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(není řešitelná jednáním)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much more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interesting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competitors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(mnohem zajímavější nabídky od jiných firem a konkurence) 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appreciate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but …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(oceňujeme)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Normally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(obvykle)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to, but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reconsider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(znovu promyslet)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354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690445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4. Podmínky během vyjednávání - příklady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0546" y="1361440"/>
            <a:ext cx="873345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chcete vyjednat nejlepší dohodu pro naši firmu můžete použít následující obraty, ve kterých se v angličtině téměř vždy objeví podmínková věta 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conditional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např.: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team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renewed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(mohli bychom, kdyby jste prodloužili smlouvu o …)…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… but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(můžeme / mohli bychom)..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 předpokladu) 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 podmínky, že)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Unless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(pokud vy ne …)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team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285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7609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5. Získávání času během vyjednávání - příklady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0546" y="1361440"/>
            <a:ext cx="873345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Velice často se setkáte se snahou získat určitý čas během vyjednávání.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se jednat o jednu z mnoha používaných taktik během vyjednávání.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je samozřejmě vytvořit pro sebe či svůj tým větší časový prostor, během něhož se budete rozhodovat.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Nyní následují typické obraty a fráze: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afraid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…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(rozmyslet si něco) …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86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760977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5. Získávání času během vyjednávání - příklady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68960" y="1239520"/>
            <a:ext cx="857504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Nyní následují praktické další praktické příklady pro získání času: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disucss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quotation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(cenová nabídka)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business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</a:p>
          <a:p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afraid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team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authority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(nemá oprávnění se rozhodnout) 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a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open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(podržet nabídku jeden týden)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week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sounds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very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attractive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confer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(projednat) 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boss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61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9552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6. Dosažení dohody - příklady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1520" y="1381760"/>
            <a:ext cx="88924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obě strany mají zájem o </a:t>
            </a:r>
            <a:r>
              <a:rPr lang="cs-CZ" sz="22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win-win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tedy chtějí najít dohodu, pak se můžete nejčastěji setkat s těmito obraty v této fázi vyjednávání, jako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very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end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overcome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obstacles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(překonali jsme všechny překážky) 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sign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(podepsat)…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sounds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very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reasonable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(rozumně), 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suppose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(předpokládám)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992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855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6. Dosažení dohody - příklady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Nyní následují další praktické obraty a fráze: 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in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(jsme v naprosté shodě) …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along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(souhlasit)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latest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anyone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objections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signing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…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(namítat proti podepsání smlouvy)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sign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Monday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8F88130-082D-44CE-9916-92441597F0FA}"/>
              </a:ext>
            </a:extLst>
          </p:cNvPr>
          <p:cNvSpPr txBox="1">
            <a:spLocks/>
          </p:cNvSpPr>
          <p:nvPr/>
        </p:nvSpPr>
        <p:spPr>
          <a:xfrm>
            <a:off x="2190338" y="844413"/>
            <a:ext cx="8583921" cy="79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2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13964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67922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7. Stížnosti během vyjednávání – příklady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319708" y="966895"/>
            <a:ext cx="946205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jednání velice často můžete vy či vaše protistrana vznést určité stížnosti, můžete použít následující praktické obraty a fráze: 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(podle)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delivery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received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damaged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(poškozen) … </a:t>
            </a:r>
          </a:p>
          <a:p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sorry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respect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delivery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(nedodržet dodací lhůtu)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behalf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(jménem )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respected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dissatisfied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shipment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consignment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(nespokojen se zásilkou)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appears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overcharged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(naúčtovat si příliš vysokou cenu) … </a:t>
            </a:r>
          </a:p>
          <a:p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366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680186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8. Omluvy během vyjednávání – příklady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nastat situace, kdy skutečně došlo u protistrany k omylu či pochybení.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světě byznysu je namístě se patřičně omluvit jménem společnosti a ujistit protistranu, že k něčemu podobnému již nedojde, můžete použít tyto obraty či fráze: </a:t>
            </a:r>
            <a:r>
              <a:rPr lang="en-GB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sincere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apologies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(přijměte upřímnou omluvu) … </a:t>
            </a:r>
            <a:endParaRPr lang="en-GB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very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sorry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but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reassure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(ujistit)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behalf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department I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really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apologise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348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671209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8. Omluvy během vyjednávání – příklady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Nyní následují další užitečná spojení: 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department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immediately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(podívá se okamžitě na)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boss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personally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(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osobně se na to podívá a vyřeší to)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happen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(ujistit)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department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rectify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soon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(opravit problém co nejrychleji)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498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4485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9. Kulturní a jazykové tipy</a:t>
            </a:r>
            <a:r>
              <a:rPr lang="cs-CZ" altLang="cs-CZ" sz="2800" b="1" kern="0" dirty="0">
                <a:solidFill>
                  <a:srgbClr val="C00000"/>
                </a:solidFill>
                <a:latin typeface="Times New Roman"/>
              </a:rPr>
              <a:t>  </a:t>
            </a:r>
            <a:endParaRPr lang="en-GB" sz="2800" b="1" kern="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dnešním globálním světě čeští manažeři vyjednávají standardně v mezinárodním prostředí.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tipů, jak úspěšně zvládnout interkulturní vyjednávání, je možné vymezit následující: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Důkladná příprava na vyjednávání.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služeb tlumočníka – výhody lépe se soustředit na samotné jednání i když daný jazyk můžu ovládat, eliminace nedorozumění, znalost místní kultury a jazykových specifik, nevýhody: cena za služby a další náklady na cestu apod.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846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087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Přehled přednášky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90614" y="1226408"/>
            <a:ext cx="8280920" cy="12666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Sedmá přednáška se zaměřuje klíčové dovednosti a znalosti v oblasti obchodního vyjednávání. Konkrétně se zaměříte na tyto oblasti.  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Vyjednávání (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Předkládání nabídek (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Odmítnutí nabídek (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rejecting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během jednání (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negotiations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Získávání času během vyjednávání (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winning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negotiations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Dosažení dohody (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reaching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Stížnosti během vyjednávání (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complaints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Omluvy během vyjednávání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apologising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negotations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Kulturní a jazykové tipy (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 přednášky </a:t>
            </a:r>
          </a:p>
          <a:p>
            <a:pPr marL="457200" indent="-457200">
              <a:buFont typeface="+mj-lt"/>
              <a:buAutoNum type="arabicPeriod"/>
            </a:pPr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4485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9. Kulturní a jazykové tipy</a:t>
            </a:r>
            <a:r>
              <a:rPr lang="cs-CZ" altLang="cs-CZ" sz="2800" b="1" kern="0" dirty="0">
                <a:solidFill>
                  <a:srgbClr val="C00000"/>
                </a:solidFill>
                <a:latin typeface="Times New Roman"/>
              </a:rPr>
              <a:t>  </a:t>
            </a:r>
            <a:endParaRPr lang="en-GB" sz="2800" b="1" kern="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komunikace v cizím jazyce je vhodné vyvarovat se používání slangu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slang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slovních hříček (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 on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aby nedošlo k nedorozumění (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misunderstanding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či urážce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offence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Dbejte pozornosti také humoru, ten se může velice často v různém jazykovém prostředí lišit.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Dbejte také pozornosti významu mlčení v dané kultuře (může se jednat o souhlas, přemyšlení apod.)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lepší atmosféru a komunikaci naučte se typickým frázím či společenským obratům, abyste lépe navodili správné prostředí pro jednání.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2227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4485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9. Kulturní a jazykové tipy</a:t>
            </a:r>
            <a:r>
              <a:rPr lang="cs-CZ" altLang="cs-CZ" sz="2800" b="1" kern="0" dirty="0">
                <a:solidFill>
                  <a:srgbClr val="C00000"/>
                </a:solidFill>
                <a:latin typeface="Times New Roman"/>
              </a:rPr>
              <a:t>  </a:t>
            </a:r>
            <a:endParaRPr lang="en-GB" sz="2800" b="1" kern="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Dbejte na to, abyste získali před vyjednáváním maximum informací ohledně: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daní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obchodního práva (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právního systému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obchodní situace (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commercial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nařízení vlády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povolení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permission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stavebního povolení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konkurence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měny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currency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politickém či ekonomickém systému země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country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svátků (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holidays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časových zón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zones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oblečení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dresscode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apod.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550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4485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9. Kulturní a jazykové tipy</a:t>
            </a:r>
            <a:r>
              <a:rPr lang="cs-CZ" altLang="cs-CZ" sz="2800" b="1" kern="0" dirty="0">
                <a:solidFill>
                  <a:srgbClr val="C00000"/>
                </a:solidFill>
                <a:latin typeface="Times New Roman"/>
              </a:rPr>
              <a:t>  </a:t>
            </a:r>
            <a:endParaRPr lang="en-GB" sz="2800" b="1" kern="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vhodné si taky nastudovat kulturní specifika a získat patřičné znalosti v oblasti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Hofstedeho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typologií kultur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Hofstede's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ilustraci lze uvést charakteristiku vyjednávaní v Severní Americe: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Rychlost procesu vyjednávání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rychle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Vyjednávací strategie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nabídka (vysoké počáteční nároky), témata (jedno v jednom čase), způsob prezentace (formální), práce s divergencemi (přesná), ústupky (pomalu), 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Důraz na vztahovou složku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nízký 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67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4485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9. Kulturní a jazykové tipy</a:t>
            </a:r>
            <a:r>
              <a:rPr lang="cs-CZ" altLang="cs-CZ" sz="2800" b="1" kern="0" dirty="0">
                <a:solidFill>
                  <a:srgbClr val="C00000"/>
                </a:solidFill>
                <a:latin typeface="Times New Roman"/>
              </a:rPr>
              <a:t>  </a:t>
            </a:r>
            <a:endParaRPr lang="en-GB" sz="2800" b="1" kern="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Emocionální aspekty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sensitivita (střední), stupeň emotivnosti (střední),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celková metoda (dohoda, logika), důraz na skupinu (střední, rozhoduje střední management), zachování tváře (střední), ovlivnění specifickými zájmy (střední),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Administrativní faktory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potřeba agenta (nízká), stupeň potřeby specifické smlouvy (nízká), stupeň byrokracie (střední), potřeba agendy (vysoká).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 informaci ohledně dalších specifik ostatních kultur naleznete v knize </a:t>
            </a:r>
            <a:r>
              <a:rPr lang="nl-NL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Hofstede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 s názvem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Kultury a organizace. Software lidské mysli.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38200" y="3818414"/>
          <a:ext cx="10515600" cy="36576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77637462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472765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167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895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690AAEE-3EC5-48A6-A473-43A57F47D13F}"/>
              </a:ext>
            </a:extLst>
          </p:cNvPr>
          <p:cNvSpPr/>
          <p:nvPr/>
        </p:nvSpPr>
        <p:spPr>
          <a:xfrm>
            <a:off x="516963" y="319244"/>
            <a:ext cx="32512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Shrnutí přednášky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16963" y="1239520"/>
            <a:ext cx="862703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přednáška vás seznámila s klíčovými obraty a slovní zásobou v oblasti obchodního vyjednávání konkrétně se zaměřením na: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Vyjednávání (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Předkládání nabídek (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offers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Odmítnutí nabídek (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rejecting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během jednání (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negotiations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Získávání času během vyjednávání (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winning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negotiations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Dosažení dohody (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reaching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Stížnosti během vyjednávání (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complaints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negotiations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Omluvy během vyjednávání 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apologising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negotations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Kulturní a jazykové tipy (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tips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cs-CZ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420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690AAEE-3EC5-48A6-A473-43A57F47D13F}"/>
              </a:ext>
            </a:extLst>
          </p:cNvPr>
          <p:cNvSpPr/>
          <p:nvPr/>
        </p:nvSpPr>
        <p:spPr>
          <a:xfrm>
            <a:off x="516963" y="319244"/>
            <a:ext cx="19784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Literatura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16963" y="1239520"/>
            <a:ext cx="862703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GOUDSWAARD, G., 2006.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22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Korespondence, porady, prezentace, obchodní jednání a společenská konverzace.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Praha: 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80-7169-850-4.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200" cap="all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Hofstede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nl-NL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Kultury a organizace. Software lidské mysli.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Praha: Linde, </a:t>
            </a:r>
            <a:r>
              <a:rPr lang="cs-CZ" sz="22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2005.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Faux 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Czech: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https://www.helpforenglish.cz/article/2005121901-falesni-pratele-false-friends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53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25010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1. Vyjednávání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410546" y="1646008"/>
            <a:ext cx="94620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Vyjednávání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je nedílnou součásti obchodní komunikace.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vyjednávat prakticky o čemkoli - můžeme například jednat o schůzce (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meeting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ceně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platě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salary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reklamaci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complaint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obchodních podmínkách (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dodacích podmínkách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delivery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smlouvě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prodloužení smlouvy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extension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zrušení smlouvy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cancellation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apod.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celá řada teorií a praktických pomůcek, jak nejlépe vyjednávání zvládnout a být úspěšný.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mezinárodního obchodu platí v první řadě jazykové a komunikační kompetence, které jsou klíčové pro vstup na cizí trhy a další obchodní jednání.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pak zkušenosti a znalosti v daném oboru.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05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25010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Vyjednávání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lze rozlišit tři základní druhy vyjednávání: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Výhra – výhra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win-win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Výhra – prohra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-lose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Prohra – prohra (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lose-lose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Klíčové prvky úspěšného vyjednávání jsou následující: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Flexibilita (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flexibility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Aktívní naslouchání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active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listening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schopnosti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Vyhýbání se emocím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avoiding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emotions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250100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Vyjednávání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Klíčové vlastnosti pro vyjednávače jsou: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Příjemnost, zdvořilost, taktnost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pleasantness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courtesy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tactfulness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Rozumnost, realističnost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reasonability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realism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Vnímavost, pružnost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(sensitivity, flexibility)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rozlišit mezi důležitým a podružným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(ability to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distinguish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major and minor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Sebevědomí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self-confidence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se ovládat a převzít zodpovědnost a iniciativu 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bility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take control and take responsibility and initiative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22179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25010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Vyjednávání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89280" y="1381760"/>
            <a:ext cx="855472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druhé straně, vyjednávač by se měl vyhnout následujícímu: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každou cenu vyhovět protistraně (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counterpart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Být nejistý (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uncertain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Být agresivní (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agressive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Být vznětlivý, útočný (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quick-tempered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agressive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Být naivní a důvěřivý (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naive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gullible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Být nepřipraven na jednání (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to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negotiation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575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538641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2. Předkládání nabídek - příklady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410546" y="1091544"/>
            <a:ext cx="94620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Během jednání účastníci průběžně přicházejí z různými nabídkami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proposals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můžete říci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behalf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team,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thinking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(jménem mého týmu)…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(navrhujeme následující)…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(nejlepší nabídka)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(pokud, jestli)…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discount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(pod podmínkou, za předpokladu)…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25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538641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2. Předkládání nabídek - příklady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410546" y="1091544"/>
            <a:ext cx="94620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můžete vyjádřit vaši nabídku následovně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grant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(poskytovat) 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reduction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GB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GB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(dodat zboží) 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3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weeks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deal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includes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CIF (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freight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…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(dohoda zahrnuje náklady, pojištění, přepravné)…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comprises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(zahrnovat) 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 (cash on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delivery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…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(dohoda zahrnuje dobírku)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partners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L/C (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… </a:t>
            </a:r>
            <a:r>
              <a:rPr lang="cs-CZ" alt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(akreditiv) …</a:t>
            </a:r>
          </a:p>
        </p:txBody>
      </p:sp>
    </p:spTree>
    <p:extLst>
      <p:ext uri="{BB962C8B-B14F-4D97-AF65-F5344CB8AC3E}">
        <p14:creationId xmlns:p14="http://schemas.microsoft.com/office/powerpoint/2010/main" val="3859069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512993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3. Odmítnutí nabídky - příklady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571560" y="1238312"/>
            <a:ext cx="946205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nabídka Vaší straně nevyhovuje, můžete pak vyjádřit:  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afraid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team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(přijmout)... </a:t>
            </a: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team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(poněkud vysoká) …</a:t>
            </a:r>
            <a:endParaRPr lang="en-GB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Unfortunately we cannot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</a:t>
            </a: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(bohužel nemůžeme souhlasit) …</a:t>
            </a:r>
            <a:endParaRPr lang="en-GB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second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thoughts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not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 změně názoru) …</a:t>
            </a:r>
          </a:p>
          <a:p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2153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2113</TotalTime>
  <Words>2158</Words>
  <Application>Microsoft Office PowerPoint</Application>
  <PresentationFormat>Širokoúhlá obrazovka</PresentationFormat>
  <Paragraphs>318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Motiv Office</vt:lpstr>
      <vt:lpstr>Vyjednávání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student</cp:lastModifiedBy>
  <cp:revision>363</cp:revision>
  <dcterms:created xsi:type="dcterms:W3CDTF">2016-11-25T20:36:16Z</dcterms:created>
  <dcterms:modified xsi:type="dcterms:W3CDTF">2023-11-28T09:28:05Z</dcterms:modified>
</cp:coreProperties>
</file>