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2" r:id="rId3"/>
    <p:sldId id="410" r:id="rId4"/>
    <p:sldId id="411" r:id="rId5"/>
    <p:sldId id="412" r:id="rId6"/>
    <p:sldId id="413" r:id="rId7"/>
    <p:sldId id="415" r:id="rId8"/>
    <p:sldId id="416" r:id="rId9"/>
    <p:sldId id="414" r:id="rId10"/>
    <p:sldId id="418" r:id="rId11"/>
    <p:sldId id="419" r:id="rId12"/>
    <p:sldId id="422" r:id="rId13"/>
    <p:sldId id="421" r:id="rId14"/>
    <p:sldId id="423" r:id="rId15"/>
    <p:sldId id="417" r:id="rId16"/>
    <p:sldId id="425" r:id="rId17"/>
    <p:sldId id="42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C4C4F8-4063-EFCB-92CD-A9A40F3C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Technology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Choice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E405E-F2B3-E07E-941E-EB164BE1F195}"/>
              </a:ext>
            </a:extLst>
          </p:cNvPr>
          <p:cNvSpPr txBox="1"/>
          <p:nvPr/>
        </p:nvSpPr>
        <p:spPr>
          <a:xfrm>
            <a:off x="9897473" y="5547360"/>
            <a:ext cx="20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LESSON 5</a:t>
            </a:r>
          </a:p>
          <a:p>
            <a:pPr algn="r"/>
            <a:r>
              <a:rPr lang="cs-CZ" b="1" dirty="0"/>
              <a:t>MICROECONOMICS</a:t>
            </a:r>
          </a:p>
          <a:p>
            <a:pPr algn="r"/>
            <a:r>
              <a:rPr lang="cs-CZ" b="1" dirty="0"/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1694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F9CF-6B53-10C2-7CAC-627A861D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in the Long-Run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obsah 2">
                <a:extLst>
                  <a:ext uri="{FF2B5EF4-FFF2-40B4-BE49-F238E27FC236}">
                    <a16:creationId xmlns:a16="http://schemas.microsoft.com/office/drawing/2014/main" id="{EE2E9876-0D5B-1984-8B99-EEB0E1993FF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43803" y="182880"/>
                <a:ext cx="7220730" cy="6532880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  <a:defRPr/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TECHNICAL SUBSTITUTION</a:t>
                </a:r>
                <a:endParaRPr lang="en-US" altLang="cs-CZ" sz="2000" b="1" dirty="0">
                  <a:latin typeface="Arial" panose="020B0604020202020204" pitchFamily="34" charset="0"/>
                </a:endParaRP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The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firm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produces some production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with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various techniques - various combinations of labor and capital</a:t>
                </a: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there is one production technology, production factors are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COMPLEMENTS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(usually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in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short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)</a:t>
                </a: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In the long run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we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can always find a combination of inputs and they are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SUBSTITUTES</a:t>
                </a:r>
                <a:endParaRPr lang="en-US" altLang="cs-CZ" sz="2000" b="1" dirty="0">
                  <a:latin typeface="Arial" panose="020B0604020202020204" pitchFamily="34" charset="0"/>
                </a:endParaRPr>
              </a:p>
              <a:p>
                <a:pPr marL="285750">
                  <a:spcBef>
                    <a:spcPct val="0"/>
                  </a:spcBef>
                  <a:defRPr/>
                </a:pPr>
                <a:endParaRPr lang="en-US" altLang="cs-CZ" sz="2000" dirty="0"/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0" indent="0" algn="just">
                  <a:spcBef>
                    <a:spcPct val="0"/>
                  </a:spcBef>
                  <a:buNone/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0" indent="0" algn="just">
                  <a:spcBef>
                    <a:spcPct val="0"/>
                  </a:spcBef>
                  <a:buNone/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The ratio at which </a:t>
                </a:r>
                <a:r>
                  <a:rPr lang="en-US" altLang="cs-CZ" sz="2000" u="sng" dirty="0">
                    <a:latin typeface="Arial" panose="020B0604020202020204" pitchFamily="34" charset="0"/>
                  </a:rPr>
                  <a:t>one unit is replaced by </a:t>
                </a:r>
                <a:r>
                  <a:rPr lang="cs-CZ" altLang="cs-CZ" sz="2000" u="sng" dirty="0">
                    <a:latin typeface="Arial" panose="020B0604020202020204" pitchFamily="34" charset="0"/>
                  </a:rPr>
                  <a:t>a</a:t>
                </a:r>
                <a:r>
                  <a:rPr lang="en-US" altLang="cs-CZ" sz="2000" u="sng" dirty="0" err="1">
                    <a:latin typeface="Arial" panose="020B0604020202020204" pitchFamily="34" charset="0"/>
                  </a:rPr>
                  <a:t>nother</a:t>
                </a:r>
                <a:r>
                  <a:rPr lang="en-US" altLang="cs-CZ" sz="2000" u="sng" dirty="0">
                    <a:latin typeface="Arial" panose="020B0604020202020204" pitchFamily="34" charset="0"/>
                  </a:rPr>
                  <a:t> input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so that </a:t>
                </a:r>
                <a:r>
                  <a:rPr lang="en-US" altLang="cs-CZ" sz="2000" u="sng" dirty="0">
                    <a:latin typeface="Arial" panose="020B0604020202020204" pitchFamily="34" charset="0"/>
                  </a:rPr>
                  <a:t>production remained unchanged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:</a:t>
                </a: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  <a:defRPr/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MARGINAL RATE OF TECHNICAL SUBSTITUTION</a:t>
                </a:r>
              </a:p>
              <a:p>
                <a:pPr marL="342900" indent="-342900" algn="just">
                  <a:spcBef>
                    <a:spcPct val="0"/>
                  </a:spcBef>
                  <a:defRPr/>
                </a:pP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000" b="1" i="1">
                        <a:latin typeface="Cambria Math" panose="02040503050406030204" pitchFamily="18" charset="0"/>
                      </a:rPr>
                      <m:t>𝑴𝑹𝑻𝑺</m:t>
                    </m:r>
                    <m:r>
                      <a:rPr lang="cs-CZ" altLang="cs-CZ" sz="2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cs-CZ" sz="2000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cs-CZ" altLang="cs-CZ" sz="20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l-GR" altLang="cs-CZ" sz="2000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cs-CZ" altLang="cs-CZ" sz="20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>
                            <a:latin typeface="Cambria Math" panose="02040503050406030204" pitchFamily="18" charset="0"/>
                          </a:rPr>
                          <m:t>𝑴𝑷𝒍</m:t>
                        </m:r>
                      </m:num>
                      <m:den>
                        <m:r>
                          <a:rPr lang="cs-CZ" altLang="cs-CZ" sz="2000" b="1" i="1">
                            <a:latin typeface="Cambria Math" panose="02040503050406030204" pitchFamily="18" charset="0"/>
                          </a:rPr>
                          <m:t>𝑴𝑷𝒌</m:t>
                        </m:r>
                      </m:den>
                    </m:f>
                  </m:oMath>
                </a14:m>
                <a:endParaRPr lang="en-US" altLang="cs-CZ" sz="2000" b="1" dirty="0">
                  <a:latin typeface="Arial" panose="020B0604020202020204" pitchFamily="34" charset="0"/>
                </a:endParaRPr>
              </a:p>
              <a:p>
                <a:pPr marL="285750">
                  <a:spcBef>
                    <a:spcPct val="0"/>
                  </a:spcBef>
                  <a:defRPr/>
                </a:pPr>
                <a:endParaRPr lang="cs-CZ" altLang="cs-CZ" sz="2000" dirty="0"/>
              </a:p>
            </p:txBody>
          </p:sp>
        </mc:Choice>
        <mc:Fallback xmlns="">
          <p:sp>
            <p:nvSpPr>
              <p:cNvPr id="13" name="Zástupný obsah 2">
                <a:extLst>
                  <a:ext uri="{FF2B5EF4-FFF2-40B4-BE49-F238E27FC236}">
                    <a16:creationId xmlns:a16="http://schemas.microsoft.com/office/drawing/2014/main" id="{EE2E9876-0D5B-1984-8B99-EEB0E1993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43803" y="182880"/>
                <a:ext cx="7220730" cy="6532880"/>
              </a:xfrm>
              <a:blipFill>
                <a:blip r:embed="rId2"/>
                <a:stretch>
                  <a:fillRect l="-844" r="-8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60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DBDB4-517C-FECF-1AC1-2CDFAF71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1053592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 err="1"/>
              <a:t>Finding</a:t>
            </a:r>
            <a:r>
              <a:rPr lang="cs-CZ" sz="5400" dirty="0"/>
              <a:t> </a:t>
            </a:r>
            <a:r>
              <a:rPr lang="cs-CZ" sz="5400" dirty="0" err="1"/>
              <a:t>the</a:t>
            </a:r>
            <a:r>
              <a:rPr lang="cs-CZ" sz="5400" dirty="0"/>
              <a:t> </a:t>
            </a:r>
            <a:r>
              <a:rPr lang="en-US" sz="5400" dirty="0"/>
              <a:t>Optimum of the Firm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5175E-55C5-3C3B-37AF-47708D5B1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1012952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200" dirty="0"/>
              <a:t>So far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discussed</a:t>
            </a:r>
            <a:r>
              <a:rPr lang="cs-CZ" sz="2200" dirty="0"/>
              <a:t>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production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achieved</a:t>
            </a:r>
            <a:r>
              <a:rPr lang="cs-CZ" sz="2200" dirty="0"/>
              <a:t> by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combinations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factors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production</a:t>
            </a:r>
            <a:r>
              <a:rPr lang="cs-CZ" sz="2200" dirty="0"/>
              <a:t>. But </a:t>
            </a:r>
            <a:r>
              <a:rPr lang="cs-CZ" sz="2200" dirty="0" err="1"/>
              <a:t>which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said</a:t>
            </a:r>
            <a:r>
              <a:rPr lang="cs-CZ" sz="2200" dirty="0"/>
              <a:t> </a:t>
            </a:r>
            <a:r>
              <a:rPr lang="cs-CZ" sz="2200" dirty="0" err="1"/>
              <a:t>combinations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labor</a:t>
            </a:r>
            <a:r>
              <a:rPr lang="cs-CZ" sz="2200" dirty="0"/>
              <a:t> and </a:t>
            </a:r>
            <a:r>
              <a:rPr lang="cs-CZ" sz="2200" dirty="0" err="1"/>
              <a:t>capital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actually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?</a:t>
            </a:r>
          </a:p>
          <a:p>
            <a:pPr>
              <a:spcBef>
                <a:spcPct val="0"/>
              </a:spcBef>
              <a:defRPr/>
            </a:pPr>
            <a:endParaRPr lang="cs-CZ" sz="2200" dirty="0"/>
          </a:p>
          <a:p>
            <a:pPr>
              <a:spcBef>
                <a:spcPct val="0"/>
              </a:spcBef>
              <a:defRPr/>
            </a:pPr>
            <a:r>
              <a:rPr lang="en-US" altLang="cs-CZ" sz="2200" dirty="0"/>
              <a:t>The main target of the firm is  </a:t>
            </a:r>
            <a:r>
              <a:rPr lang="en-US" altLang="cs-CZ" sz="2200" b="1" dirty="0"/>
              <a:t>PROFIT MAXIMIZATION </a:t>
            </a:r>
            <a:r>
              <a:rPr lang="en-US" altLang="cs-CZ" sz="2200" dirty="0"/>
              <a:t>= </a:t>
            </a:r>
            <a:r>
              <a:rPr lang="cs-CZ" altLang="cs-CZ" sz="2200" dirty="0" err="1"/>
              <a:t>producing</a:t>
            </a:r>
            <a:r>
              <a:rPr lang="cs-CZ" altLang="cs-CZ" sz="2200" dirty="0"/>
              <a:t> as much as </a:t>
            </a:r>
            <a:r>
              <a:rPr lang="cs-CZ" altLang="cs-CZ" sz="2200" dirty="0" err="1"/>
              <a:t>possible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with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lowest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total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costs</a:t>
            </a:r>
            <a:r>
              <a:rPr lang="cs-CZ" altLang="cs-CZ" sz="2200" dirty="0"/>
              <a:t> as </a:t>
            </a:r>
            <a:r>
              <a:rPr lang="cs-CZ" altLang="cs-CZ" sz="2200" dirty="0" err="1"/>
              <a:t>possible</a:t>
            </a:r>
            <a:r>
              <a:rPr lang="cs-CZ" altLang="cs-CZ" sz="2200" dirty="0"/>
              <a:t>.</a:t>
            </a:r>
            <a:endParaRPr lang="en-US" sz="22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sz="2200" dirty="0"/>
          </a:p>
          <a:p>
            <a:pPr>
              <a:spcBef>
                <a:spcPct val="0"/>
              </a:spcBef>
              <a:defRPr/>
            </a:pPr>
            <a:r>
              <a:rPr lang="cs-CZ" sz="2200" dirty="0" err="1"/>
              <a:t>Thus</a:t>
            </a:r>
            <a:r>
              <a:rPr lang="cs-CZ" sz="2200" dirty="0"/>
              <a:t>,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need</a:t>
            </a:r>
            <a:r>
              <a:rPr lang="cs-CZ" sz="2200" dirty="0"/>
              <a:t> to </a:t>
            </a:r>
            <a:r>
              <a:rPr lang="cs-CZ" sz="2200" dirty="0" err="1"/>
              <a:t>consider</a:t>
            </a:r>
            <a:r>
              <a:rPr lang="cs-CZ" sz="2200" dirty="0"/>
              <a:t> </a:t>
            </a:r>
            <a:r>
              <a:rPr lang="cs-CZ" sz="2200" dirty="0" err="1"/>
              <a:t>also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b="1" dirty="0" err="1"/>
              <a:t>costs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labor</a:t>
            </a:r>
            <a:r>
              <a:rPr lang="cs-CZ" sz="2200" dirty="0"/>
              <a:t> and </a:t>
            </a:r>
            <a:r>
              <a:rPr lang="cs-CZ" sz="2200" dirty="0" err="1"/>
              <a:t>capital</a:t>
            </a:r>
            <a:r>
              <a:rPr lang="cs-CZ" sz="2200" dirty="0"/>
              <a:t>.</a:t>
            </a:r>
          </a:p>
          <a:p>
            <a:pPr>
              <a:spcBef>
                <a:spcPct val="0"/>
              </a:spcBef>
              <a:defRPr/>
            </a:pPr>
            <a:endParaRPr lang="cs-CZ" sz="22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cs-CZ" sz="2200" dirty="0"/>
          </a:p>
          <a:p>
            <a:pPr>
              <a:spcBef>
                <a:spcPct val="0"/>
              </a:spcBef>
              <a:defRPr/>
            </a:pPr>
            <a:endParaRPr lang="en-US" altLang="cs-CZ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463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DBDB4-517C-FECF-1AC1-2CDFAF71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1053592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 err="1"/>
              <a:t>Total</a:t>
            </a:r>
            <a:r>
              <a:rPr lang="cs-CZ" sz="5400" dirty="0"/>
              <a:t> </a:t>
            </a:r>
            <a:r>
              <a:rPr lang="cs-CZ" sz="5400" dirty="0" err="1"/>
              <a:t>Costs</a:t>
            </a:r>
            <a:endParaRPr lang="en-US" sz="5400" dirty="0"/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DA5175E-55C5-3C3B-37AF-47708D5B18A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0080" y="2706624"/>
                <a:ext cx="6894576" cy="4009136"/>
              </a:xfr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  <a:defRPr/>
                </a:pPr>
                <a:endParaRPr lang="cs-CZ" altLang="cs-CZ" sz="2200" b="1" dirty="0"/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altLang="cs-CZ" sz="2200" dirty="0"/>
                  <a:t>The total costs (TC) of firm are dependent on the volume of </a:t>
                </a:r>
                <a:r>
                  <a:rPr lang="cs-CZ" altLang="cs-CZ" sz="2200" dirty="0"/>
                  <a:t>input</a:t>
                </a:r>
                <a:r>
                  <a:rPr lang="en-US" altLang="cs-CZ" sz="2200" dirty="0"/>
                  <a:t> </a:t>
                </a:r>
                <a:r>
                  <a:rPr lang="cs-CZ" altLang="cs-CZ" sz="2200" dirty="0" err="1"/>
                  <a:t>used</a:t>
                </a:r>
                <a:r>
                  <a:rPr lang="cs-CZ" altLang="cs-CZ" sz="2200" dirty="0"/>
                  <a:t> </a:t>
                </a:r>
                <a:r>
                  <a:rPr lang="en-US" altLang="cs-CZ" sz="2200" dirty="0"/>
                  <a:t>and on the input prices</a:t>
                </a:r>
              </a:p>
              <a:p>
                <a:pPr marL="114300">
                  <a:spcBef>
                    <a:spcPct val="0"/>
                  </a:spcBef>
                  <a:defRPr/>
                </a:pPr>
                <a:endParaRPr lang="en-US" altLang="cs-CZ" sz="2200" dirty="0"/>
              </a:p>
              <a:p>
                <a:pPr marL="114300">
                  <a:spcBef>
                    <a:spcPct val="0"/>
                  </a:spcBef>
                  <a:defRPr/>
                </a:pPr>
                <a:r>
                  <a:rPr lang="en-US" altLang="cs-CZ" sz="2200" b="1" dirty="0"/>
                  <a:t>Mathematical expression: </a:t>
                </a:r>
                <a:r>
                  <a:rPr lang="en-US" altLang="cs-CZ" sz="2200" dirty="0"/>
                  <a:t>TC = </a:t>
                </a:r>
                <a:r>
                  <a:rPr lang="en-US" altLang="cs-CZ" sz="2200" dirty="0" err="1"/>
                  <a:t>pL</a:t>
                </a:r>
                <a:r>
                  <a:rPr lang="en-US" altLang="cs-CZ" sz="2200" dirty="0"/>
                  <a:t> x L + </a:t>
                </a:r>
                <a:r>
                  <a:rPr lang="en-US" altLang="cs-CZ" sz="2200" dirty="0" err="1"/>
                  <a:t>pK</a:t>
                </a:r>
                <a:r>
                  <a:rPr lang="en-US" altLang="cs-CZ" sz="2200" dirty="0"/>
                  <a:t> x K</a:t>
                </a:r>
              </a:p>
              <a:p>
                <a:pPr marL="114300">
                  <a:spcBef>
                    <a:spcPct val="0"/>
                  </a:spcBef>
                  <a:defRPr/>
                </a:pPr>
                <a:r>
                  <a:rPr lang="en-US" altLang="cs-CZ" sz="2200" b="1" dirty="0"/>
                  <a:t>Graphical expression: </a:t>
                </a:r>
                <a:r>
                  <a:rPr lang="en-US" altLang="cs-CZ" sz="2200" dirty="0"/>
                  <a:t>an </a:t>
                </a:r>
                <a:r>
                  <a:rPr lang="en-US" altLang="cs-CZ" sz="2200" dirty="0" err="1"/>
                  <a:t>isocost</a:t>
                </a:r>
                <a:r>
                  <a:rPr lang="en-US" altLang="cs-CZ" sz="2200" dirty="0"/>
                  <a:t> (equal line costs) CL</a:t>
                </a:r>
                <a:endParaRPr lang="cs-CZ" altLang="cs-CZ" sz="2200" dirty="0"/>
              </a:p>
              <a:p>
                <a:pPr marL="114300">
                  <a:spcBef>
                    <a:spcPct val="0"/>
                  </a:spcBef>
                  <a:defRPr/>
                </a:pPr>
                <a:endParaRPr lang="cs-CZ" altLang="cs-CZ" sz="2200" dirty="0"/>
              </a:p>
              <a:p>
                <a:pPr marL="285750" indent="-2286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For given input prices, </a:t>
                </a:r>
                <a:r>
                  <a:rPr lang="en-US" sz="2400" dirty="0" err="1"/>
                  <a:t>isocosts</a:t>
                </a:r>
                <a:r>
                  <a:rPr lang="en-US" sz="2400" dirty="0"/>
                  <a:t> farther from the origin are associated with higher costs</a:t>
                </a:r>
              </a:p>
              <a:p>
                <a:pPr marL="285750" indent="-2286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400" dirty="0"/>
              </a:p>
              <a:p>
                <a:pPr marL="285750" indent="-2286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Changes  in input prices change the </a:t>
                </a:r>
                <a:r>
                  <a:rPr lang="en-US" sz="2400" b="1" dirty="0"/>
                  <a:t>slope </a:t>
                </a:r>
                <a:r>
                  <a:rPr lang="en-US" sz="2400" dirty="0"/>
                  <a:t>of the </a:t>
                </a:r>
                <a:r>
                  <a:rPr lang="en-US" sz="2400" dirty="0" err="1"/>
                  <a:t>isocost</a:t>
                </a:r>
                <a:r>
                  <a:rPr lang="en-US" sz="2400" dirty="0"/>
                  <a:t> line</a:t>
                </a:r>
              </a:p>
              <a:p>
                <a:pPr marL="285750" indent="-2286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400" dirty="0"/>
              </a:p>
              <a:p>
                <a:pPr marL="57150" indent="0"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/>
                  <a:t>S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𝑃𝑙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𝑃𝑘</m:t>
                        </m:r>
                      </m:den>
                    </m:f>
                  </m:oMath>
                </a14:m>
                <a:endParaRPr lang="en-US" altLang="cs-CZ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DA5175E-55C5-3C3B-37AF-47708D5B1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0080" y="2706624"/>
                <a:ext cx="6894576" cy="4009136"/>
              </a:xfrm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Obsah obrázku text, řada/pruh, snímek obrazovky, Vykreslený graf&#10;&#10;Popis byl vytvořen automaticky">
            <a:extLst>
              <a:ext uri="{FF2B5EF4-FFF2-40B4-BE49-F238E27FC236}">
                <a16:creationId xmlns:a16="http://schemas.microsoft.com/office/drawing/2014/main" id="{71FFEDFA-B5ED-D1A7-9B65-1F647D6F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1864" y="553804"/>
            <a:ext cx="4014216" cy="31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2" descr="Obsah obrázku řada/pruh, diagram, Vykreslený graf&#10;&#10;Popis byl vytvořen automaticky">
            <a:extLst>
              <a:ext uri="{FF2B5EF4-FFF2-40B4-BE49-F238E27FC236}">
                <a16:creationId xmlns:a16="http://schemas.microsoft.com/office/drawing/2014/main" id="{8A840D57-910A-0480-CCC9-8BA43B7B0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5" y="4150264"/>
            <a:ext cx="3189798" cy="242325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9F5F68A-5F95-FCD5-81C4-C738056C7670}"/>
              </a:ext>
            </a:extLst>
          </p:cNvPr>
          <p:cNvSpPr/>
          <p:nvPr/>
        </p:nvSpPr>
        <p:spPr>
          <a:xfrm>
            <a:off x="7419848" y="4914852"/>
            <a:ext cx="1124425" cy="44704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22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DBDB4-517C-FECF-1AC1-2CDFAF71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480" y="329184"/>
            <a:ext cx="6438392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 err="1"/>
              <a:t>Finding</a:t>
            </a:r>
            <a:r>
              <a:rPr lang="cs-CZ" sz="5400" dirty="0"/>
              <a:t> </a:t>
            </a:r>
            <a:r>
              <a:rPr lang="cs-CZ" sz="5400" dirty="0" err="1"/>
              <a:t>the</a:t>
            </a:r>
            <a:r>
              <a:rPr lang="cs-CZ" sz="5400" dirty="0"/>
              <a:t> Optimum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Firm</a:t>
            </a:r>
            <a:endParaRPr lang="en-US" sz="5400" dirty="0"/>
          </a:p>
        </p:txBody>
      </p:sp>
      <p:pic>
        <p:nvPicPr>
          <p:cNvPr id="5" name="Picture 4" descr="Graphs and plots layered on a blue digital screen">
            <a:extLst>
              <a:ext uri="{FF2B5EF4-FFF2-40B4-BE49-F238E27FC236}">
                <a16:creationId xmlns:a16="http://schemas.microsoft.com/office/drawing/2014/main" id="{CA912239-22A3-1633-7ABE-406E4C580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6" r="1876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9D0482-73EA-5376-15AC-F4676576EF71}"/>
              </a:ext>
            </a:extLst>
          </p:cNvPr>
          <p:cNvSpPr txBox="1"/>
          <p:nvPr/>
        </p:nvSpPr>
        <p:spPr>
          <a:xfrm>
            <a:off x="5110480" y="2706624"/>
            <a:ext cx="6695440" cy="382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dirty="0"/>
              <a:t>So far, w</a:t>
            </a:r>
            <a:r>
              <a:rPr lang="en-US" altLang="cs-CZ" dirty="0"/>
              <a:t>e solved the problem:</a:t>
            </a:r>
            <a:endParaRPr lang="cs-CZ" altLang="cs-CZ" dirty="0"/>
          </a:p>
          <a:p>
            <a:pPr marL="4000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b="1" dirty="0"/>
              <a:t>HOW THE FIRM DETERMINES THE MOST EFFICIENT PRODUCTION</a:t>
            </a:r>
            <a:r>
              <a:rPr lang="cs-CZ" altLang="cs-CZ" b="1" dirty="0"/>
              <a:t> </a:t>
            </a:r>
            <a:r>
              <a:rPr lang="cs-CZ" altLang="cs-CZ" dirty="0"/>
              <a:t>(PRODUCTION FUNCTION – SHORT-TERM, LONG-TERM)</a:t>
            </a:r>
          </a:p>
          <a:p>
            <a:pPr marL="4000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b="1" dirty="0"/>
              <a:t>HOW THE FIRM STATES THAT THE PRODUCTION IS AVAILABLE BY THAT AMOUNT OF COSTS</a:t>
            </a:r>
            <a:r>
              <a:rPr lang="cs-CZ" altLang="cs-CZ" b="1" dirty="0"/>
              <a:t> </a:t>
            </a:r>
            <a:r>
              <a:rPr lang="cs-CZ" altLang="cs-CZ" dirty="0"/>
              <a:t>(ISOCOST)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dirty="0"/>
          </a:p>
          <a:p>
            <a:pPr marL="114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dirty="0"/>
              <a:t>It remains to be solved: how much production will be least expensive?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99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DBDB4-517C-FECF-1AC1-2CDFAF71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20" y="741391"/>
            <a:ext cx="6705206" cy="5489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5400" dirty="0"/>
              <a:t>FIRM COST OPTIMUM: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49D0482-73EA-5376-15AC-F4676576EF71}"/>
                  </a:ext>
                </a:extLst>
              </p:cNvPr>
              <p:cNvSpPr txBox="1"/>
              <p:nvPr/>
            </p:nvSpPr>
            <p:spPr>
              <a:xfrm>
                <a:off x="579120" y="1436196"/>
                <a:ext cx="11186160" cy="504588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600" dirty="0"/>
                  <a:t>The last monetary unit spent on hire of individual inputs brings the same g</a:t>
                </a:r>
                <a:r>
                  <a:rPr lang="cs-CZ" altLang="cs-CZ" sz="1600" dirty="0"/>
                  <a:t>r</a:t>
                </a:r>
                <a:r>
                  <a:rPr lang="en-US" altLang="cs-CZ" sz="1600" dirty="0" err="1"/>
                  <a:t>owth</a:t>
                </a:r>
                <a:r>
                  <a:rPr lang="en-US" altLang="cs-CZ" sz="1600" dirty="0"/>
                  <a:t> of production.</a:t>
                </a:r>
                <a:endParaRPr lang="cs-CZ" altLang="cs-CZ" sz="1600" dirty="0"/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last monetary unit spent on </a:t>
                </a:r>
                <a:r>
                  <a:rPr lang="cs-CZ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brings the same g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owth</a:t>
                </a:r>
                <a:r>
                  <a:rPr lang="en-US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production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:r>
                  <a:rPr lang="cs-CZ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last </a:t>
                </a:r>
                <a:r>
                  <a:rPr lang="cs-CZ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monetary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unit </a:t>
                </a:r>
                <a:r>
                  <a:rPr lang="cs-CZ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spent</a:t>
                </a:r>
                <a:r>
                  <a:rPr lang="cs-CZ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</a:t>
                </a:r>
                <a:r>
                  <a:rPr lang="cs-CZ" altLang="cs-CZ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labor</a:t>
                </a:r>
                <a:r>
                  <a:rPr lang="en-US" altLang="cs-CZ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600" dirty="0"/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altLang="cs-CZ" sz="2400" i="1">
                        <a:latin typeface="Cambria Math" panose="02040503050406030204" pitchFamily="18" charset="0"/>
                      </a:rPr>
                      <m:t>𝑀𝑅𝑇𝑆</m:t>
                    </m:r>
                    <m:r>
                      <a:rPr lang="en-US" alt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𝑝𝐿</m:t>
                        </m:r>
                      </m:num>
                      <m:den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𝑝𝐾</m:t>
                        </m:r>
                      </m:den>
                    </m:f>
                    <m:r>
                      <a:rPr lang="en-US" altLang="cs-CZ" sz="2400" b="0" i="0">
                        <a:latin typeface="Cambria Math" panose="02040503050406030204" pitchFamily="18" charset="0"/>
                      </a:rPr>
                      <m:t>                 </m:t>
                    </m:r>
                    <m:f>
                      <m:fPr>
                        <m:ctrlPr>
                          <a:rPr lang="en-US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𝑀𝑃𝑙</m:t>
                        </m:r>
                      </m:num>
                      <m:den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𝑀𝑃𝑘</m:t>
                        </m:r>
                      </m:den>
                    </m:f>
                  </m:oMath>
                </a14:m>
                <a:r>
                  <a:rPr lang="en-US" alt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𝑝𝐿</m:t>
                        </m:r>
                      </m:num>
                      <m:den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𝑝𝐾</m:t>
                        </m:r>
                      </m:den>
                    </m:f>
                    <m:r>
                      <a:rPr lang="en-US" altLang="cs-CZ" sz="2400" b="0" i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f>
                      <m:fPr>
                        <m:ctrlPr>
                          <a:rPr lang="en-US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𝑀𝑃𝑙</m:t>
                        </m:r>
                      </m:num>
                      <m:den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𝑝𝐾</m:t>
                        </m:r>
                      </m:den>
                    </m:f>
                  </m:oMath>
                </a14:m>
                <a:r>
                  <a:rPr lang="en-US" alt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𝑀𝑃𝑘</m:t>
                        </m:r>
                      </m:num>
                      <m:den>
                        <m:r>
                          <a:rPr lang="en-US" altLang="cs-CZ" sz="2400" i="1">
                            <a:latin typeface="Cambria Math" panose="02040503050406030204" pitchFamily="18" charset="0"/>
                          </a:rPr>
                          <m:t>𝑝𝐾</m:t>
                        </m:r>
                      </m:den>
                    </m:f>
                  </m:oMath>
                </a14:m>
                <a:endParaRPr lang="en-US" altLang="cs-CZ" sz="1600" dirty="0"/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6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49D0482-73EA-5376-15AC-F4676576E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436196"/>
                <a:ext cx="11186160" cy="5045884"/>
              </a:xfrm>
              <a:prstGeom prst="rect">
                <a:avLst/>
              </a:prstGeom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1751F09A-D2D8-15AD-F9F5-C7DC924B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88" y="3574875"/>
            <a:ext cx="2846363" cy="2412631"/>
          </a:xfrm>
          <a:prstGeom prst="rect">
            <a:avLst/>
          </a:prstGeom>
        </p:spPr>
      </p:pic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8CD7518E-A31D-EB27-8205-598444C99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90"/>
          <a:stretch/>
        </p:blipFill>
        <p:spPr>
          <a:xfrm>
            <a:off x="7290475" y="3428999"/>
            <a:ext cx="3138090" cy="28306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18FF1B-33B9-CE19-36EE-14529BCF2B7C}"/>
              </a:ext>
            </a:extLst>
          </p:cNvPr>
          <p:cNvSpPr txBox="1"/>
          <p:nvPr/>
        </p:nvSpPr>
        <p:spPr>
          <a:xfrm>
            <a:off x="2750820" y="3059667"/>
            <a:ext cx="871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</a:rPr>
              <a:t>MINIMIZING OF COSTS                                MAXIMIZING OF PRODUCTION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2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F8DC9-3F86-0B25-997A-940108D0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700"/>
              <a:t>LONG EXPANSION PATH OF FIRM</a:t>
            </a:r>
            <a:endParaRPr lang="en-US" sz="370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3535F7-516D-B90F-9CED-0B91A5ABEBF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Connecting all the firm optimum points</a:t>
            </a:r>
          </a:p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efficient input combinations for every level of output</a:t>
            </a:r>
            <a:r>
              <a:rPr lang="cs-CZ" sz="2000" dirty="0"/>
              <a:t>: </a:t>
            </a:r>
          </a:p>
          <a:p>
            <a:pPr marL="571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path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en-US" sz="2000" dirty="0"/>
              <a:t> increasing the output level</a:t>
            </a:r>
            <a:r>
              <a:rPr lang="cs-CZ" sz="2000" dirty="0"/>
              <a:t>s</a:t>
            </a:r>
            <a:r>
              <a:rPr lang="en-US" sz="2000" dirty="0"/>
              <a:t> while minimalizing the costs</a:t>
            </a:r>
          </a:p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8D604C-5C39-3B1D-C222-D0F37B76C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" b="1"/>
          <a:stretch/>
        </p:blipFill>
        <p:spPr bwMode="auto">
          <a:xfrm>
            <a:off x="6660512" y="1892808"/>
            <a:ext cx="3702688" cy="35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80C05-5B79-EE28-FA21-4D0783A9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LONG EXPANSION PATH OF FIRM</a:t>
            </a:r>
            <a:endParaRPr lang="cs-CZ" dirty="0"/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CE7615D-29DF-8CDC-F5D3-C39055D71D57}"/>
              </a:ext>
            </a:extLst>
          </p:cNvPr>
          <p:cNvGrpSpPr/>
          <p:nvPr/>
        </p:nvGrpSpPr>
        <p:grpSpPr>
          <a:xfrm>
            <a:off x="624840" y="3307141"/>
            <a:ext cx="10942320" cy="3204971"/>
            <a:chOff x="624840" y="1854169"/>
            <a:chExt cx="10942320" cy="3204971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423D2DCE-190F-3954-E0B2-941F39B1EE25}"/>
                </a:ext>
              </a:extLst>
            </p:cNvPr>
            <p:cNvSpPr/>
            <p:nvPr/>
          </p:nvSpPr>
          <p:spPr>
            <a:xfrm>
              <a:off x="624840" y="1854169"/>
              <a:ext cx="10942320" cy="8999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2229A903-7642-B322-D7EA-700932D320C0}"/>
                </a:ext>
              </a:extLst>
            </p:cNvPr>
            <p:cNvSpPr/>
            <p:nvPr/>
          </p:nvSpPr>
          <p:spPr>
            <a:xfrm>
              <a:off x="624840" y="2979048"/>
              <a:ext cx="10942320" cy="8999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E1D08B78-79F1-939F-BD9C-7C406626044F}"/>
                </a:ext>
              </a:extLst>
            </p:cNvPr>
            <p:cNvSpPr/>
            <p:nvPr/>
          </p:nvSpPr>
          <p:spPr>
            <a:xfrm>
              <a:off x="624840" y="4159237"/>
              <a:ext cx="10942320" cy="8999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Obdélník 10" descr="Bar Graph with Upward Trend">
              <a:extLst>
                <a:ext uri="{FF2B5EF4-FFF2-40B4-BE49-F238E27FC236}">
                  <a16:creationId xmlns:a16="http://schemas.microsoft.com/office/drawing/2014/main" id="{03FF6DD7-BCCD-FF38-CBCC-74F3BD3827ED}"/>
                </a:ext>
              </a:extLst>
            </p:cNvPr>
            <p:cNvSpPr/>
            <p:nvPr/>
          </p:nvSpPr>
          <p:spPr>
            <a:xfrm>
              <a:off x="1256206" y="2056646"/>
              <a:ext cx="494947" cy="49494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Obdélník 11" descr="Upward trend">
              <a:extLst>
                <a:ext uri="{FF2B5EF4-FFF2-40B4-BE49-F238E27FC236}">
                  <a16:creationId xmlns:a16="http://schemas.microsoft.com/office/drawing/2014/main" id="{4E4DAD57-C45B-CBA1-6B1F-A684F86E12A2}"/>
                </a:ext>
              </a:extLst>
            </p:cNvPr>
            <p:cNvSpPr/>
            <p:nvPr/>
          </p:nvSpPr>
          <p:spPr>
            <a:xfrm>
              <a:off x="1256206" y="3181526"/>
              <a:ext cx="494947" cy="49494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Obdélník 12" descr="Bar Graph with Downward Trend">
              <a:extLst>
                <a:ext uri="{FF2B5EF4-FFF2-40B4-BE49-F238E27FC236}">
                  <a16:creationId xmlns:a16="http://schemas.microsoft.com/office/drawing/2014/main" id="{E2532647-2C27-1F2E-2737-B027DDEE1A99}"/>
                </a:ext>
              </a:extLst>
            </p:cNvPr>
            <p:cNvSpPr/>
            <p:nvPr/>
          </p:nvSpPr>
          <p:spPr>
            <a:xfrm>
              <a:off x="1256206" y="4306406"/>
              <a:ext cx="494947" cy="49494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243E4E-A5F5-D091-980A-74EEE5BDB709}"/>
              </a:ext>
            </a:extLst>
          </p:cNvPr>
          <p:cNvSpPr txBox="1"/>
          <p:nvPr/>
        </p:nvSpPr>
        <p:spPr>
          <a:xfrm>
            <a:off x="1940561" y="58925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cs-CZ" sz="2000" i="1" dirty="0"/>
              <a:t>D</a:t>
            </a:r>
            <a:r>
              <a:rPr lang="en-US" sz="2000" i="1" dirty="0" err="1"/>
              <a:t>ecreasing</a:t>
            </a:r>
            <a:r>
              <a:rPr lang="en-US" sz="2000" i="1" dirty="0"/>
              <a:t> returns to scale</a:t>
            </a:r>
            <a:endParaRPr lang="en-US" sz="2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FE55D19-725D-C30C-939A-71DED1F623CC}"/>
              </a:ext>
            </a:extLst>
          </p:cNvPr>
          <p:cNvSpPr txBox="1"/>
          <p:nvPr/>
        </p:nvSpPr>
        <p:spPr>
          <a:xfrm>
            <a:off x="1991360" y="47091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cs-CZ" sz="2000" i="1" dirty="0"/>
              <a:t>C</a:t>
            </a:r>
            <a:r>
              <a:rPr lang="en-US" sz="2000" i="1" dirty="0" err="1"/>
              <a:t>onstant</a:t>
            </a:r>
            <a:r>
              <a:rPr lang="en-US" sz="2000" i="1" dirty="0"/>
              <a:t> returns to scale</a:t>
            </a:r>
            <a:endParaRPr lang="en-US" sz="2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41ACEC-0E6D-87D7-74A3-776E39D50C4C}"/>
              </a:ext>
            </a:extLst>
          </p:cNvPr>
          <p:cNvSpPr txBox="1"/>
          <p:nvPr/>
        </p:nvSpPr>
        <p:spPr>
          <a:xfrm>
            <a:off x="1991360" y="35443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cs-CZ" sz="2000" i="1" dirty="0"/>
              <a:t>I</a:t>
            </a:r>
            <a:r>
              <a:rPr lang="en-US" sz="2000" i="1" dirty="0" err="1"/>
              <a:t>ncreasing</a:t>
            </a:r>
            <a:r>
              <a:rPr lang="en-US" sz="2000" i="1" dirty="0"/>
              <a:t> returns to scale</a:t>
            </a:r>
            <a:endParaRPr lang="en-US" sz="2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D72C27A-E3A0-3060-14B9-7E63A9EE8F3D}"/>
              </a:ext>
            </a:extLst>
          </p:cNvPr>
          <p:cNvSpPr txBox="1"/>
          <p:nvPr/>
        </p:nvSpPr>
        <p:spPr>
          <a:xfrm>
            <a:off x="4988561" y="3328910"/>
            <a:ext cx="6588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dirty="0"/>
              <a:t>the volume of output grows faster than the amount of inputs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the growth rate of output </a:t>
            </a:r>
            <a:r>
              <a:rPr lang="cs-CZ" sz="1600" b="1" dirty="0"/>
              <a:t>(1%) </a:t>
            </a:r>
            <a:r>
              <a:rPr lang="en-US" sz="1600" b="1" dirty="0"/>
              <a:t>exceeds the growth rate of total costs</a:t>
            </a:r>
            <a:r>
              <a:rPr lang="cs-CZ" sz="1600" b="1" dirty="0"/>
              <a:t> (</a:t>
            </a:r>
            <a:r>
              <a:rPr lang="cs-CZ" sz="1600" b="1" dirty="0" err="1"/>
              <a:t>less</a:t>
            </a:r>
            <a:r>
              <a:rPr lang="cs-CZ" sz="1600" b="1" dirty="0"/>
              <a:t> </a:t>
            </a:r>
            <a:r>
              <a:rPr lang="cs-CZ" sz="1600" b="1" dirty="0" err="1"/>
              <a:t>than</a:t>
            </a:r>
            <a:r>
              <a:rPr lang="cs-CZ" sz="1600" b="1" dirty="0"/>
              <a:t> 1%)</a:t>
            </a:r>
            <a:endParaRPr lang="en-US" sz="16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C155AEC-CF0A-5931-E2F8-552301875618}"/>
              </a:ext>
            </a:extLst>
          </p:cNvPr>
          <p:cNvSpPr txBox="1"/>
          <p:nvPr/>
        </p:nvSpPr>
        <p:spPr>
          <a:xfrm>
            <a:off x="4988561" y="4407010"/>
            <a:ext cx="6588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cs-CZ" sz="1600" dirty="0"/>
              <a:t>o</a:t>
            </a:r>
            <a:r>
              <a:rPr lang="en-US" sz="1600" dirty="0" err="1"/>
              <a:t>utput</a:t>
            </a:r>
            <a:r>
              <a:rPr lang="cs-CZ" sz="1600" dirty="0"/>
              <a:t> </a:t>
            </a:r>
            <a:r>
              <a:rPr lang="en-US" sz="1600" dirty="0"/>
              <a:t>volume grows at the same rate as the number of in</a:t>
            </a:r>
            <a:r>
              <a:rPr lang="cs-CZ" sz="1600" dirty="0"/>
              <a:t>p</a:t>
            </a:r>
            <a:r>
              <a:rPr lang="en-US" sz="1600" dirty="0" err="1"/>
              <a:t>uts</a:t>
            </a:r>
            <a:endParaRPr lang="en-US" sz="1600" dirty="0"/>
          </a:p>
          <a:p>
            <a:pPr lvl="0">
              <a:lnSpc>
                <a:spcPct val="100000"/>
              </a:lnSpc>
            </a:pPr>
            <a:r>
              <a:rPr lang="en-US" sz="1600" b="1" dirty="0"/>
              <a:t>the growth rate of production</a:t>
            </a:r>
            <a:r>
              <a:rPr lang="cs-CZ" sz="1600" b="1" dirty="0"/>
              <a:t> (1%)</a:t>
            </a:r>
            <a:r>
              <a:rPr lang="en-US" sz="1600" b="1" dirty="0"/>
              <a:t> corresponds to the growth rate of costs</a:t>
            </a:r>
            <a:r>
              <a:rPr lang="cs-CZ" sz="1600" b="1" dirty="0"/>
              <a:t> (1%)</a:t>
            </a:r>
            <a:endParaRPr lang="en-US" sz="16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4DDD654-9BF4-86C4-772E-D64CFA35F340}"/>
              </a:ext>
            </a:extLst>
          </p:cNvPr>
          <p:cNvSpPr txBox="1"/>
          <p:nvPr/>
        </p:nvSpPr>
        <p:spPr>
          <a:xfrm>
            <a:off x="4988561" y="5642309"/>
            <a:ext cx="6588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dirty="0"/>
              <a:t>the volume of output grows more slowly than the number of input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the growth rate of production </a:t>
            </a:r>
            <a:r>
              <a:rPr lang="cs-CZ" sz="1600" b="1" dirty="0"/>
              <a:t>(1%) </a:t>
            </a:r>
            <a:r>
              <a:rPr lang="en-US" sz="1600" b="1" dirty="0"/>
              <a:t>is lower than the growth of costs</a:t>
            </a:r>
            <a:r>
              <a:rPr lang="cs-CZ" sz="1600" b="1" dirty="0"/>
              <a:t> (more </a:t>
            </a:r>
            <a:r>
              <a:rPr lang="cs-CZ" sz="1600" b="1" dirty="0" err="1"/>
              <a:t>than</a:t>
            </a:r>
            <a:r>
              <a:rPr lang="cs-CZ" sz="1600" b="1" dirty="0"/>
              <a:t> 1%)</a:t>
            </a:r>
            <a:endParaRPr lang="en-US" sz="16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A479D08-CB7D-82BB-CE2A-7598D3882756}"/>
              </a:ext>
            </a:extLst>
          </p:cNvPr>
          <p:cNvSpPr txBox="1"/>
          <p:nvPr/>
        </p:nvSpPr>
        <p:spPr>
          <a:xfrm>
            <a:off x="624840" y="1535758"/>
            <a:ext cx="10642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/>
              <a:t>LEP shows how </a:t>
            </a:r>
            <a:r>
              <a:rPr lang="cs-CZ" sz="2000" dirty="0"/>
              <a:t>t</a:t>
            </a:r>
            <a:r>
              <a:rPr lang="en-US" sz="2000" dirty="0"/>
              <a:t>he volume output </a:t>
            </a:r>
            <a:r>
              <a:rPr lang="cs-CZ" sz="2000" dirty="0" err="1"/>
              <a:t>changes</a:t>
            </a:r>
            <a:r>
              <a:rPr lang="cs-CZ" sz="2000" dirty="0"/>
              <a:t> </a:t>
            </a:r>
            <a:r>
              <a:rPr lang="en-US" sz="2000" dirty="0"/>
              <a:t>when the </a:t>
            </a:r>
            <a:r>
              <a:rPr lang="cs-CZ" sz="2000" dirty="0" err="1"/>
              <a:t>firm</a:t>
            </a:r>
            <a:r>
              <a:rPr lang="en-US" sz="2000" dirty="0"/>
              <a:t> changes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quantities of inputs</a:t>
            </a:r>
            <a:r>
              <a:rPr lang="cs-CZ" sz="2000" dirty="0"/>
              <a:t>.</a:t>
            </a:r>
          </a:p>
          <a:p>
            <a:pPr lvl="0">
              <a:lnSpc>
                <a:spcPct val="100000"/>
              </a:lnSpc>
            </a:pPr>
            <a:endParaRPr lang="cs-CZ" sz="2000" dirty="0"/>
          </a:p>
          <a:p>
            <a:pPr lvl="0">
              <a:lnSpc>
                <a:spcPct val="100000"/>
              </a:lnSpc>
            </a:pPr>
            <a:r>
              <a:rPr lang="cs-CZ" sz="2000" b="1" dirty="0" err="1">
                <a:solidFill>
                  <a:srgbClr val="040C28"/>
                </a:solidFill>
                <a:latin typeface="Google Sans"/>
              </a:rPr>
              <a:t>Returns</a:t>
            </a:r>
            <a:r>
              <a:rPr lang="cs-CZ" sz="2000" b="1" dirty="0">
                <a:solidFill>
                  <a:srgbClr val="040C28"/>
                </a:solidFill>
                <a:latin typeface="Google Sans"/>
              </a:rPr>
              <a:t> to </a:t>
            </a:r>
            <a:r>
              <a:rPr lang="cs-CZ" sz="2000" b="1" dirty="0" err="1">
                <a:solidFill>
                  <a:srgbClr val="040C28"/>
                </a:solidFill>
                <a:latin typeface="Google Sans"/>
              </a:rPr>
              <a:t>scale</a:t>
            </a:r>
            <a:r>
              <a:rPr lang="cs-CZ" sz="2000" b="1" dirty="0">
                <a:solidFill>
                  <a:srgbClr val="040C28"/>
                </a:solidFill>
                <a:latin typeface="Google Sans"/>
              </a:rPr>
              <a:t>: </a:t>
            </a:r>
            <a:r>
              <a:rPr lang="cs-CZ" sz="2000" dirty="0">
                <a:solidFill>
                  <a:srgbClr val="040C28"/>
                </a:solidFill>
                <a:latin typeface="Google Sans"/>
              </a:rPr>
              <a:t>t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he proportionality of changes in output after the </a:t>
            </a:r>
            <a:r>
              <a:rPr lang="cs-CZ" sz="2000" b="0" i="0" dirty="0" err="1">
                <a:solidFill>
                  <a:srgbClr val="040C28"/>
                </a:solidFill>
                <a:effectLst/>
                <a:latin typeface="Google Sans"/>
              </a:rPr>
              <a:t>quantity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 of all inputs have been changed</a:t>
            </a:r>
            <a:endParaRPr lang="cs-CZ" sz="2000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58551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2843-AF4E-71CC-5023-5EF79D49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LONG EXPANSION PATH:</a:t>
            </a:r>
            <a:br>
              <a:rPr lang="cs-CZ" altLang="cs-CZ" dirty="0"/>
            </a:br>
            <a:r>
              <a:rPr lang="en-US" altLang="cs-CZ" dirty="0"/>
              <a:t>DIFFERENT SHAPES </a:t>
            </a:r>
            <a:r>
              <a:rPr lang="cs-CZ" altLang="cs-CZ" dirty="0"/>
              <a:t>OF ISOQUANT MAPS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248304D-8E32-D231-8D8D-85982840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60" y="2947492"/>
            <a:ext cx="8788880" cy="28274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6A4419-9FD0-24A3-F442-D98F0E031053}"/>
              </a:ext>
            </a:extLst>
          </p:cNvPr>
          <p:cNvSpPr txBox="1"/>
          <p:nvPr/>
        </p:nvSpPr>
        <p:spPr>
          <a:xfrm>
            <a:off x="121920" y="5934670"/>
            <a:ext cx="39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Labor</a:t>
            </a:r>
            <a:r>
              <a:rPr lang="cs-CZ" dirty="0"/>
              <a:t> and </a:t>
            </a:r>
            <a:r>
              <a:rPr lang="cs-CZ" dirty="0" err="1"/>
              <a:t>Capital</a:t>
            </a:r>
            <a:r>
              <a:rPr lang="cs-CZ" dirty="0"/>
              <a:t>: 	</a:t>
            </a:r>
            <a:r>
              <a:rPr lang="cs-CZ" dirty="0" err="1"/>
              <a:t>increase</a:t>
            </a:r>
            <a:r>
              <a:rPr lang="cs-CZ" dirty="0"/>
              <a:t> by 100%</a:t>
            </a:r>
          </a:p>
          <a:p>
            <a:r>
              <a:rPr lang="cs-CZ" dirty="0"/>
              <a:t>Output: 		</a:t>
            </a:r>
            <a:r>
              <a:rPr lang="cs-CZ" dirty="0" err="1"/>
              <a:t>increase</a:t>
            </a:r>
            <a:r>
              <a:rPr lang="cs-CZ" dirty="0"/>
              <a:t> by 200%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EF13B6-C411-9745-3C4A-13E0D9784A2A}"/>
              </a:ext>
            </a:extLst>
          </p:cNvPr>
          <p:cNvSpPr txBox="1"/>
          <p:nvPr/>
        </p:nvSpPr>
        <p:spPr>
          <a:xfrm>
            <a:off x="4632961" y="5933440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increase</a:t>
            </a:r>
            <a:r>
              <a:rPr lang="cs-CZ" dirty="0"/>
              <a:t> by 200%</a:t>
            </a:r>
          </a:p>
          <a:p>
            <a:r>
              <a:rPr lang="cs-CZ" dirty="0" err="1"/>
              <a:t>increase</a:t>
            </a:r>
            <a:r>
              <a:rPr lang="cs-CZ" dirty="0"/>
              <a:t> by 100%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8DBB30-A8FE-1C8B-64FE-C20529095FD6}"/>
              </a:ext>
            </a:extLst>
          </p:cNvPr>
          <p:cNvSpPr txBox="1"/>
          <p:nvPr/>
        </p:nvSpPr>
        <p:spPr>
          <a:xfrm>
            <a:off x="7528560" y="5934670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increase</a:t>
            </a:r>
            <a:r>
              <a:rPr lang="cs-CZ" dirty="0"/>
              <a:t> by 100%</a:t>
            </a:r>
          </a:p>
          <a:p>
            <a:r>
              <a:rPr lang="cs-CZ" dirty="0" err="1"/>
              <a:t>increase</a:t>
            </a:r>
            <a:r>
              <a:rPr lang="cs-CZ" dirty="0"/>
              <a:t> by 100%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48D6289-DF48-478B-5720-B9B0BC8C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40" y="1983056"/>
            <a:ext cx="870097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9F7BE-9423-43C2-5DC7-3731E805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412488"/>
            <a:ext cx="3270029" cy="4363844"/>
          </a:xfrm>
        </p:spPr>
        <p:txBody>
          <a:bodyPr anchor="t">
            <a:normAutofit/>
          </a:bodyPr>
          <a:lstStyle/>
          <a:p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THE LECTURE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GOALS</a:t>
            </a:r>
            <a:b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EBBBFF8-C373-A737-D4B0-15434DFE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9491" y="1412488"/>
            <a:ext cx="3870371" cy="4363844"/>
          </a:xfrm>
        </p:spPr>
        <p:txBody>
          <a:bodyPr>
            <a:normAutofit lnSpcReduction="10000"/>
          </a:bodyPr>
          <a:lstStyle/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Production</a:t>
            </a:r>
            <a:r>
              <a:rPr lang="cs-CZ" sz="1800" dirty="0"/>
              <a:t>, Input and Output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Total</a:t>
            </a:r>
            <a:r>
              <a:rPr lang="cs-CZ" sz="1800" dirty="0"/>
              <a:t>, </a:t>
            </a:r>
            <a:r>
              <a:rPr lang="cs-CZ" sz="1800" dirty="0" err="1"/>
              <a:t>Average</a:t>
            </a:r>
            <a:r>
              <a:rPr lang="cs-CZ" sz="1800" dirty="0"/>
              <a:t> and </a:t>
            </a:r>
            <a:r>
              <a:rPr lang="cs-CZ" sz="1800" dirty="0" err="1"/>
              <a:t>Marginal</a:t>
            </a:r>
            <a:r>
              <a:rPr lang="cs-CZ" sz="1800" dirty="0"/>
              <a:t> </a:t>
            </a:r>
            <a:r>
              <a:rPr lang="cs-CZ" sz="1800" dirty="0" err="1"/>
              <a:t>Product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Production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Short</a:t>
            </a:r>
            <a:r>
              <a:rPr lang="cs-CZ" sz="1800" dirty="0"/>
              <a:t> Run: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Law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Diminishing</a:t>
            </a:r>
            <a:r>
              <a:rPr lang="cs-CZ" sz="1800" dirty="0"/>
              <a:t> </a:t>
            </a:r>
            <a:r>
              <a:rPr lang="cs-CZ" sz="1800" dirty="0" err="1"/>
              <a:t>Marginal</a:t>
            </a:r>
            <a:r>
              <a:rPr lang="cs-CZ" sz="1800" dirty="0"/>
              <a:t> </a:t>
            </a:r>
            <a:r>
              <a:rPr lang="cs-CZ" sz="1800" dirty="0" err="1"/>
              <a:t>Returns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Production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Long-Run: </a:t>
            </a:r>
            <a:r>
              <a:rPr lang="cs-CZ" sz="1800" dirty="0" err="1"/>
              <a:t>Isoquant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Analysis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Costs</a:t>
            </a:r>
            <a:r>
              <a:rPr lang="cs-CZ" sz="1800" dirty="0"/>
              <a:t>: </a:t>
            </a:r>
            <a:r>
              <a:rPr lang="cs-CZ" sz="1800" dirty="0" err="1"/>
              <a:t>Isocost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Firm</a:t>
            </a:r>
            <a:r>
              <a:rPr lang="cs-CZ" sz="1800" dirty="0"/>
              <a:t> Optimum</a:t>
            </a:r>
          </a:p>
          <a:p>
            <a:pPr marL="400050" indent="-285750">
              <a:spcAft>
                <a:spcPts val="600"/>
              </a:spcAft>
            </a:pPr>
            <a:endParaRPr lang="cs-CZ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931DB1-DCCE-D70E-D3A5-D80676661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688650"/>
            <a:ext cx="3197701" cy="581151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900" dirty="0" err="1"/>
              <a:t>Students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able</a:t>
            </a:r>
            <a:r>
              <a:rPr lang="cs-CZ" sz="1900" dirty="0"/>
              <a:t> to: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Understand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terms</a:t>
            </a:r>
            <a:r>
              <a:rPr lang="cs-CZ" sz="1900" dirty="0"/>
              <a:t>, </a:t>
            </a:r>
            <a:r>
              <a:rPr lang="cs-CZ" sz="1900" dirty="0" err="1"/>
              <a:t>production</a:t>
            </a:r>
            <a:r>
              <a:rPr lang="cs-CZ" sz="1900" dirty="0"/>
              <a:t>, input, output.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 err="1"/>
              <a:t>Distinguish</a:t>
            </a:r>
            <a:r>
              <a:rPr lang="cs-CZ" sz="1900" dirty="0"/>
              <a:t> </a:t>
            </a:r>
            <a:r>
              <a:rPr lang="cs-CZ" sz="1900" dirty="0" err="1"/>
              <a:t>between</a:t>
            </a:r>
            <a:r>
              <a:rPr lang="cs-CZ" sz="1900" dirty="0"/>
              <a:t> </a:t>
            </a:r>
            <a:r>
              <a:rPr lang="cs-CZ" sz="1900" dirty="0" err="1"/>
              <a:t>total</a:t>
            </a:r>
            <a:r>
              <a:rPr lang="cs-CZ" sz="1900" dirty="0"/>
              <a:t>, </a:t>
            </a:r>
            <a:r>
              <a:rPr lang="cs-CZ" sz="1900" dirty="0" err="1"/>
              <a:t>average</a:t>
            </a:r>
            <a:r>
              <a:rPr lang="cs-CZ" sz="1900" dirty="0"/>
              <a:t> and </a:t>
            </a:r>
            <a:r>
              <a:rPr lang="cs-CZ" sz="1900" dirty="0" err="1"/>
              <a:t>marginal</a:t>
            </a:r>
            <a:r>
              <a:rPr lang="cs-CZ" sz="1900" dirty="0"/>
              <a:t> </a:t>
            </a:r>
            <a:r>
              <a:rPr lang="cs-CZ" sz="1900" dirty="0" err="1"/>
              <a:t>product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Analyze</a:t>
            </a:r>
            <a:r>
              <a:rPr lang="cs-CZ" sz="1900" dirty="0"/>
              <a:t> </a:t>
            </a:r>
            <a:r>
              <a:rPr lang="cs-CZ" sz="1900" dirty="0" err="1"/>
              <a:t>production</a:t>
            </a:r>
            <a:r>
              <a:rPr lang="cs-CZ" sz="1900" dirty="0"/>
              <a:t> </a:t>
            </a:r>
            <a:r>
              <a:rPr lang="cs-CZ" sz="1900" dirty="0" err="1"/>
              <a:t>relationship</a:t>
            </a:r>
            <a:r>
              <a:rPr lang="cs-CZ" sz="1900" dirty="0"/>
              <a:t> and show </a:t>
            </a:r>
            <a:r>
              <a:rPr lang="cs-CZ" sz="1900" dirty="0" err="1"/>
              <a:t>how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law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diminishing</a:t>
            </a:r>
            <a:r>
              <a:rPr lang="cs-CZ" sz="1900" dirty="0"/>
              <a:t> </a:t>
            </a:r>
            <a:r>
              <a:rPr lang="cs-CZ" sz="1900" dirty="0" err="1"/>
              <a:t>marginal</a:t>
            </a:r>
            <a:r>
              <a:rPr lang="cs-CZ" sz="1900" dirty="0"/>
              <a:t> </a:t>
            </a:r>
            <a:r>
              <a:rPr lang="cs-CZ" sz="1900" dirty="0" err="1"/>
              <a:t>returns</a:t>
            </a:r>
            <a:r>
              <a:rPr lang="cs-CZ" sz="1900" dirty="0"/>
              <a:t> </a:t>
            </a:r>
            <a:r>
              <a:rPr lang="cs-CZ" sz="1900" dirty="0" err="1"/>
              <a:t>implies</a:t>
            </a:r>
            <a:r>
              <a:rPr lang="cs-CZ" sz="1900" dirty="0"/>
              <a:t> a </a:t>
            </a:r>
            <a:r>
              <a:rPr lang="cs-CZ" sz="1900" dirty="0" err="1"/>
              <a:t>certain</a:t>
            </a:r>
            <a:r>
              <a:rPr lang="cs-CZ" sz="1900" dirty="0"/>
              <a:t> </a:t>
            </a:r>
            <a:r>
              <a:rPr lang="cs-CZ" sz="1900" dirty="0" err="1"/>
              <a:t>pattern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output in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short</a:t>
            </a:r>
            <a:r>
              <a:rPr lang="cs-CZ" sz="1900" dirty="0"/>
              <a:t> run.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 err="1"/>
              <a:t>Understand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difference</a:t>
            </a:r>
            <a:r>
              <a:rPr lang="cs-CZ" sz="1900" dirty="0"/>
              <a:t> </a:t>
            </a:r>
            <a:r>
              <a:rPr lang="cs-CZ" sz="1900" dirty="0" err="1"/>
              <a:t>between</a:t>
            </a:r>
            <a:r>
              <a:rPr lang="cs-CZ" sz="1900" dirty="0"/>
              <a:t> </a:t>
            </a:r>
            <a:r>
              <a:rPr lang="cs-CZ" sz="1900" dirty="0" err="1"/>
              <a:t>production</a:t>
            </a:r>
            <a:r>
              <a:rPr lang="cs-CZ" sz="1900" dirty="0"/>
              <a:t> in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short</a:t>
            </a:r>
            <a:r>
              <a:rPr lang="cs-CZ" sz="1900" dirty="0"/>
              <a:t>-run and </a:t>
            </a:r>
            <a:r>
              <a:rPr lang="cs-CZ" sz="1900" dirty="0" err="1"/>
              <a:t>the</a:t>
            </a:r>
            <a:r>
              <a:rPr lang="cs-CZ" sz="1900" dirty="0"/>
              <a:t> long-run.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Understand</a:t>
            </a:r>
            <a:r>
              <a:rPr lang="cs-CZ" sz="1900" dirty="0"/>
              <a:t> </a:t>
            </a:r>
            <a:r>
              <a:rPr lang="cs-CZ" sz="1900" dirty="0" err="1"/>
              <a:t>how</a:t>
            </a:r>
            <a:r>
              <a:rPr lang="cs-CZ" sz="1900" dirty="0"/>
              <a:t> </a:t>
            </a:r>
            <a:r>
              <a:rPr lang="cs-CZ" sz="1900" dirty="0" err="1"/>
              <a:t>firm‘s</a:t>
            </a:r>
            <a:r>
              <a:rPr lang="cs-CZ" sz="1900" dirty="0"/>
              <a:t> </a:t>
            </a:r>
            <a:r>
              <a:rPr lang="cs-CZ" sz="1900" dirty="0" err="1"/>
              <a:t>cost</a:t>
            </a:r>
            <a:r>
              <a:rPr lang="cs-CZ" sz="1900" dirty="0"/>
              <a:t> optimum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formed</a:t>
            </a:r>
            <a:endParaRPr lang="cs-CZ" sz="1900" dirty="0"/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236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B74D6B-C034-7A4F-C46D-915B06A8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9700"/>
            <a:ext cx="9833548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Firm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87B85-5204-D5C5-05A8-368C6500A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226" y="1483360"/>
            <a:ext cx="9833548" cy="45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1800" dirty="0"/>
              <a:t>Represents the supply on the market products and services</a:t>
            </a:r>
            <a:endParaRPr lang="en-US" altLang="cs-CZ" sz="1800" b="1" dirty="0"/>
          </a:p>
          <a:p>
            <a:pPr marL="285750">
              <a:spcBef>
                <a:spcPct val="0"/>
              </a:spcBef>
              <a:defRPr/>
            </a:pPr>
            <a:endParaRPr lang="en-US" altLang="cs-CZ" sz="18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1800" dirty="0"/>
              <a:t>Causes of the existence of the firm:</a:t>
            </a:r>
          </a:p>
          <a:p>
            <a:pPr marL="1371600" lvl="1">
              <a:spcBef>
                <a:spcPct val="0"/>
              </a:spcBef>
              <a:defRPr/>
            </a:pPr>
            <a:r>
              <a:rPr lang="en-US" altLang="cs-CZ" sz="1800" dirty="0"/>
              <a:t>the benefits of teamwork</a:t>
            </a:r>
          </a:p>
          <a:p>
            <a:pPr marL="1371600" lvl="1">
              <a:spcBef>
                <a:spcPct val="0"/>
              </a:spcBef>
              <a:defRPr/>
            </a:pPr>
            <a:r>
              <a:rPr lang="en-US" altLang="cs-CZ" sz="1800" dirty="0"/>
              <a:t>reducing the costs associated with entering into contracts</a:t>
            </a:r>
          </a:p>
          <a:p>
            <a:pPr marL="1371600" lvl="1">
              <a:spcBef>
                <a:spcPct val="0"/>
              </a:spcBef>
              <a:defRPr/>
            </a:pPr>
            <a:endParaRPr lang="en-US" altLang="cs-CZ" sz="18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1800" b="1" dirty="0"/>
              <a:t>Neoclassical theory of the firm </a:t>
            </a:r>
            <a:r>
              <a:rPr lang="en-US" altLang="cs-CZ" sz="1800" dirty="0"/>
              <a:t>- analysis of behavior in the marketplace with an emphasis on deciding the amount and cost of production and of technology choice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/>
          </a:p>
          <a:p>
            <a:pPr marL="0">
              <a:spcBef>
                <a:spcPct val="0"/>
              </a:spcBef>
              <a:defRPr/>
            </a:pPr>
            <a:r>
              <a:rPr lang="en-US" altLang="cs-CZ" sz="1800" b="1" dirty="0"/>
              <a:t>Limitations: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1800" b="1" dirty="0"/>
              <a:t>Market</a:t>
            </a:r>
            <a:r>
              <a:rPr lang="en-US" altLang="cs-CZ" sz="1800" dirty="0"/>
              <a:t> - level of demand for farm-produced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1800" b="1" dirty="0"/>
              <a:t>Economic</a:t>
            </a:r>
            <a:r>
              <a:rPr lang="en-US" altLang="cs-CZ" sz="1800" dirty="0"/>
              <a:t> - on the cost side (limitations in terms of competition)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1800" b="1" dirty="0" err="1"/>
              <a:t>Techologically</a:t>
            </a:r>
            <a:r>
              <a:rPr lang="en-US" altLang="cs-CZ" sz="1800" dirty="0"/>
              <a:t> - a limited number of technologies and natural conditions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1800" dirty="0"/>
              <a:t>The main objective of the firm is to </a:t>
            </a:r>
            <a:r>
              <a:rPr lang="en-US" altLang="cs-CZ" sz="1800" b="1" dirty="0"/>
              <a:t>MAXIMIZE THE PROFIT</a:t>
            </a:r>
            <a:r>
              <a:rPr lang="en-US" altLang="cs-CZ" sz="1800" dirty="0"/>
              <a:t> (first used by  Antoine Augustin Cournot)</a:t>
            </a:r>
          </a:p>
          <a:p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ckages on conveyor belt">
            <a:extLst>
              <a:ext uri="{FF2B5EF4-FFF2-40B4-BE49-F238E27FC236}">
                <a16:creationId xmlns:a16="http://schemas.microsoft.com/office/drawing/2014/main" id="{DBDBDBCA-1E84-AAA0-DCA4-6BE286809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15" r="34949" b="-1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9612B17-EBCD-1A33-0B66-E5BC2B3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0"/>
            <a:ext cx="4803636" cy="13116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Production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3C4A7-FBEA-9C52-3F08-0A6B77464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1311664"/>
            <a:ext cx="4909029" cy="540409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/>
              <a:t>Process of using the services of labor and equipment together with other inputs to make goods and services available</a:t>
            </a:r>
          </a:p>
          <a:p>
            <a:r>
              <a:rPr lang="en-US" sz="2400" b="1" dirty="0"/>
              <a:t>Inputs</a:t>
            </a:r>
            <a:r>
              <a:rPr lang="en-US" sz="2400" dirty="0"/>
              <a:t>: the labor, capital, land, natural resources and entrepreneurship that are combined to produce </a:t>
            </a:r>
            <a:r>
              <a:rPr lang="en-US" sz="2400" b="1" dirty="0"/>
              <a:t>any output</a:t>
            </a:r>
          </a:p>
          <a:p>
            <a:r>
              <a:rPr lang="cs-CZ" sz="2400" b="1" dirty="0" err="1"/>
              <a:t>Production</a:t>
            </a:r>
            <a:r>
              <a:rPr lang="cs-CZ" sz="2400" b="1" dirty="0"/>
              <a:t> </a:t>
            </a:r>
            <a:r>
              <a:rPr lang="cs-CZ" sz="2400" b="1" dirty="0" err="1"/>
              <a:t>function</a:t>
            </a:r>
            <a:r>
              <a:rPr lang="cs-CZ" sz="2400" b="1" dirty="0"/>
              <a:t>: </a:t>
            </a:r>
            <a:r>
              <a:rPr lang="cs-CZ" sz="2400" dirty="0"/>
              <a:t>t</a:t>
            </a:r>
            <a:r>
              <a:rPr lang="en-US" sz="2400" dirty="0"/>
              <a:t>he relationship between any combination of inputs and the maximum output obtainable from that combination </a:t>
            </a:r>
            <a:endParaRPr lang="cs-CZ" sz="2400" dirty="0"/>
          </a:p>
          <a:p>
            <a:r>
              <a:rPr lang="en-US" sz="2400" dirty="0"/>
              <a:t>An improvement of technology increases the maximum output obtainable from any combination of inputs -&gt; </a:t>
            </a:r>
            <a:r>
              <a:rPr lang="en-US" sz="2400" b="1" dirty="0"/>
              <a:t>a new 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CF6BB3A-6A0E-2133-09DF-83F48A60CC75}"/>
                  </a:ext>
                </a:extLst>
              </p:cNvPr>
              <p:cNvSpPr txBox="1"/>
              <p:nvPr/>
            </p:nvSpPr>
            <p:spPr>
              <a:xfrm>
                <a:off x="3460213" y="6232882"/>
                <a:ext cx="6116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1800" b="1" dirty="0"/>
                  <a:t>Q</a:t>
                </a:r>
                <a14:m>
                  <m:oMath xmlns:m="http://schemas.openxmlformats.org/officeDocument/2006/math">
                    <m:r>
                      <a:rPr lang="en-GB" altLang="cs-CZ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cs-CZ" altLang="cs-CZ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cs-CZ" sz="18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CF6BB3A-6A0E-2133-09DF-83F48A60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213" y="6232882"/>
                <a:ext cx="611632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9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0A9BD-63A6-F561-C5DB-630394F2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3" y="2927291"/>
            <a:ext cx="6053558" cy="2424774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Period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Production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D65A9-C46E-5C0D-6C1A-CFF911ECC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1700" b="1" dirty="0" err="1"/>
              <a:t>Short</a:t>
            </a:r>
            <a:r>
              <a:rPr lang="cs-CZ" sz="1700" b="1" dirty="0"/>
              <a:t>-run (</a:t>
            </a:r>
            <a:r>
              <a:rPr lang="cs-CZ" sz="1700" b="1" dirty="0" err="1"/>
              <a:t>Immediate</a:t>
            </a:r>
            <a:r>
              <a:rPr lang="cs-CZ" sz="1700" b="1" dirty="0"/>
              <a:t>)</a:t>
            </a:r>
          </a:p>
          <a:p>
            <a:pPr marL="0" indent="0">
              <a:buNone/>
            </a:pPr>
            <a:r>
              <a:rPr lang="cs-CZ" sz="1700" dirty="0"/>
              <a:t>Period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production</a:t>
            </a:r>
            <a:r>
              <a:rPr lang="cs-CZ" sz="1700" dirty="0"/>
              <a:t> </a:t>
            </a:r>
            <a:r>
              <a:rPr lang="cs-CZ" sz="1700" dirty="0" err="1"/>
              <a:t>when</a:t>
            </a:r>
            <a:r>
              <a:rPr lang="cs-CZ" sz="1700" dirty="0"/>
              <a:t> </a:t>
            </a:r>
            <a:r>
              <a:rPr lang="cs-CZ" sz="1700" dirty="0" err="1"/>
              <a:t>some</a:t>
            </a:r>
            <a:r>
              <a:rPr lang="cs-CZ" sz="1700" dirty="0"/>
              <a:t> </a:t>
            </a:r>
            <a:r>
              <a:rPr lang="cs-CZ" sz="1700" dirty="0" err="1"/>
              <a:t>inputs</a:t>
            </a:r>
            <a:r>
              <a:rPr lang="cs-CZ" sz="1700" dirty="0"/>
              <a:t> </a:t>
            </a:r>
            <a:r>
              <a:rPr lang="cs-CZ" sz="1700" dirty="0" err="1"/>
              <a:t>cannot</a:t>
            </a:r>
            <a:r>
              <a:rPr lang="cs-CZ" sz="1700" dirty="0"/>
              <a:t> </a:t>
            </a:r>
            <a:r>
              <a:rPr lang="cs-CZ" sz="1700" dirty="0" err="1"/>
              <a:t>be</a:t>
            </a:r>
            <a:r>
              <a:rPr lang="cs-CZ" sz="1700" dirty="0"/>
              <a:t> </a:t>
            </a:r>
            <a:r>
              <a:rPr lang="cs-CZ" sz="1700" dirty="0" err="1"/>
              <a:t>varied</a:t>
            </a:r>
            <a:endParaRPr lang="cs-CZ" sz="1700" dirty="0"/>
          </a:p>
          <a:p>
            <a:r>
              <a:rPr lang="cs-CZ" sz="1700" dirty="0" err="1"/>
              <a:t>Fixed</a:t>
            </a:r>
            <a:r>
              <a:rPr lang="cs-CZ" sz="1700" dirty="0"/>
              <a:t> </a:t>
            </a:r>
            <a:r>
              <a:rPr lang="cs-CZ" sz="1700" dirty="0" err="1"/>
              <a:t>inputs</a:t>
            </a:r>
            <a:endParaRPr lang="cs-CZ" sz="1700" dirty="0"/>
          </a:p>
          <a:p>
            <a:r>
              <a:rPr lang="cs-CZ" sz="1700" dirty="0" err="1"/>
              <a:t>Variable</a:t>
            </a:r>
            <a:r>
              <a:rPr lang="cs-CZ" sz="1700" dirty="0"/>
              <a:t> </a:t>
            </a:r>
            <a:r>
              <a:rPr lang="cs-CZ" sz="1700" dirty="0" err="1"/>
              <a:t>inputs</a:t>
            </a:r>
            <a:endParaRPr lang="cs-CZ" sz="1700" dirty="0"/>
          </a:p>
          <a:p>
            <a:endParaRPr lang="cs-CZ" sz="17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6AC463-247E-01BE-7766-B09563D93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000" b="1" dirty="0"/>
              <a:t>Long-run (</a:t>
            </a:r>
            <a:r>
              <a:rPr lang="cs-CZ" sz="2000" b="1" dirty="0" err="1"/>
              <a:t>Future</a:t>
            </a:r>
            <a:r>
              <a:rPr lang="cs-CZ" sz="2000" b="1" dirty="0"/>
              <a:t>, </a:t>
            </a:r>
            <a:r>
              <a:rPr lang="cs-CZ" sz="2000" b="1" dirty="0" err="1"/>
              <a:t>planned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r>
              <a:rPr lang="cs-CZ" sz="2000" dirty="0"/>
              <a:t>Period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production</a:t>
            </a:r>
            <a:r>
              <a:rPr lang="cs-CZ" sz="2000" dirty="0"/>
              <a:t>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long </a:t>
            </a:r>
            <a:r>
              <a:rPr lang="cs-CZ" sz="2000" dirty="0" err="1"/>
              <a:t>enough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managers</a:t>
            </a:r>
            <a:r>
              <a:rPr lang="cs-CZ" sz="2000" dirty="0"/>
              <a:t> to vary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inputs</a:t>
            </a:r>
            <a:endParaRPr lang="cs-CZ" sz="2000" dirty="0"/>
          </a:p>
          <a:p>
            <a:pPr algn="ctr"/>
            <a:r>
              <a:rPr lang="cs-CZ" sz="2000" dirty="0"/>
              <a:t>All </a:t>
            </a:r>
            <a:r>
              <a:rPr lang="cs-CZ" sz="2000" dirty="0" err="1"/>
              <a:t>inputs</a:t>
            </a:r>
            <a:r>
              <a:rPr lang="cs-CZ" sz="2000" dirty="0"/>
              <a:t> are </a:t>
            </a:r>
            <a:r>
              <a:rPr lang="cs-CZ" sz="2000" dirty="0" err="1"/>
              <a:t>variable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Managers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more flexibility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F87648-1257-5C6D-2796-9FB3D27BE712}"/>
              </a:ext>
            </a:extLst>
          </p:cNvPr>
          <p:cNvSpPr txBox="1"/>
          <p:nvPr/>
        </p:nvSpPr>
        <p:spPr>
          <a:xfrm>
            <a:off x="544459" y="4884600"/>
            <a:ext cx="6824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actual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</a:t>
            </a:r>
            <a:r>
              <a:rPr lang="cs-CZ" dirty="0">
                <a:solidFill>
                  <a:schemeClr val="bg1"/>
                </a:solidFill>
              </a:rPr>
              <a:t> period (</a:t>
            </a:r>
            <a:r>
              <a:rPr lang="cs-CZ" dirty="0" err="1">
                <a:solidFill>
                  <a:schemeClr val="bg1"/>
                </a:solidFill>
              </a:rPr>
              <a:t>days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months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dirty="0" err="1">
                <a:solidFill>
                  <a:schemeClr val="bg1"/>
                </a:solidFill>
              </a:rPr>
              <a:t>representing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short</a:t>
            </a:r>
            <a:r>
              <a:rPr lang="cs-CZ" dirty="0">
                <a:solidFill>
                  <a:schemeClr val="bg1"/>
                </a:solidFill>
              </a:rPr>
              <a:t> and long run </a:t>
            </a:r>
            <a:r>
              <a:rPr lang="cs-CZ" dirty="0" err="1">
                <a:solidFill>
                  <a:schemeClr val="bg1"/>
                </a:solidFill>
              </a:rPr>
              <a:t>varies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among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industries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Owner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hot-dog </a:t>
            </a:r>
            <a:r>
              <a:rPr lang="cs-CZ" dirty="0" err="1">
                <a:solidFill>
                  <a:schemeClr val="bg1"/>
                </a:solidFill>
              </a:rPr>
              <a:t>stand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might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increase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change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dirty="0" err="1">
                <a:solidFill>
                  <a:schemeClr val="bg1"/>
                </a:solidFill>
              </a:rPr>
              <a:t>all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inputs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less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than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month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</a:rPr>
              <a:t>An </a:t>
            </a:r>
            <a:r>
              <a:rPr lang="cs-CZ" dirty="0" err="1">
                <a:solidFill>
                  <a:schemeClr val="bg1"/>
                </a:solidFill>
              </a:rPr>
              <a:t>oil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company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might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take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years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increase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capital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inputs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refineries</a:t>
            </a:r>
            <a:r>
              <a:rPr lang="cs-CZ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37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F9CF-6B53-10C2-7CAC-627A861D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in the Short-Run – relationship between TP, MP, AP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90E038-56B6-CD04-AB2F-546A9A62B949}"/>
              </a:ext>
            </a:extLst>
          </p:cNvPr>
          <p:cNvSpPr txBox="1"/>
          <p:nvPr/>
        </p:nvSpPr>
        <p:spPr>
          <a:xfrm>
            <a:off x="6096000" y="1736659"/>
            <a:ext cx="3345649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cs-CZ" sz="208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</a:t>
            </a:r>
            <a:r>
              <a:rPr lang="cs-CZ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208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</a:t>
            </a:r>
            <a:endParaRPr lang="cs-CZ" sz="208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95528">
              <a:spcAft>
                <a:spcPts val="600"/>
              </a:spcAft>
            </a:pPr>
            <a:r>
              <a:rPr lang="cs-CZ" sz="208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Capital</a:t>
            </a:r>
            <a:r>
              <a:rPr lang="cs-CZ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208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</a:t>
            </a:r>
            <a:endParaRPr lang="cs-CZ" sz="208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95528">
              <a:spcAft>
                <a:spcPts val="600"/>
              </a:spcAft>
            </a:pPr>
            <a:endParaRPr lang="cs-CZ" sz="156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2BE8852-CEE6-CDA9-9800-EB4B09D42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34443"/>
              </p:ext>
            </p:extLst>
          </p:nvPr>
        </p:nvGraphicFramePr>
        <p:xfrm>
          <a:off x="5413938" y="2718254"/>
          <a:ext cx="6376440" cy="388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560">
                  <a:extLst>
                    <a:ext uri="{9D8B030D-6E8A-4147-A177-3AD203B41FA5}">
                      <a16:colId xmlns:a16="http://schemas.microsoft.com/office/drawing/2014/main" val="4931341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974778354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746659183"/>
                    </a:ext>
                  </a:extLst>
                </a:gridCol>
                <a:gridCol w="1081000">
                  <a:extLst>
                    <a:ext uri="{9D8B030D-6E8A-4147-A177-3AD203B41FA5}">
                      <a16:colId xmlns:a16="http://schemas.microsoft.com/office/drawing/2014/main" val="3227098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90875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Capital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machines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factories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Labor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workers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Marginal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Product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Total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Product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Average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Product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24345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42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9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653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E3F1BDA-34E7-463B-E85C-60F2DA8580BC}"/>
                  </a:ext>
                </a:extLst>
              </p:cNvPr>
              <p:cNvSpPr txBox="1"/>
              <p:nvPr/>
            </p:nvSpPr>
            <p:spPr>
              <a:xfrm>
                <a:off x="727007" y="1924820"/>
                <a:ext cx="4188927" cy="473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95528">
                  <a:spcAft>
                    <a:spcPts val="600"/>
                  </a:spcAft>
                </a:pP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Total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product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  <a:p>
                <a:pPr defTabSz="795528">
                  <a:spcAft>
                    <a:spcPts val="600"/>
                  </a:spcAft>
                </a:pPr>
                <a:r>
                  <a:rPr 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TP = f(L)</a:t>
                </a:r>
              </a:p>
              <a:p>
                <a:pPr defTabSz="795528">
                  <a:spcAft>
                    <a:spcPts val="600"/>
                  </a:spcAft>
                </a:pPr>
                <a:r>
                  <a:rPr lang="en-US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total quantity of output produced</a:t>
                </a: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cs-CZ" altLang="cs-CZ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with</a:t>
                </a: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cs-CZ" altLang="cs-CZ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</a:t>
                </a: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en-US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the given inputs</a:t>
                </a:r>
                <a:endParaRPr lang="cs-CZ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defTabSz="795528">
                  <a:spcAft>
                    <a:spcPts val="600"/>
                  </a:spcAft>
                </a:pPr>
                <a:endParaRPr lang="cs-CZ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defTabSz="795528">
                  <a:spcAft>
                    <a:spcPts val="600"/>
                  </a:spcAft>
                </a:pP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Average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product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  <a:p>
                <a:pPr defTabSz="795528">
                  <a:spcAft>
                    <a:spcPts val="600"/>
                  </a:spcAft>
                </a:pPr>
                <a:r>
                  <a:rPr 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AP = TP/L</a:t>
                </a:r>
              </a:p>
              <a:p>
                <a:pPr defTabSz="795528">
                  <a:spcAft>
                    <a:spcPts val="600"/>
                  </a:spcAft>
                </a:pPr>
                <a:r>
                  <a:rPr lang="en-US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the product produced by every </a:t>
                </a:r>
                <a:r>
                  <a:rPr lang="cs-CZ" altLang="cs-CZ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variable</a:t>
                </a: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input</a:t>
                </a:r>
                <a:endParaRPr lang="cs-CZ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defTabSz="795528">
                  <a:spcAft>
                    <a:spcPts val="600"/>
                  </a:spcAft>
                </a:pPr>
                <a:endParaRPr lang="cs-CZ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defTabSz="795528">
                  <a:spcAft>
                    <a:spcPts val="600"/>
                  </a:spcAft>
                </a:pP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Marginal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lang="cs-CZ" b="1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product</a:t>
                </a:r>
                <a:r>
                  <a:rPr lang="cs-CZ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  <a:p>
                <a:pPr defTabSz="795528">
                  <a:spcAft>
                    <a:spcPts val="600"/>
                  </a:spcAft>
                </a:pPr>
                <a:r>
                  <a:rPr 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MP = TP‘    </a:t>
                </a:r>
                <a:r>
                  <a:rPr lang="cs-CZ" kern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or</a:t>
                </a:r>
                <a:r>
                  <a:rPr 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 MP = </a:t>
                </a:r>
                <a14:m>
                  <m:oMath xmlns:m="http://schemas.openxmlformats.org/officeDocument/2006/math">
                    <m:r>
                      <a:rPr lang="cs-CZ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lang="cs-CZ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</m:t>
                    </m:r>
                    <m:r>
                      <a:rPr lang="cs-CZ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/∆</m:t>
                    </m:r>
                    <m:r>
                      <a:rPr lang="cs-CZ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endParaRPr lang="cs-CZ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defTabSz="795528">
                  <a:spcAft>
                    <a:spcPts val="600"/>
                  </a:spcAft>
                </a:pP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lang="en-US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he net change in total production by using the additional units of </a:t>
                </a:r>
                <a:r>
                  <a:rPr lang="cs-CZ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input</a:t>
                </a:r>
                <a:r>
                  <a:rPr lang="en-US" altLang="cs-CZ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E3F1BDA-34E7-463B-E85C-60F2DA858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7" y="1924820"/>
                <a:ext cx="4188927" cy="4739759"/>
              </a:xfrm>
              <a:prstGeom prst="rect">
                <a:avLst/>
              </a:prstGeom>
              <a:blipFill>
                <a:blip r:embed="rId2"/>
                <a:stretch>
                  <a:fillRect l="-1164" t="-772" r="-291" b="-1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7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F9CF-6B53-10C2-7CAC-627A861D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03940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in the Short-Run – relationship between TP, MP, AP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A7DA3C-6C82-0719-39D1-74225173FC85}"/>
              </a:ext>
            </a:extLst>
          </p:cNvPr>
          <p:cNvSpPr txBox="1"/>
          <p:nvPr/>
        </p:nvSpPr>
        <p:spPr>
          <a:xfrm>
            <a:off x="264160" y="1989499"/>
            <a:ext cx="42367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/>
              <a:t>The</a:t>
            </a:r>
            <a:r>
              <a:rPr lang="cs-CZ" b="1" u="sng" dirty="0"/>
              <a:t> </a:t>
            </a:r>
            <a:r>
              <a:rPr lang="cs-CZ" b="1" u="sng" dirty="0" err="1"/>
              <a:t>law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diminishing</a:t>
            </a:r>
            <a:r>
              <a:rPr lang="cs-CZ" b="1" u="sng" dirty="0"/>
              <a:t> </a:t>
            </a:r>
            <a:r>
              <a:rPr lang="cs-CZ" b="1" u="sng" dirty="0" err="1"/>
              <a:t>marginal</a:t>
            </a:r>
            <a:r>
              <a:rPr lang="cs-CZ" b="1" u="sng" dirty="0"/>
              <a:t> </a:t>
            </a:r>
            <a:r>
              <a:rPr lang="cs-CZ" b="1" u="sng" dirty="0" err="1"/>
              <a:t>returns</a:t>
            </a:r>
            <a:r>
              <a:rPr lang="cs-CZ" b="1" u="sng" dirty="0"/>
              <a:t>:</a:t>
            </a:r>
          </a:p>
          <a:p>
            <a:endParaRPr lang="cs-CZ" b="1" u="sng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obtained</a:t>
            </a:r>
            <a:r>
              <a:rPr lang="cs-CZ" dirty="0"/>
              <a:t> by </a:t>
            </a:r>
            <a:r>
              <a:rPr lang="cs-CZ" dirty="0" err="1"/>
              <a:t>hiring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unit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 (MP)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eventually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to </a:t>
            </a:r>
            <a:r>
              <a:rPr lang="cs-CZ" dirty="0" err="1"/>
              <a:t>decrease</a:t>
            </a:r>
            <a:r>
              <a:rPr lang="cs-CZ" dirty="0"/>
              <a:t> (point A).</a:t>
            </a:r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dirty="0"/>
              <a:t>At </a:t>
            </a:r>
            <a:r>
              <a:rPr lang="cs-CZ" dirty="0" err="1"/>
              <a:t>some</a:t>
            </a:r>
            <a:r>
              <a:rPr lang="cs-CZ" dirty="0"/>
              <a:t> point (B),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(TP) </a:t>
            </a:r>
            <a:r>
              <a:rPr lang="cs-CZ" dirty="0" err="1"/>
              <a:t>will</a:t>
            </a:r>
            <a:r>
              <a:rPr lang="cs-CZ" dirty="0"/>
              <a:t> start to </a:t>
            </a:r>
            <a:r>
              <a:rPr lang="cs-CZ" dirty="0" err="1"/>
              <a:t>decrease</a:t>
            </a:r>
            <a:r>
              <a:rPr lang="cs-CZ" dirty="0"/>
              <a:t> by </a:t>
            </a:r>
            <a:r>
              <a:rPr lang="cs-CZ" dirty="0" err="1"/>
              <a:t>hiring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.</a:t>
            </a:r>
          </a:p>
          <a:p>
            <a:endParaRPr lang="cs-CZ" sz="2400" dirty="0"/>
          </a:p>
          <a:p>
            <a:r>
              <a:rPr lang="cs-CZ" sz="2000" b="1" dirty="0"/>
              <a:t>Optimum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Firm</a:t>
            </a:r>
            <a:r>
              <a:rPr lang="cs-CZ" sz="2000" b="1" dirty="0"/>
              <a:t> in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Short</a:t>
            </a:r>
            <a:r>
              <a:rPr lang="cs-CZ" sz="2000" b="1" dirty="0"/>
              <a:t> Run</a:t>
            </a:r>
          </a:p>
          <a:p>
            <a:r>
              <a:rPr lang="cs-CZ" sz="2000" b="1" dirty="0"/>
              <a:t>-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on </a:t>
            </a:r>
            <a:r>
              <a:rPr lang="cs-CZ" sz="2000" dirty="0" err="1"/>
              <a:t>maximalizing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total</a:t>
            </a:r>
            <a:r>
              <a:rPr lang="cs-CZ" sz="2000" dirty="0"/>
              <a:t> </a:t>
            </a:r>
            <a:r>
              <a:rPr lang="cs-CZ" sz="2000" dirty="0" err="1"/>
              <a:t>product</a:t>
            </a:r>
            <a:r>
              <a:rPr lang="cs-CZ" sz="2000" dirty="0"/>
              <a:t>:</a:t>
            </a:r>
          </a:p>
          <a:p>
            <a:pPr algn="ctr"/>
            <a:r>
              <a:rPr lang="cs-CZ" sz="2400" dirty="0"/>
              <a:t>TP(max) =&gt; MP = 0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87230DC-ABB3-4AE4-9CE5-EDC15016D911}"/>
              </a:ext>
            </a:extLst>
          </p:cNvPr>
          <p:cNvGrpSpPr/>
          <p:nvPr/>
        </p:nvGrpSpPr>
        <p:grpSpPr>
          <a:xfrm>
            <a:off x="4609362" y="1989499"/>
            <a:ext cx="7038987" cy="4620463"/>
            <a:chOff x="4609362" y="1989499"/>
            <a:chExt cx="7038987" cy="4620463"/>
          </a:xfrm>
        </p:grpSpPr>
        <p:pic>
          <p:nvPicPr>
            <p:cNvPr id="8" name="Obrázek 7" descr="Obsah obrázku text, diagram, řada/pruh, Vykreslený graf&#10;&#10;Popis byl vytvořen automaticky">
              <a:extLst>
                <a:ext uri="{FF2B5EF4-FFF2-40B4-BE49-F238E27FC236}">
                  <a16:creationId xmlns:a16="http://schemas.microsoft.com/office/drawing/2014/main" id="{476C7B8A-CAA3-C25B-3739-DC1CDD52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362" y="1989499"/>
              <a:ext cx="7038987" cy="4452160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D3D8E026-B40E-FD98-305D-7F07EEEB1E61}"/>
                </a:ext>
              </a:extLst>
            </p:cNvPr>
            <p:cNvSpPr txBox="1"/>
            <p:nvPr/>
          </p:nvSpPr>
          <p:spPr>
            <a:xfrm>
              <a:off x="7559040" y="624063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                         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62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orkers in a steel plant with ladle">
            <a:extLst>
              <a:ext uri="{FF2B5EF4-FFF2-40B4-BE49-F238E27FC236}">
                <a16:creationId xmlns:a16="http://schemas.microsoft.com/office/drawing/2014/main" id="{1B44F711-AFC6-76F5-487F-12E8EEE6B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" r="8753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F9CF-6B53-10C2-7CAC-627A861D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4" y="27830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Production in the Long-Run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570EC51-55AE-409A-C242-1CCDD15852EB}"/>
              </a:ext>
            </a:extLst>
          </p:cNvPr>
          <p:cNvSpPr txBox="1"/>
          <p:nvPr/>
        </p:nvSpPr>
        <p:spPr>
          <a:xfrm>
            <a:off x="159498" y="2795353"/>
            <a:ext cx="37196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spcBef>
                <a:spcPct val="0"/>
              </a:spcBef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A</a:t>
            </a:r>
            <a:r>
              <a:rPr lang="en-US" altLang="cs-CZ" sz="1800" dirty="0" err="1">
                <a:solidFill>
                  <a:schemeClr val="bg1"/>
                </a:solidFill>
              </a:rPr>
              <a:t>ll</a:t>
            </a:r>
            <a:r>
              <a:rPr lang="en-US" altLang="cs-CZ" sz="1800" dirty="0">
                <a:solidFill>
                  <a:schemeClr val="bg1"/>
                </a:solidFill>
              </a:rPr>
              <a:t> production factors are variable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cs-CZ" sz="1800" dirty="0">
                <a:solidFill>
                  <a:schemeClr val="bg1"/>
                </a:solidFill>
              </a:rPr>
              <a:t>Q = f (K, L)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>
              <a:solidFill>
                <a:schemeClr val="bg1"/>
              </a:solidFill>
            </a:endParaRPr>
          </a:p>
          <a:p>
            <a:pPr marL="285750" algn="just">
              <a:spcBef>
                <a:spcPct val="0"/>
              </a:spcBef>
              <a:defRPr/>
            </a:pPr>
            <a:r>
              <a:rPr lang="en-US" altLang="cs-CZ" sz="1800" dirty="0">
                <a:solidFill>
                  <a:schemeClr val="bg1"/>
                </a:solidFill>
              </a:rPr>
              <a:t>Production function in the long term measures </a:t>
            </a:r>
            <a:r>
              <a:rPr lang="en-US" altLang="cs-CZ" sz="1800" b="1" dirty="0">
                <a:solidFill>
                  <a:schemeClr val="bg1"/>
                </a:solidFill>
              </a:rPr>
              <a:t>the </a:t>
            </a:r>
            <a:r>
              <a:rPr lang="en-US" altLang="cs-CZ" sz="1800" b="1" u="sng" dirty="0">
                <a:solidFill>
                  <a:schemeClr val="bg1"/>
                </a:solidFill>
              </a:rPr>
              <a:t>maximum volume of production</a:t>
            </a:r>
            <a:r>
              <a:rPr lang="en-US" altLang="cs-CZ" sz="1800" dirty="0">
                <a:solidFill>
                  <a:schemeClr val="bg1"/>
                </a:solidFill>
              </a:rPr>
              <a:t> </a:t>
            </a:r>
            <a:r>
              <a:rPr lang="en-US" altLang="cs-CZ" sz="1800" b="1" dirty="0">
                <a:solidFill>
                  <a:schemeClr val="bg1"/>
                </a:solidFill>
              </a:rPr>
              <a:t>which the firm is able to produce </a:t>
            </a:r>
            <a:r>
              <a:rPr lang="cs-CZ" altLang="cs-CZ" sz="1800" b="1" dirty="0" err="1">
                <a:solidFill>
                  <a:schemeClr val="bg1"/>
                </a:solidFill>
              </a:rPr>
              <a:t>with</a:t>
            </a:r>
            <a:r>
              <a:rPr lang="cs-CZ" altLang="cs-CZ" sz="1800" b="1" dirty="0">
                <a:solidFill>
                  <a:schemeClr val="bg1"/>
                </a:solidFill>
              </a:rPr>
              <a:t> </a:t>
            </a:r>
            <a:r>
              <a:rPr lang="en-US" altLang="cs-CZ" sz="1800" b="1" u="sng" dirty="0">
                <a:solidFill>
                  <a:schemeClr val="bg1"/>
                </a:solidFill>
              </a:rPr>
              <a:t>various</a:t>
            </a:r>
            <a:r>
              <a:rPr lang="en-US" altLang="cs-CZ" sz="1800" b="1" dirty="0">
                <a:solidFill>
                  <a:schemeClr val="bg1"/>
                </a:solidFill>
              </a:rPr>
              <a:t> </a:t>
            </a:r>
            <a:r>
              <a:rPr lang="en-US" altLang="cs-CZ" sz="1800" b="1" u="sng" dirty="0">
                <a:solidFill>
                  <a:schemeClr val="bg1"/>
                </a:solidFill>
              </a:rPr>
              <a:t>combinations</a:t>
            </a:r>
            <a:r>
              <a:rPr lang="en-US" altLang="cs-CZ" sz="1800" b="1" dirty="0">
                <a:solidFill>
                  <a:schemeClr val="bg1"/>
                </a:solidFill>
              </a:rPr>
              <a:t> </a:t>
            </a:r>
            <a:r>
              <a:rPr lang="en-US" altLang="cs-CZ" sz="1800" b="1" u="sng" dirty="0">
                <a:solidFill>
                  <a:schemeClr val="bg1"/>
                </a:solidFill>
              </a:rPr>
              <a:t>of inputs</a:t>
            </a:r>
          </a:p>
        </p:txBody>
      </p:sp>
    </p:spTree>
    <p:extLst>
      <p:ext uri="{BB962C8B-B14F-4D97-AF65-F5344CB8AC3E}">
        <p14:creationId xmlns:p14="http://schemas.microsoft.com/office/powerpoint/2010/main" val="278160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F9CF-6B53-10C2-7CAC-627A861D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in the Long-Run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E2E9876-0D5B-1984-8B99-EEB0E1993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549" y="193040"/>
            <a:ext cx="7220730" cy="238760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7150" indent="0">
              <a:spcBef>
                <a:spcPct val="0"/>
              </a:spcBef>
              <a:buNone/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000" dirty="0"/>
              <a:t>Graphical representation</a:t>
            </a:r>
            <a:r>
              <a:rPr lang="cs-CZ" altLang="cs-CZ" sz="2000" dirty="0"/>
              <a:t>:</a:t>
            </a:r>
            <a:r>
              <a:rPr lang="en-US" altLang="cs-CZ" sz="2000" dirty="0"/>
              <a:t> </a:t>
            </a:r>
            <a:r>
              <a:rPr lang="en-US" altLang="cs-CZ" sz="2000" b="1" dirty="0"/>
              <a:t>ISOQUANT</a:t>
            </a:r>
            <a:r>
              <a:rPr lang="en-US" altLang="cs-CZ" sz="2000" dirty="0"/>
              <a:t> (ISOPRODUCT CURVE </a:t>
            </a:r>
            <a:r>
              <a:rPr lang="cs-CZ" altLang="cs-CZ" sz="2000" dirty="0"/>
              <a:t>= </a:t>
            </a:r>
            <a:r>
              <a:rPr lang="en-US" altLang="cs-CZ" sz="2000" dirty="0"/>
              <a:t>IQ)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000" dirty="0"/>
              <a:t>IQ represents a certain level of production and shows all possible combinations of two inputs that can be used to achieve a given output</a:t>
            </a:r>
            <a:endParaRPr lang="cs-CZ" altLang="cs-CZ" sz="2000" dirty="0"/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endParaRPr lang="cs-CZ" altLang="cs-CZ" sz="2000" dirty="0"/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cs-CZ" altLang="cs-CZ" sz="2000" dirty="0"/>
              <a:t>           IQ					ISOQUANT MAP</a:t>
            </a:r>
            <a:endParaRPr lang="en-US" altLang="cs-CZ" sz="2000" dirty="0"/>
          </a:p>
          <a:p>
            <a:endParaRPr lang="en-US" sz="2000" dirty="0"/>
          </a:p>
        </p:txBody>
      </p:sp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E31276EB-3C37-6951-AFF0-5DD25D79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548" y="2810839"/>
            <a:ext cx="4081600" cy="30903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8A80E8-653D-088D-CC51-046AD5C5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8" y="2922503"/>
            <a:ext cx="2743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75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6129</TotalTime>
  <Words>1302</Words>
  <Application>Microsoft Office PowerPoint</Application>
  <PresentationFormat>Širokoúhlá obrazovka</PresentationFormat>
  <Paragraphs>196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Google Sans</vt:lpstr>
      <vt:lpstr>Motiv Office</vt:lpstr>
      <vt:lpstr>Production and Technology Choice</vt:lpstr>
      <vt:lpstr>OUTLINE OF THE LECTURE AND  STUDY GOALS </vt:lpstr>
      <vt:lpstr>Firm</vt:lpstr>
      <vt:lpstr>Production</vt:lpstr>
      <vt:lpstr>The Period of Production</vt:lpstr>
      <vt:lpstr>Production in the Short-Run – relationship between TP, MP, AP</vt:lpstr>
      <vt:lpstr>Production in the Short-Run – relationship between TP, MP, AP</vt:lpstr>
      <vt:lpstr>Production in the Long-Run</vt:lpstr>
      <vt:lpstr>Production in the Long-Run</vt:lpstr>
      <vt:lpstr>Production in the Long-Run</vt:lpstr>
      <vt:lpstr>Finding the Optimum of the Firm</vt:lpstr>
      <vt:lpstr>Total Costs</vt:lpstr>
      <vt:lpstr>Finding the Optimum of Firm</vt:lpstr>
      <vt:lpstr>FIRM COST OPTIMUM:</vt:lpstr>
      <vt:lpstr>LONG EXPANSION PATH OF FIRM</vt:lpstr>
      <vt:lpstr>LONG EXPANSION PATH OF FIRM</vt:lpstr>
      <vt:lpstr>LONG EXPANSION PATH: DIFFERENT SHAPES OF ISOQUANT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Radka Kubalová</cp:lastModifiedBy>
  <cp:revision>209</cp:revision>
  <dcterms:created xsi:type="dcterms:W3CDTF">2016-11-25T20:36:16Z</dcterms:created>
  <dcterms:modified xsi:type="dcterms:W3CDTF">2023-10-29T19:05:56Z</dcterms:modified>
</cp:coreProperties>
</file>