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4"/>
  </p:notesMasterIdLst>
  <p:sldIdLst>
    <p:sldId id="256" r:id="rId2"/>
    <p:sldId id="257" r:id="rId3"/>
    <p:sldId id="273" r:id="rId4"/>
    <p:sldId id="266" r:id="rId5"/>
    <p:sldId id="267" r:id="rId6"/>
    <p:sldId id="285" r:id="rId7"/>
    <p:sldId id="258" r:id="rId8"/>
    <p:sldId id="275" r:id="rId9"/>
    <p:sldId id="263" r:id="rId10"/>
    <p:sldId id="282" r:id="rId11"/>
    <p:sldId id="261" r:id="rId12"/>
    <p:sldId id="276" r:id="rId13"/>
    <p:sldId id="277"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25. 9. 2023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39</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53</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71</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7025A1D-9D72-4B8F-99D0-9FF36CA222BC}"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314440-E23E-4EDB-A1E3-808CE92675EB}"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940326D-67B7-4A6E-8E0A-4E68A47A51D9}"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8BCA8F-4ECE-47F4-ADCC-A69EED64D6B3}"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581730F-35F4-421F-9139-FE319BC707CD}"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F9E97E-C682-4247-9C2C-CF46F66CDB2B}"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6F9771-A596-4159-B188-6BB3B16C6A06}" type="datetime1">
              <a:rPr lang="cs-CZ" smtClean="0"/>
              <a:t>25. 9. 2023</a:t>
            </a:fld>
            <a:endParaRPr lang="cs-CZ" dirty="0"/>
          </a:p>
        </p:txBody>
      </p:sp>
      <p:sp>
        <p:nvSpPr>
          <p:cNvPr id="8" name="Zástupný symbol pro zápatí 7"/>
          <p:cNvSpPr>
            <a:spLocks noGrp="1"/>
          </p:cNvSpPr>
          <p:nvPr>
            <p:ph type="ftr" sz="quarter" idx="11"/>
          </p:nvPr>
        </p:nvSpPr>
        <p:spPr/>
        <p:txBody>
          <a:bodyPr/>
          <a:lstStyle/>
          <a:p>
            <a:r>
              <a:rPr lang="cs-CZ" smtClean="0"/>
              <a:t>Právo-blok I.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17B4B0-75CB-480E-AC82-E3F94A51496D}" type="datetime1">
              <a:rPr lang="cs-CZ" smtClean="0"/>
              <a:t>25. 9. 2023</a:t>
            </a:fld>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18C420-2C50-43FC-A9DF-D142ED861D8E}" type="datetime1">
              <a:rPr lang="cs-CZ" smtClean="0"/>
              <a:t>25. 9. 2023</a:t>
            </a:fld>
            <a:endParaRPr lang="cs-CZ" dirty="0"/>
          </a:p>
        </p:txBody>
      </p:sp>
      <p:sp>
        <p:nvSpPr>
          <p:cNvPr id="3" name="Zástupný symbol pro zápatí 2"/>
          <p:cNvSpPr>
            <a:spLocks noGrp="1"/>
          </p:cNvSpPr>
          <p:nvPr>
            <p:ph type="ftr" sz="quarter" idx="11"/>
          </p:nvPr>
        </p:nvSpPr>
        <p:spPr/>
        <p:txBody>
          <a:bodyPr/>
          <a:lstStyle/>
          <a:p>
            <a:r>
              <a:rPr lang="cs-CZ" smtClean="0"/>
              <a:t>Právo-blok I.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833B803-4BB8-4B2F-9DA3-5C3A171EFEEB}"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08F8F4B-864C-48DE-93CC-F0AAB797FE1E}"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DD181-C812-451A-9E68-7A7DBFC669D0}" type="datetime1">
              <a:rPr lang="cs-CZ" smtClean="0"/>
              <a:t>25. 9. 2023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Právo-blok I.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Tutoriál 1</a:t>
            </a:r>
            <a:br>
              <a:rPr lang="cs-CZ" sz="4000" b="1" dirty="0" smtClean="0"/>
            </a:br>
            <a:r>
              <a:rPr lang="cs-CZ" sz="4000" b="1" dirty="0" smtClean="0"/>
              <a:t>Právo, ústavní právo, základy lidských práv</a:t>
            </a:r>
            <a:r>
              <a:rPr lang="cs-CZ" sz="4000" b="1" smtClean="0"/>
              <a:t/>
            </a:r>
            <a:br>
              <a:rPr lang="cs-CZ" sz="4000" b="1" smtClean="0"/>
            </a:br>
            <a:r>
              <a:rPr lang="cs-CZ" sz="4000" b="1" smtClean="0"/>
              <a:t>(</a:t>
            </a:r>
            <a:r>
              <a:rPr lang="cs-CZ" sz="4000" b="1" smtClean="0"/>
              <a:t>21</a:t>
            </a:r>
            <a:r>
              <a:rPr lang="cs-CZ" sz="4000" b="1" smtClean="0"/>
              <a:t>.10.2023)</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323528" y="548680"/>
            <a:ext cx="8496944" cy="6401753"/>
          </a:xfrm>
          <a:prstGeom prst="rect">
            <a:avLst/>
          </a:prstGeom>
          <a:noFill/>
        </p:spPr>
        <p:txBody>
          <a:bodyPr wrap="square" rtlCol="0">
            <a:spAutoFit/>
          </a:bodyPr>
          <a:lstStyle/>
          <a:p>
            <a:pPr marL="109728" algn="just">
              <a:defRPr/>
            </a:pPr>
            <a:r>
              <a:rPr lang="cs-CZ" sz="2400" b="1" dirty="0" smtClean="0"/>
              <a:t>4) </a:t>
            </a:r>
            <a:r>
              <a:rPr lang="cs-CZ" sz="2400" b="1" dirty="0" smtClean="0">
                <a:latin typeface="Arial" panose="020B0604020202020204" pitchFamily="34" charset="0"/>
                <a:cs typeface="Arial" panose="020B0604020202020204" pitchFamily="34" charset="0"/>
              </a:rPr>
              <a:t>Právo objektivní a subjektivní</a:t>
            </a:r>
          </a:p>
          <a:p>
            <a:pPr marL="109728" algn="just">
              <a:defRPr/>
            </a:pPr>
            <a:endParaRPr lang="cs-CZ" sz="2400" b="1" dirty="0" smtClean="0">
              <a:latin typeface="Arial" panose="020B0604020202020204" pitchFamily="34" charset="0"/>
              <a:cs typeface="Arial" panose="020B0604020202020204" pitchFamily="34" charset="0"/>
            </a:endParaRPr>
          </a:p>
          <a:p>
            <a:pPr marL="109728" algn="just">
              <a:defRPr/>
            </a:pPr>
            <a:r>
              <a:rPr lang="cs-CZ" sz="2000" b="1" dirty="0" smtClean="0">
                <a:latin typeface="+mj-lt"/>
                <a:cs typeface="Arial" panose="020B0604020202020204" pitchFamily="34" charset="0"/>
              </a:rPr>
              <a:t>Objektivní</a:t>
            </a:r>
            <a:r>
              <a:rPr lang="cs-CZ" sz="2000" dirty="0" smtClean="0">
                <a:latin typeface="+mj-lt"/>
                <a:cs typeface="Arial" panose="020B0604020202020204" pitchFamily="34" charset="0"/>
              </a:rPr>
              <a:t> = soubor (množina) právních norem vymezené zpravidla původem od téhož právotvorného subjektu (státu)</a:t>
            </a:r>
          </a:p>
          <a:p>
            <a:pPr marL="109728" algn="just">
              <a:defRPr/>
            </a:pPr>
            <a:endParaRPr lang="cs-CZ" sz="2000" dirty="0" smtClean="0">
              <a:latin typeface="+mj-lt"/>
              <a:cs typeface="Arial" panose="020B0604020202020204" pitchFamily="34" charset="0"/>
            </a:endParaRPr>
          </a:p>
          <a:p>
            <a:pPr marL="109728" algn="just">
              <a:defRPr/>
            </a:pPr>
            <a:r>
              <a:rPr lang="cs-CZ" sz="2000" b="1" dirty="0" smtClean="0">
                <a:latin typeface="+mj-lt"/>
                <a:cs typeface="Arial" panose="020B0604020202020204" pitchFamily="34" charset="0"/>
              </a:rPr>
              <a:t>Subjektivní</a:t>
            </a:r>
            <a:r>
              <a:rPr lang="cs-CZ" sz="2000" dirty="0" smtClean="0">
                <a:latin typeface="+mj-lt"/>
                <a:cs typeface="Arial" panose="020B0604020202020204" pitchFamily="34" charset="0"/>
              </a:rPr>
              <a:t> = oprávnění subjektu se určitým způsobem chovat, resp. faktická míra chování možnosti subjektu, která je objektivním právem chráněna</a:t>
            </a:r>
          </a:p>
          <a:p>
            <a:endParaRPr lang="cs-CZ" sz="2400" b="1" dirty="0" smtClean="0"/>
          </a:p>
          <a:p>
            <a:pPr algn="just">
              <a:buFont typeface="Arial" pitchFamily="34" charset="0"/>
              <a:buChar char="•"/>
            </a:pPr>
            <a:r>
              <a:rPr lang="cs-CZ" sz="2000" dirty="0" smtClean="0"/>
              <a:t>právo chovat se určitým způsobem, které má své zákonné meze a jde tedy o míru možnosti chování.</a:t>
            </a:r>
          </a:p>
          <a:p>
            <a:pPr algn="just">
              <a:buFont typeface="Arial" pitchFamily="34" charset="0"/>
              <a:buChar char="•"/>
            </a:pPr>
            <a:endParaRPr lang="cs-CZ" sz="2000" dirty="0"/>
          </a:p>
          <a:p>
            <a:pPr algn="just">
              <a:buFont typeface="Arial" pitchFamily="34" charset="0"/>
              <a:buChar char="•"/>
            </a:pPr>
            <a:r>
              <a:rPr lang="cs-CZ" sz="2000" dirty="0" smtClean="0"/>
              <a:t>chovat se tak, jak zákon výslovně dovoluje, ale také tak, pokud mu v tom zákon nebrání </a:t>
            </a:r>
          </a:p>
          <a:p>
            <a:endParaRPr lang="cs-CZ" sz="2000" dirty="0" smtClean="0"/>
          </a:p>
          <a:p>
            <a:r>
              <a:rPr lang="cs-CZ" sz="1400" b="1" dirty="0" smtClean="0"/>
              <a:t>čl. 2 odst. 4 Ústavy (srov. též čl. 2 odst. 3 Listiny základních práv a svobod)</a:t>
            </a:r>
          </a:p>
          <a:p>
            <a:r>
              <a:rPr lang="cs-CZ" sz="1400" b="1" i="1" dirty="0" smtClean="0"/>
              <a:t>Každý občan může činit, co není zákonem zakázáno, a nikdo nesmí být nucen činit, co zákon neukládá.</a:t>
            </a:r>
          </a:p>
          <a:p>
            <a:endParaRPr lang="cs-CZ" sz="2400" b="1" dirty="0" smtClean="0"/>
          </a:p>
          <a:p>
            <a:endParaRPr lang="cs-CZ" sz="2400" b="1" dirty="0" smtClean="0"/>
          </a:p>
          <a:p>
            <a:pPr marL="342900" indent="-342900">
              <a:buFont typeface="Arial" panose="020B0604020202020204" pitchFamily="34" charset="0"/>
              <a:buChar char="•"/>
            </a:pPr>
            <a:endParaRPr lang="cs-CZ" sz="2400" b="1"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539552" y="-33486"/>
            <a:ext cx="7848872" cy="8679299"/>
          </a:xfrm>
          <a:prstGeom prst="rect">
            <a:avLst/>
          </a:prstGeom>
        </p:spPr>
        <p:txBody>
          <a:bodyPr wrap="square">
            <a:spAutoFit/>
          </a:bodyPr>
          <a:lstStyle/>
          <a:p>
            <a:endParaRPr lang="cs-CZ" sz="2400" b="1" dirty="0"/>
          </a:p>
          <a:p>
            <a:endParaRPr lang="cs-CZ" dirty="0" smtClean="0"/>
          </a:p>
          <a:p>
            <a:endParaRPr lang="cs-CZ" b="1" dirty="0" smtClean="0"/>
          </a:p>
          <a:p>
            <a:pPr marL="342900" indent="-342900" algn="just">
              <a:buFont typeface="Arial" panose="020B0604020202020204" pitchFamily="34" charset="0"/>
              <a:buChar char="•"/>
            </a:pPr>
            <a:r>
              <a:rPr lang="cs-CZ" sz="2000" dirty="0" smtClean="0"/>
              <a:t>právo </a:t>
            </a:r>
            <a:r>
              <a:rPr lang="cs-CZ" sz="2000" dirty="0"/>
              <a:t>požadovat určitou míru chování od jiného, aby se zdržel rušení oprávněného </a:t>
            </a:r>
            <a:r>
              <a:rPr lang="cs-CZ" sz="2000" dirty="0" smtClean="0"/>
              <a:t>chování</a:t>
            </a:r>
          </a:p>
          <a:p>
            <a:pPr marL="342900" indent="-342900" algn="just"/>
            <a:r>
              <a:rPr lang="cs-CZ" sz="2000" dirty="0" smtClean="0"/>
              <a:t>      </a:t>
            </a:r>
            <a:r>
              <a:rPr lang="cs-CZ" sz="1400" dirty="0" smtClean="0"/>
              <a:t>§ </a:t>
            </a:r>
            <a:r>
              <a:rPr lang="cs-CZ" sz="1400" b="1" dirty="0" smtClean="0"/>
              <a:t>4 odst. 1 zákona č. 89/2012 Sb., občanský zákoník. Má se za to, že každá svéprávná osoba má rozum průměrného člověka i schopnost užívat jej s běžnou péčí a opatrností a že to každý od ní může v právním styku důvodně očekávat.</a:t>
            </a:r>
          </a:p>
          <a:p>
            <a:pPr marL="342900" indent="-342900" algn="just"/>
            <a:r>
              <a:rPr lang="cs-CZ" sz="1400" b="1" dirty="0" smtClean="0"/>
              <a:t>         </a:t>
            </a:r>
            <a:endParaRPr lang="cs-CZ" sz="2000" dirty="0" smtClean="0"/>
          </a:p>
          <a:p>
            <a:pPr marL="342900" indent="-342900" algn="just">
              <a:buFont typeface="Arial" panose="020B0604020202020204" pitchFamily="34" charset="0"/>
              <a:buChar char="•"/>
            </a:pPr>
            <a:r>
              <a:rPr lang="cs-CZ" sz="2000" dirty="0" smtClean="0"/>
              <a:t>právo požadovat od státu právní ochranu v případě, že by oprávněné chování bylo rušeno</a:t>
            </a:r>
          </a:p>
          <a:p>
            <a:pPr marL="342900" indent="-342900" algn="just"/>
            <a:endParaRPr lang="cs-CZ" sz="2000" dirty="0" smtClean="0"/>
          </a:p>
          <a:p>
            <a:pPr marL="342900" indent="-342900" algn="just"/>
            <a:r>
              <a:rPr lang="cs-CZ" sz="1400" b="1" dirty="0" smtClean="0"/>
              <a:t>         Čl. 36 odst. 1 Listiny Každý se může domáhat stanoveným postupem svého práva u nezávislého a nestranného soudu a ve stanovených případech u jiného orgánu.</a:t>
            </a:r>
          </a:p>
          <a:p>
            <a:pPr marL="342900" indent="-342900" algn="just"/>
            <a:endParaRPr lang="cs-CZ" sz="1400" b="1" dirty="0" smtClean="0"/>
          </a:p>
          <a:p>
            <a:pPr marL="342900" indent="-342900" algn="just"/>
            <a:r>
              <a:rPr lang="cs-CZ" sz="1400" b="1" dirty="0" smtClean="0"/>
              <a:t>        § 12 občanského zákoníku Každý, kdo se cítí ve svém právu zkrácen, může se domáhat ochrany u orgánu vykonávajícího veřejnou moc (dále jen „orgán veřejné moci“). Není-li v zákoně stanoveno něco jiného, je tímto orgánem veřejné moci soud.</a:t>
            </a:r>
          </a:p>
          <a:p>
            <a:pPr marL="342900" indent="-342900" algn="just">
              <a:buFont typeface="Arial" panose="020B0604020202020204" pitchFamily="34" charset="0"/>
              <a:buChar char="•"/>
            </a:pPr>
            <a:endParaRPr lang="cs-CZ" b="1" dirty="0"/>
          </a:p>
          <a:p>
            <a:pPr algn="just"/>
            <a:r>
              <a:rPr lang="cs-CZ" dirty="0" smtClean="0"/>
              <a:t>subjektivní právo je pojmem párovým, jemuž odpovídá pojem </a:t>
            </a:r>
            <a:r>
              <a:rPr lang="cs-CZ" u="sng" dirty="0" smtClean="0"/>
              <a:t>subjektivní povinnost</a:t>
            </a:r>
            <a:endParaRPr lang="cs-CZ" b="1" dirty="0"/>
          </a:p>
          <a:p>
            <a:pPr marL="285750" indent="-285750" algn="just">
              <a:buFont typeface="Wingdings" panose="05000000000000000000" pitchFamily="2" charset="2"/>
              <a:buChar char="q"/>
            </a:pPr>
            <a:r>
              <a:rPr lang="cs-CZ" sz="1200" dirty="0"/>
              <a:t>o</a:t>
            </a:r>
            <a:r>
              <a:rPr lang="cs-CZ" sz="1200" dirty="0" smtClean="0"/>
              <a:t>becně vyjádřená zásadou </a:t>
            </a:r>
            <a:r>
              <a:rPr lang="cs-CZ" sz="1200" dirty="0" err="1" smtClean="0"/>
              <a:t>neminem</a:t>
            </a:r>
            <a:r>
              <a:rPr lang="cs-CZ" sz="1200" dirty="0" smtClean="0"/>
              <a:t> </a:t>
            </a:r>
            <a:r>
              <a:rPr lang="cs-CZ" sz="1200" dirty="0" err="1" smtClean="0"/>
              <a:t>laedere</a:t>
            </a:r>
            <a:r>
              <a:rPr lang="cs-CZ" sz="1200" dirty="0" smtClean="0"/>
              <a:t>, resp. nikomu neškodit</a:t>
            </a:r>
          </a:p>
          <a:p>
            <a:pPr marL="285750" indent="-285750" algn="just">
              <a:buFont typeface="Wingdings" panose="05000000000000000000" pitchFamily="2" charset="2"/>
              <a:buChar char="q"/>
            </a:pPr>
            <a:r>
              <a:rPr lang="cs-CZ" sz="1200" dirty="0" smtClean="0"/>
              <a:t>typicky ve smluvních vztazích – právo prodávajícího zaplatit kupní cenu a povinnost kupujícího cenu zaplatit, právo kupujícího převzít věc a povinnost prodávajícího věc odevzdat</a:t>
            </a:r>
          </a:p>
          <a:p>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467544" y="548680"/>
            <a:ext cx="8280920" cy="5663089"/>
          </a:xfrm>
          <a:prstGeom prst="rect">
            <a:avLst/>
          </a:prstGeom>
          <a:noFill/>
        </p:spPr>
        <p:txBody>
          <a:bodyPr wrap="square" rtlCol="0">
            <a:spAutoFit/>
          </a:bodyPr>
          <a:lstStyle/>
          <a:p>
            <a:r>
              <a:rPr lang="cs-CZ" sz="2400" b="1" dirty="0" smtClean="0"/>
              <a:t>Subjektivní práva absolutní a relativní</a:t>
            </a:r>
            <a:endParaRPr lang="cs-CZ" sz="2400" b="1" dirty="0"/>
          </a:p>
          <a:p>
            <a:endParaRPr lang="cs-CZ" sz="2000" b="1" dirty="0"/>
          </a:p>
          <a:p>
            <a:pPr algn="just"/>
            <a:r>
              <a:rPr lang="cs-CZ" sz="2000" b="1" dirty="0" smtClean="0"/>
              <a:t>Absolutní </a:t>
            </a:r>
            <a:r>
              <a:rPr lang="cs-CZ" sz="2000" dirty="0" smtClean="0"/>
              <a:t>– práva, která působí </a:t>
            </a:r>
            <a:r>
              <a:rPr lang="cs-CZ" sz="2000" dirty="0" err="1" smtClean="0"/>
              <a:t>erga</a:t>
            </a:r>
            <a:r>
              <a:rPr lang="cs-CZ" sz="2000" dirty="0" smtClean="0"/>
              <a:t> </a:t>
            </a:r>
            <a:r>
              <a:rPr lang="cs-CZ" sz="2000" dirty="0" err="1" smtClean="0"/>
              <a:t>omnes</a:t>
            </a:r>
            <a:r>
              <a:rPr lang="cs-CZ" sz="2000" dirty="0" smtClean="0"/>
              <a:t> (vůči všem), resp. vůči neurčenému počtu subjektů povinností</a:t>
            </a:r>
          </a:p>
          <a:p>
            <a:pPr algn="just"/>
            <a:endParaRPr lang="cs-CZ" sz="2000" dirty="0"/>
          </a:p>
          <a:p>
            <a:pPr marL="342900" indent="-342900" algn="just">
              <a:buFont typeface="Wingdings" panose="05000000000000000000" pitchFamily="2" charset="2"/>
              <a:buChar char="q"/>
            </a:pPr>
            <a:r>
              <a:rPr lang="cs-CZ" sz="2000" dirty="0"/>
              <a:t>p</a:t>
            </a:r>
            <a:r>
              <a:rPr lang="cs-CZ" sz="2000" dirty="0" smtClean="0"/>
              <a:t>říkladem je právo vlastnické (část II. občanského zákoníku)</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vlastnictví je všeobecné a svrchované právní panství nad věcí, vlastník může svou věc držet (</a:t>
            </a:r>
            <a:r>
              <a:rPr lang="cs-CZ" sz="2000" dirty="0" err="1" smtClean="0"/>
              <a:t>ius</a:t>
            </a:r>
            <a:r>
              <a:rPr lang="cs-CZ" sz="2000" dirty="0" smtClean="0"/>
              <a:t> </a:t>
            </a:r>
            <a:r>
              <a:rPr lang="cs-CZ" sz="2000" dirty="0" err="1" smtClean="0"/>
              <a:t>possisendi</a:t>
            </a:r>
            <a:r>
              <a:rPr lang="cs-CZ" sz="2000" dirty="0" smtClean="0"/>
              <a:t>), užívat (ius </a:t>
            </a:r>
            <a:r>
              <a:rPr lang="cs-CZ" sz="2000" dirty="0" err="1" smtClean="0"/>
              <a:t>utendi</a:t>
            </a:r>
            <a:r>
              <a:rPr lang="cs-CZ" sz="2000" dirty="0" smtClean="0"/>
              <a:t>), požívat (ius </a:t>
            </a:r>
            <a:r>
              <a:rPr lang="cs-CZ" sz="2000" dirty="0" err="1" smtClean="0"/>
              <a:t>fruendi</a:t>
            </a:r>
            <a:r>
              <a:rPr lang="cs-CZ" sz="2000" dirty="0" smtClean="0"/>
              <a:t>), nakládat s ní (</a:t>
            </a:r>
            <a:r>
              <a:rPr lang="cs-CZ" sz="2000" dirty="0" err="1" smtClean="0"/>
              <a:t>ius</a:t>
            </a:r>
            <a:r>
              <a:rPr lang="cs-CZ" sz="2000" dirty="0" smtClean="0"/>
              <a:t> </a:t>
            </a:r>
            <a:r>
              <a:rPr lang="cs-CZ" sz="2000" dirty="0" err="1" smtClean="0"/>
              <a:t>disponendi</a:t>
            </a:r>
            <a:r>
              <a:rPr lang="cs-CZ" sz="2000" dirty="0" smtClean="0"/>
              <a:t>), právo věc zničit (</a:t>
            </a:r>
            <a:r>
              <a:rPr lang="cs-CZ" sz="2000" dirty="0" err="1" smtClean="0"/>
              <a:t>ius</a:t>
            </a:r>
            <a:r>
              <a:rPr lang="cs-CZ" sz="2000" dirty="0" smtClean="0"/>
              <a:t> </a:t>
            </a:r>
            <a:r>
              <a:rPr lang="cs-CZ" sz="2000" dirty="0" err="1" smtClean="0"/>
              <a:t>abutendi</a:t>
            </a:r>
            <a:r>
              <a:rPr lang="cs-CZ" sz="2000" dirty="0" smtClean="0"/>
              <a:t>), opustit jí (</a:t>
            </a:r>
            <a:r>
              <a:rPr lang="cs-CZ" sz="2000" dirty="0" err="1" smtClean="0"/>
              <a:t>ius</a:t>
            </a:r>
            <a:r>
              <a:rPr lang="cs-CZ" sz="2000" dirty="0" smtClean="0"/>
              <a:t> </a:t>
            </a:r>
            <a:r>
              <a:rPr lang="cs-CZ" sz="2000" dirty="0" err="1" smtClean="0"/>
              <a:t>dereliquendi</a:t>
            </a:r>
            <a:r>
              <a:rPr lang="cs-CZ" sz="2000" dirty="0" smtClean="0"/>
              <a:t>)</a:t>
            </a:r>
          </a:p>
          <a:p>
            <a:pPr marL="342900" indent="-342900" algn="just"/>
            <a:endParaRPr lang="cs-CZ" sz="2000" dirty="0"/>
          </a:p>
          <a:p>
            <a:pPr marL="342900" indent="-342900" algn="just">
              <a:buFont typeface="Wingdings" panose="05000000000000000000" pitchFamily="2" charset="2"/>
              <a:buChar char="q"/>
            </a:pPr>
            <a:r>
              <a:rPr lang="cs-CZ" sz="2000" dirty="0" smtClean="0"/>
              <a:t>těmto právům pak odpovídají povinnosti ostatního neomezeného množství subjektů nerušit vlastníka v držbě jeho věci, jejím užívání a dispozicí s ní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a:t>g</a:t>
            </a:r>
            <a:r>
              <a:rPr lang="cs-CZ" sz="2000" dirty="0" smtClean="0"/>
              <a:t>raficky lze vyjádřit kružnicí, kde středový bod symbolizuje vlastníka a obvod, kde stojí subjekty, které jej nesmí rušit v jeho právech</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algn="just"/>
            <a:r>
              <a:rPr lang="cs-CZ" sz="2400" b="1" dirty="0" smtClean="0"/>
              <a:t>Práva relativní</a:t>
            </a:r>
          </a:p>
          <a:p>
            <a:pPr algn="just"/>
            <a:endParaRPr lang="cs-CZ" sz="2400" b="1" dirty="0"/>
          </a:p>
          <a:p>
            <a:pPr marL="285750" indent="-285750" algn="just">
              <a:buFont typeface="Wingdings" panose="05000000000000000000" pitchFamily="2" charset="2"/>
              <a:buChar char="q"/>
            </a:pPr>
            <a:r>
              <a:rPr lang="cs-CZ" sz="2000" dirty="0" smtClean="0"/>
              <a:t>působí </a:t>
            </a:r>
            <a:r>
              <a:rPr lang="cs-CZ" sz="2000" dirty="0"/>
              <a:t>v relaci k určitému subjektu povinnosti, resp. subjektům </a:t>
            </a:r>
            <a:r>
              <a:rPr lang="cs-CZ" sz="2000" dirty="0" smtClean="0"/>
              <a:t>povinnosti (inter partes)</a:t>
            </a:r>
            <a:endParaRPr lang="cs-CZ" sz="2000" b="1" dirty="0"/>
          </a:p>
          <a:p>
            <a:pPr marL="285750" indent="-285750" algn="just">
              <a:buFont typeface="Wingdings" panose="05000000000000000000" pitchFamily="2" charset="2"/>
              <a:buChar char="q"/>
            </a:pPr>
            <a:r>
              <a:rPr lang="cs-CZ" sz="2000" dirty="0" smtClean="0"/>
              <a:t>dvoustranný, resp. vícestranný vztah vyjádřený jednotlivými právy a povinnostmi</a:t>
            </a:r>
            <a:endParaRPr lang="cs-CZ" sz="2000" dirty="0"/>
          </a:p>
          <a:p>
            <a:pPr marL="285750" indent="-285750" algn="just">
              <a:buFont typeface="Wingdings" panose="05000000000000000000" pitchFamily="2" charset="2"/>
              <a:buChar char="q"/>
            </a:pPr>
            <a:r>
              <a:rPr lang="cs-CZ" sz="2000" dirty="0" smtClean="0"/>
              <a:t>typickým příkladem jsou práva závazková (část V. občanského zákoníku)</a:t>
            </a:r>
          </a:p>
          <a:p>
            <a:pPr marL="285750" indent="-285750" algn="just">
              <a:buFont typeface="Wingdings" panose="05000000000000000000" pitchFamily="2" charset="2"/>
              <a:buChar char="q"/>
            </a:pPr>
            <a:r>
              <a:rPr lang="cs-CZ" sz="2000" dirty="0" smtClean="0"/>
              <a:t>graficky lze vyjádřit oboustranně orientovanou přímkou, na jejímž konci stojí dlužník a věřitel jako obecné pojmy (prodávající – kupující, zapůjčitel – </a:t>
            </a:r>
            <a:r>
              <a:rPr lang="cs-CZ" sz="2000" dirty="0" err="1" smtClean="0"/>
              <a:t>vydlužitel</a:t>
            </a:r>
            <a:r>
              <a:rPr lang="cs-CZ" sz="2000" dirty="0" smtClean="0"/>
              <a:t>, nájemce – pronajímatel), kteří mají korelativní práva a povinnosti</a:t>
            </a:r>
          </a:p>
          <a:p>
            <a:pPr algn="just"/>
            <a:endParaRPr lang="cs-CZ" sz="2000" b="1" dirty="0" smtClean="0"/>
          </a:p>
          <a:p>
            <a:pPr algn="just"/>
            <a:r>
              <a:rPr lang="cs-CZ" sz="2000" b="1" dirty="0" smtClean="0"/>
              <a:t>Relativní</a:t>
            </a:r>
            <a:r>
              <a:rPr lang="cs-CZ" sz="2000" dirty="0" smtClean="0"/>
              <a:t> – kupující odevzdává věc (povinnost) prodávajícímu a požaduje zaplacení kupní ceny (právo)</a:t>
            </a:r>
          </a:p>
          <a:p>
            <a:pPr marL="285750" indent="-285750" algn="just">
              <a:buFont typeface="Wingdings" panose="05000000000000000000" pitchFamily="2" charset="2"/>
              <a:buChar char="q"/>
            </a:pPr>
            <a:endParaRPr lang="cs-CZ" sz="2000" dirty="0"/>
          </a:p>
          <a:p>
            <a:pPr algn="just"/>
            <a:r>
              <a:rPr lang="cs-CZ" sz="2000" b="1" dirty="0" smtClean="0"/>
              <a:t>Korelativní</a:t>
            </a:r>
            <a:r>
              <a:rPr lang="cs-CZ" sz="2000" dirty="0" smtClean="0"/>
              <a:t> - věřitel má povinnost věc odevzdat ale zároveň právo žádat, aby dlužník věc převzal</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539552" y="692696"/>
            <a:ext cx="8136904" cy="3570208"/>
          </a:xfrm>
          <a:prstGeom prst="rect">
            <a:avLst/>
          </a:prstGeom>
          <a:noFill/>
        </p:spPr>
        <p:txBody>
          <a:bodyPr wrap="square" rtlCol="0">
            <a:spAutoFit/>
          </a:bodyPr>
          <a:lstStyle/>
          <a:p>
            <a:r>
              <a:rPr lang="cs-CZ" sz="2400" b="1" dirty="0" smtClean="0"/>
              <a:t>Charakteristika právních norem</a:t>
            </a:r>
          </a:p>
          <a:p>
            <a:endParaRPr lang="cs-CZ" sz="2400" b="1" dirty="0" smtClean="0"/>
          </a:p>
          <a:p>
            <a:endParaRPr lang="cs-CZ" b="1" dirty="0" smtClean="0"/>
          </a:p>
          <a:p>
            <a:pPr marL="285750" indent="-285750" algn="just">
              <a:buFont typeface="Wingdings" panose="05000000000000000000" pitchFamily="2" charset="2"/>
              <a:buChar char="q"/>
            </a:pPr>
            <a:r>
              <a:rPr lang="cs-CZ" sz="2000" b="1" dirty="0"/>
              <a:t>p</a:t>
            </a:r>
            <a:r>
              <a:rPr lang="cs-CZ" sz="2000" b="1" dirty="0" smtClean="0"/>
              <a:t>rávní norma </a:t>
            </a:r>
            <a:r>
              <a:rPr lang="cs-CZ" sz="2000" dirty="0" smtClean="0"/>
              <a:t>je normou, jejímž </a:t>
            </a:r>
            <a:r>
              <a:rPr lang="cs-CZ" sz="2000" b="1" dirty="0" smtClean="0"/>
              <a:t>předmětem je regulace společenských vztahů</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 </a:t>
            </a:r>
            <a:r>
              <a:rPr lang="cs-CZ" sz="2000" dirty="0" smtClean="0"/>
              <a:t>jsou státem buďto přímo vydávány, anebo státem uznávány, a které </a:t>
            </a:r>
            <a:r>
              <a:rPr lang="cs-CZ" sz="2000" b="1" dirty="0" smtClean="0"/>
              <a:t>tvoří a naplňují obsah pramenů práva</a:t>
            </a:r>
            <a:r>
              <a:rPr lang="cs-CZ" sz="2000" dirty="0" smtClean="0"/>
              <a:t>. Nemohou existovat, stejně jako žádné jiné právní normy, mimo prameny práva, a proto v pramenech správního práva nalézají své vnější vyjádření.</a:t>
            </a:r>
          </a:p>
          <a:p>
            <a:pPr algn="just"/>
            <a:endParaRPr lang="cs-CZ" sz="2000" dirty="0"/>
          </a:p>
        </p:txBody>
      </p:sp>
    </p:spTree>
    <p:extLst>
      <p:ext uri="{BB962C8B-B14F-4D97-AF65-F5344CB8AC3E}">
        <p14:creationId xmlns:p14="http://schemas.microsoft.com/office/powerpoint/2010/main" val="26496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6093976"/>
          </a:xfrm>
          <a:prstGeom prst="rect">
            <a:avLst/>
          </a:prstGeom>
          <a:noFill/>
        </p:spPr>
        <p:txBody>
          <a:bodyPr wrap="square" rtlCol="0">
            <a:spAutoFit/>
          </a:bodyPr>
          <a:lstStyle/>
          <a:p>
            <a:r>
              <a:rPr lang="cs-CZ" sz="2400" b="1" dirty="0" smtClean="0"/>
              <a:t>Vnitřní struktura právních norem</a:t>
            </a:r>
            <a:endParaRPr lang="cs-CZ" sz="2400" b="1" dirty="0"/>
          </a:p>
          <a:p>
            <a:endParaRPr lang="cs-CZ" sz="1000" b="1" dirty="0" smtClean="0"/>
          </a:p>
          <a:p>
            <a:pPr algn="just"/>
            <a:endParaRPr lang="cs-CZ" sz="1000" b="1" dirty="0"/>
          </a:p>
          <a:p>
            <a:pPr algn="just"/>
            <a:r>
              <a:rPr lang="cs-CZ" sz="2000" dirty="0"/>
              <a:t>p</a:t>
            </a:r>
            <a:r>
              <a:rPr lang="cs-CZ" sz="2000" dirty="0" smtClean="0"/>
              <a:t>rávní normou nerozumíme jednotlivé právní předpisy, nýbrž jen jednotlivá v nich obsažená </a:t>
            </a:r>
            <a:r>
              <a:rPr lang="cs-CZ" sz="2000" b="1" dirty="0" smtClean="0"/>
              <a:t>obecně závazná pravidla chování</a:t>
            </a:r>
            <a:r>
              <a:rPr lang="cs-CZ" sz="2000" dirty="0" smtClean="0"/>
              <a:t>, disponující příslušnými strukturálními prvky právní normy.</a:t>
            </a:r>
          </a:p>
          <a:p>
            <a:pPr algn="just"/>
            <a:endParaRPr lang="cs-CZ" sz="2000" dirty="0"/>
          </a:p>
          <a:p>
            <a:pPr algn="just"/>
            <a:r>
              <a:rPr lang="cs-CZ" sz="2000" dirty="0" smtClean="0"/>
              <a:t>Právní věda obecně vymezuje vnitřní </a:t>
            </a:r>
            <a:r>
              <a:rPr lang="cs-CZ" sz="2000" b="1" dirty="0" smtClean="0"/>
              <a:t>strukturu právní normy </a:t>
            </a:r>
            <a:r>
              <a:rPr lang="cs-CZ" sz="2000" dirty="0" smtClean="0"/>
              <a:t>do 3 prvků:</a:t>
            </a:r>
          </a:p>
          <a:p>
            <a:pPr algn="just"/>
            <a:endParaRPr lang="cs-CZ" sz="2000" dirty="0"/>
          </a:p>
          <a:p>
            <a:pPr marL="285750" indent="-285750" algn="just">
              <a:buFont typeface="Wingdings" panose="05000000000000000000" pitchFamily="2" charset="2"/>
              <a:buChar char="q"/>
            </a:pPr>
            <a:r>
              <a:rPr lang="cs-CZ" sz="2000" b="1" dirty="0" smtClean="0"/>
              <a:t>hypotéza</a:t>
            </a:r>
            <a:r>
              <a:rPr lang="cs-CZ" sz="2000" dirty="0" smtClean="0"/>
              <a:t> (podmínky realizace normy, např. časová působnost, okruh adresátů),</a:t>
            </a:r>
          </a:p>
          <a:p>
            <a:pPr marL="285750" indent="-285750" algn="just">
              <a:buFont typeface="Wingdings" panose="05000000000000000000" pitchFamily="2" charset="2"/>
              <a:buChar char="q"/>
            </a:pPr>
            <a:r>
              <a:rPr lang="cs-CZ" sz="2000" b="1" dirty="0" smtClean="0"/>
              <a:t>dispozice</a:t>
            </a:r>
            <a:r>
              <a:rPr lang="cs-CZ" sz="2000" dirty="0" smtClean="0"/>
              <a:t> (vlastní pravidlo chování),</a:t>
            </a:r>
          </a:p>
          <a:p>
            <a:pPr marL="285750" indent="-285750" algn="just">
              <a:buFont typeface="Wingdings" panose="05000000000000000000" pitchFamily="2" charset="2"/>
              <a:buChar char="q"/>
            </a:pPr>
            <a:r>
              <a:rPr lang="cs-CZ" sz="2000" b="1" dirty="0" smtClean="0"/>
              <a:t>sankce</a:t>
            </a:r>
            <a:r>
              <a:rPr lang="cs-CZ" sz="2000" dirty="0" smtClean="0"/>
              <a:t> </a:t>
            </a:r>
            <a:r>
              <a:rPr lang="cs-CZ" sz="2000" dirty="0"/>
              <a:t>(újma za porušení právních povinností stanovených v dispozici právní </a:t>
            </a:r>
            <a:r>
              <a:rPr lang="cs-CZ" sz="2000" dirty="0" smtClean="0"/>
              <a:t>normy)</a:t>
            </a:r>
          </a:p>
          <a:p>
            <a:pPr algn="just"/>
            <a:r>
              <a:rPr lang="cs-CZ" sz="2000" dirty="0" smtClean="0"/>
              <a:t>U některých norem sankce nepřicházejí v úvahu vůbec, typické jsou naopak pro normy práva trestního, ale také v rámci občanského práva u odpovědnosti za škodu – povinnost uhradit škodu. Výjimečně norma nemá tuto strukturu vůbec, jde o tzv. proklamační normy, které platí v České republice dvě.</a:t>
            </a:r>
          </a:p>
          <a:p>
            <a:pPr algn="just"/>
            <a:endParaRPr lang="cs-CZ" dirty="0"/>
          </a:p>
          <a:p>
            <a:pPr algn="just"/>
            <a:r>
              <a:rPr lang="cs-CZ" sz="1400" dirty="0" smtClean="0">
                <a:solidFill>
                  <a:srgbClr val="FF0000"/>
                </a:solidFill>
              </a:rPr>
              <a:t>„Tomáš Garrigue Masaryk se zasloužil o stát.“ (§ 1 odst. 1 zákona č. 22/1930 Sb., o zásluhách T.G. Masaryka)</a:t>
            </a:r>
            <a:endParaRPr lang="cs-CZ" sz="1400" dirty="0">
              <a:solidFill>
                <a:srgbClr val="FF0000"/>
              </a:solidFill>
            </a:endParaRPr>
          </a:p>
          <a:p>
            <a:pPr algn="just"/>
            <a:r>
              <a:rPr lang="cs-CZ" sz="1400" dirty="0" smtClean="0">
                <a:solidFill>
                  <a:srgbClr val="FF0000"/>
                </a:solidFill>
              </a:rPr>
              <a:t>„Edvard Beneš se zasloužil o stát.“ (§ 1 zákona č. 292/2004 Sb., o zásluhách Edvarda Beneše)</a:t>
            </a:r>
          </a:p>
        </p:txBody>
      </p:sp>
    </p:spTree>
    <p:extLst>
      <p:ext uri="{BB962C8B-B14F-4D97-AF65-F5344CB8AC3E}">
        <p14:creationId xmlns:p14="http://schemas.microsoft.com/office/powerpoint/2010/main" val="305621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59532" y="620688"/>
            <a:ext cx="8424936" cy="5324535"/>
          </a:xfrm>
          <a:prstGeom prst="rect">
            <a:avLst/>
          </a:prstGeom>
          <a:noFill/>
        </p:spPr>
        <p:txBody>
          <a:bodyPr wrap="square" rtlCol="0">
            <a:spAutoFit/>
          </a:bodyPr>
          <a:lstStyle/>
          <a:p>
            <a:r>
              <a:rPr lang="cs-CZ" sz="2400" b="1" dirty="0" smtClean="0"/>
              <a:t>Členění právních norem</a:t>
            </a:r>
            <a:endParaRPr lang="cs-CZ" sz="2400" b="1" dirty="0"/>
          </a:p>
          <a:p>
            <a:endParaRPr lang="cs-CZ" altLang="cs-CZ" sz="1000" dirty="0" smtClean="0"/>
          </a:p>
          <a:p>
            <a:pPr marL="285750" indent="-285750" algn="just">
              <a:buFont typeface="Wingdings" panose="05000000000000000000" pitchFamily="2" charset="2"/>
              <a:buChar char="q"/>
            </a:pPr>
            <a:r>
              <a:rPr lang="cs-CZ" altLang="cs-CZ" sz="2000" b="1" dirty="0" smtClean="0"/>
              <a:t>dispozitivní</a:t>
            </a:r>
          </a:p>
          <a:p>
            <a:pPr marL="285750" indent="-285750" algn="just">
              <a:buFont typeface="Wingdings" panose="05000000000000000000" pitchFamily="2" charset="2"/>
              <a:buChar char="q"/>
            </a:pPr>
            <a:r>
              <a:rPr lang="cs-CZ" altLang="cs-CZ" sz="2000" b="1" dirty="0" smtClean="0"/>
              <a:t>kogentní</a:t>
            </a:r>
          </a:p>
          <a:p>
            <a:pPr marL="285750" indent="-285750" algn="just"/>
            <a:endParaRPr lang="cs-CZ" altLang="cs-CZ" sz="2400" b="1" dirty="0"/>
          </a:p>
          <a:p>
            <a:pPr algn="just"/>
            <a:r>
              <a:rPr lang="cs-CZ" altLang="cs-CZ" sz="2000" b="1" dirty="0" smtClean="0"/>
              <a:t>Dispozitivní norma</a:t>
            </a:r>
            <a:r>
              <a:rPr lang="cs-CZ" altLang="cs-CZ" sz="2000" dirty="0" smtClean="0"/>
              <a:t> dává možnost subjektu upravit si svá práva a povinnosti odchylně od zákona, typická pro právo závazkové – vysoká míra smluvní volnosti, možno uzavřít i smlouvu výslovně neupravenou, tzv. </a:t>
            </a:r>
            <a:r>
              <a:rPr lang="cs-CZ" altLang="cs-CZ" sz="2000" b="1" dirty="0" err="1" smtClean="0"/>
              <a:t>inominátní</a:t>
            </a:r>
            <a:r>
              <a:rPr lang="cs-CZ" altLang="cs-CZ" sz="2000" b="1" dirty="0" smtClean="0"/>
              <a:t> </a:t>
            </a:r>
          </a:p>
          <a:p>
            <a:pPr algn="just"/>
            <a:endParaRPr lang="cs-CZ" altLang="cs-CZ" sz="1400" b="1" dirty="0" smtClean="0"/>
          </a:p>
          <a:p>
            <a:pPr algn="just"/>
            <a:r>
              <a:rPr lang="cs-CZ" altLang="cs-CZ" sz="1400" b="1" dirty="0" smtClean="0"/>
              <a:t>§ 1 odst. 2 občanského zákoníku Nezakazuje-li to zákon výslovně, mohou si osoby ujednat práva a povinnosti odchylně od zákona; zakázána jsou ujednání porušující dobré mravy, veřejný pořádek nebo právo týkající se postavení osob, včetně práva na ochranu osobnosti.</a:t>
            </a:r>
          </a:p>
          <a:p>
            <a:pPr algn="just"/>
            <a:endParaRPr lang="cs-CZ" altLang="cs-CZ" sz="2000" b="1" dirty="0"/>
          </a:p>
          <a:p>
            <a:pPr algn="just"/>
            <a:r>
              <a:rPr lang="cs-CZ" altLang="cs-CZ" sz="2000" b="1" dirty="0" smtClean="0"/>
              <a:t>Kogentní norma</a:t>
            </a:r>
            <a:r>
              <a:rPr lang="cs-CZ" altLang="cs-CZ" sz="2000" dirty="0" smtClean="0"/>
              <a:t> subjekty se musí chovat v souladu s normou, zejména v oblastí absolutních práv a odvětvích práva veřejného</a:t>
            </a:r>
          </a:p>
          <a:p>
            <a:pPr algn="just"/>
            <a:endParaRPr lang="cs-CZ" altLang="cs-CZ" sz="1400" b="1" dirty="0" smtClean="0"/>
          </a:p>
          <a:p>
            <a:pPr algn="just"/>
            <a:r>
              <a:rPr lang="cs-CZ" altLang="cs-CZ" sz="1400" b="1" dirty="0" smtClean="0"/>
              <a:t>§ 978 občanského zákoníku Od ustanovení této části se lze odchýlit ujednáním s účinky vůči třetím osobám, jen připouští-li to zákon (rozuměj část III. absolutní práva)</a:t>
            </a:r>
          </a:p>
          <a:p>
            <a:pPr marL="285750" indent="-285750" algn="just"/>
            <a:endParaRPr lang="cs-CZ" altLang="cs-CZ" sz="2400" dirty="0"/>
          </a:p>
        </p:txBody>
      </p:sp>
    </p:spTree>
    <p:extLst>
      <p:ext uri="{BB962C8B-B14F-4D97-AF65-F5344CB8AC3E}">
        <p14:creationId xmlns:p14="http://schemas.microsoft.com/office/powerpoint/2010/main" val="421634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23528" y="374577"/>
            <a:ext cx="8280920" cy="6740307"/>
          </a:xfrm>
          <a:prstGeom prst="rect">
            <a:avLst/>
          </a:prstGeom>
          <a:noFill/>
        </p:spPr>
        <p:txBody>
          <a:bodyPr wrap="square" rtlCol="0">
            <a:spAutoFit/>
          </a:bodyPr>
          <a:lstStyle/>
          <a:p>
            <a:r>
              <a:rPr lang="cs-CZ" sz="2400" b="1" dirty="0"/>
              <a:t>Členění </a:t>
            </a:r>
            <a:r>
              <a:rPr lang="cs-CZ" sz="2400" b="1" dirty="0" smtClean="0"/>
              <a:t>právních norem</a:t>
            </a:r>
          </a:p>
          <a:p>
            <a:endParaRPr lang="cs-CZ" sz="2400" b="1" dirty="0"/>
          </a:p>
          <a:p>
            <a:endParaRPr lang="cs-CZ" sz="1000" dirty="0"/>
          </a:p>
          <a:p>
            <a:pPr algn="just"/>
            <a:r>
              <a:rPr lang="cs-CZ" dirty="0" smtClean="0"/>
              <a:t>Podle právního charakteru právních norem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dirty="0" smtClean="0"/>
          </a:p>
          <a:p>
            <a:pPr algn="just"/>
            <a:r>
              <a:rPr lang="cs-CZ" dirty="0" smtClean="0"/>
              <a:t>právní normy, jež obsahují pravidla chování, která musejí být subjekty práva vždy respektována. Zavazující normy vystupují buď jako normy </a:t>
            </a:r>
            <a:r>
              <a:rPr lang="cs-CZ" b="1" dirty="0" smtClean="0"/>
              <a:t>přikazující</a:t>
            </a:r>
            <a:r>
              <a:rPr lang="cs-CZ" dirty="0" smtClean="0"/>
              <a:t> a obsahují výslovný příkaz určitého chování, nebo jako normy </a:t>
            </a:r>
            <a:r>
              <a:rPr lang="cs-CZ" b="1" dirty="0" smtClean="0"/>
              <a:t>zakazující</a:t>
            </a:r>
            <a:r>
              <a:rPr lang="cs-CZ" dirty="0" smtClean="0"/>
              <a:t>, které obsahují výslovný zákaz určitého chování</a:t>
            </a:r>
          </a:p>
          <a:p>
            <a:pPr algn="just"/>
            <a:endParaRPr lang="cs-CZ" sz="1400" b="1" dirty="0" smtClean="0"/>
          </a:p>
          <a:p>
            <a:pPr algn="just"/>
            <a:r>
              <a:rPr lang="cs-CZ" sz="1400" b="1" dirty="0" smtClean="0"/>
              <a:t>§ 5 odst. 1 písm. b) zákona č. 361/2000 Sb., o provozu na pozemních komunikacích řidič je povinen věnovat se plně řízení vozidla nebo jízdě na zvířeti a sledovat situaci v provozu na pozemních komunikacích</a:t>
            </a:r>
          </a:p>
          <a:p>
            <a:pPr algn="just"/>
            <a:r>
              <a:rPr lang="cs-CZ" sz="1400" b="1" dirty="0" smtClean="0"/>
              <a:t>§ 5 odst. 2 písm. a) téhož zákona řidič nesmí požít alkoholický nápoj ani jinou látku obsahující alkohol (dále jen „alkoholický nápoj“) nebo užít jinou návykovou látku během jízdy,</a:t>
            </a:r>
          </a:p>
          <a:p>
            <a:pPr algn="just"/>
            <a:endParaRPr lang="cs-CZ" sz="1400" b="1" dirty="0" smtClean="0"/>
          </a:p>
          <a:p>
            <a:pPr algn="just"/>
            <a:r>
              <a:rPr lang="cs-CZ" b="1" dirty="0" smtClean="0"/>
              <a:t>Zmocňující normy </a:t>
            </a:r>
            <a:r>
              <a:rPr lang="cs-CZ" dirty="0" smtClean="0"/>
              <a:t>zakládají pro realizaci vždy určitého vztahu jistou možnost chování určitého subjektu. Jedná se o normy, upravující oprávnění subjektů, jejichž realizace je závislá na projevu vůle toho kterého subjektu.</a:t>
            </a:r>
          </a:p>
          <a:p>
            <a:pPr algn="just"/>
            <a:r>
              <a:rPr lang="cs-CZ" altLang="cs-CZ" sz="1400" b="1" dirty="0" smtClean="0"/>
              <a:t>§ 85 odst. 1 zákona č. 262/2006 Sb., zákoníku práce Pružné rozvržení pracovní doby zahrnuje časové úseky základní a volitelné pracovní doby, jejichž začátek a konec určuje zaměstnavatel.</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181698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4893647"/>
          </a:xfrm>
          <a:prstGeom prst="rect">
            <a:avLst/>
          </a:prstGeom>
          <a:noFill/>
        </p:spPr>
        <p:txBody>
          <a:bodyPr wrap="square" rtlCol="0">
            <a:spAutoFit/>
          </a:bodyPr>
          <a:lstStyle/>
          <a:p>
            <a:r>
              <a:rPr lang="cs-CZ" sz="2400" b="1" dirty="0"/>
              <a:t>Členění </a:t>
            </a:r>
            <a:r>
              <a:rPr lang="cs-CZ" sz="2400" b="1" dirty="0" smtClean="0"/>
              <a:t>právních norem</a:t>
            </a:r>
            <a:endParaRPr lang="cs-CZ" sz="2400" b="1" dirty="0"/>
          </a:p>
          <a:p>
            <a:endParaRPr lang="cs-CZ" dirty="0" smtClean="0"/>
          </a:p>
          <a:p>
            <a:pPr algn="just"/>
            <a:r>
              <a:rPr lang="cs-CZ" dirty="0" smtClean="0"/>
              <a:t>Mimo dosud uvedená členění lze právní normy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a:t>
            </a:r>
            <a:r>
              <a:rPr lang="cs-CZ" dirty="0" smtClean="0"/>
              <a:t>veřejné moci</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orgánů státu </a:t>
            </a:r>
            <a:r>
              <a:rPr lang="cs-CZ" dirty="0"/>
              <a:t>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127033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95536" y="332656"/>
            <a:ext cx="8352928" cy="5663089"/>
          </a:xfrm>
          <a:prstGeom prst="rect">
            <a:avLst/>
          </a:prstGeom>
        </p:spPr>
        <p:txBody>
          <a:bodyPr wrap="square">
            <a:spAutoFit/>
          </a:bodyPr>
          <a:lstStyle/>
          <a:p>
            <a:r>
              <a:rPr lang="cs-CZ" sz="2400" b="1" dirty="0" smtClean="0"/>
              <a:t>Platnost a účinnost právní normy</a:t>
            </a:r>
          </a:p>
          <a:p>
            <a:pPr lvl="0" algn="just"/>
            <a:endParaRPr lang="cs-CZ" sz="1000" dirty="0" smtClean="0"/>
          </a:p>
          <a:p>
            <a:pPr lvl="0" algn="just"/>
            <a:r>
              <a:rPr lang="cs-CZ" b="1" dirty="0" smtClean="0"/>
              <a:t>Platnost </a:t>
            </a:r>
            <a:r>
              <a:rPr lang="cs-CZ" dirty="0" smtClean="0"/>
              <a:t>právní normy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právní norma stává součástí právního řádu. Právní norma, která je publikována je platná.</a:t>
            </a:r>
          </a:p>
          <a:p>
            <a:pPr lvl="0" algn="just"/>
            <a:endParaRPr lang="cs-CZ" sz="1000" dirty="0"/>
          </a:p>
          <a:p>
            <a:pPr lvl="0" algn="just"/>
            <a:r>
              <a:rPr lang="cs-CZ" b="1" dirty="0" smtClean="0"/>
              <a:t>Platnost </a:t>
            </a:r>
            <a:r>
              <a:rPr lang="cs-CZ" dirty="0" smtClean="0"/>
              <a:t>právní normy neznamená jeho </a:t>
            </a:r>
            <a:r>
              <a:rPr lang="cs-CZ" b="1" dirty="0" smtClean="0"/>
              <a:t>závaznost</a:t>
            </a:r>
            <a:r>
              <a:rPr lang="cs-CZ" dirty="0" smtClean="0"/>
              <a:t> pro veřejnost, ta nastává až nabytím </a:t>
            </a:r>
            <a:r>
              <a:rPr lang="cs-CZ" b="1" dirty="0" smtClean="0"/>
              <a:t>účinnosti právní normy</a:t>
            </a:r>
            <a:r>
              <a:rPr lang="cs-CZ" dirty="0" smtClean="0"/>
              <a:t>. </a:t>
            </a:r>
          </a:p>
          <a:p>
            <a:pPr lvl="0" algn="just"/>
            <a:endParaRPr lang="cs-CZ" sz="1000" dirty="0"/>
          </a:p>
          <a:p>
            <a:pPr lvl="0" algn="just"/>
            <a:r>
              <a:rPr lang="cs-CZ" b="1" dirty="0" smtClean="0"/>
              <a:t>Účinnost</a:t>
            </a:r>
            <a:r>
              <a:rPr lang="cs-CZ" dirty="0" smtClean="0"/>
              <a:t> většinou nastává dnem přímo uvedeným v konkrétní právní normě.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Právní normy mohou působit výhradně jen </a:t>
            </a:r>
            <a:r>
              <a:rPr lang="cs-CZ" b="1" dirty="0" smtClean="0"/>
              <a:t>do budoucna</a:t>
            </a:r>
            <a:r>
              <a:rPr lang="cs-CZ" dirty="0" smtClean="0"/>
              <a:t>. Ukončení platnosti právní normy představuje ukončení jeho účinnosti. K ukončení platnosti právní normy může dojít buď </a:t>
            </a:r>
            <a:r>
              <a:rPr lang="cs-CZ" b="1" dirty="0" smtClean="0"/>
              <a:t>uplynutím stanovené doby</a:t>
            </a:r>
            <a:r>
              <a:rPr lang="cs-CZ" dirty="0" smtClean="0"/>
              <a:t>, anebo předepsaným způsobem provedeným </a:t>
            </a:r>
            <a:r>
              <a:rPr lang="cs-CZ" b="1" dirty="0" smtClean="0"/>
              <a:t>zrušením nebo změnou</a:t>
            </a:r>
            <a:r>
              <a:rPr lang="cs-CZ" dirty="0" smtClean="0"/>
              <a:t>. Výjimku tvoří </a:t>
            </a:r>
            <a:r>
              <a:rPr lang="cs-CZ" b="1" dirty="0" smtClean="0"/>
              <a:t>retribuční zákonodárství</a:t>
            </a:r>
            <a:r>
              <a:rPr lang="cs-CZ" dirty="0" smtClean="0"/>
              <a:t>.</a:t>
            </a:r>
            <a:endParaRPr lang="cs-CZ" dirty="0"/>
          </a:p>
        </p:txBody>
      </p:sp>
    </p:spTree>
    <p:extLst>
      <p:ext uri="{BB962C8B-B14F-4D97-AF65-F5344CB8AC3E}">
        <p14:creationId xmlns:p14="http://schemas.microsoft.com/office/powerpoint/2010/main" val="199006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401834" y="709916"/>
            <a:ext cx="8352928" cy="5693866"/>
          </a:xfrm>
          <a:prstGeom prst="rect">
            <a:avLst/>
          </a:prstGeom>
          <a:noFill/>
        </p:spPr>
        <p:txBody>
          <a:bodyPr wrap="square" rtlCol="0">
            <a:spAutoFit/>
          </a:bodyPr>
          <a:lstStyle/>
          <a:p>
            <a:pPr>
              <a:buNone/>
            </a:pPr>
            <a:r>
              <a:rPr lang="cs-CZ" sz="2400" b="1" dirty="0"/>
              <a:t>Právo </a:t>
            </a:r>
          </a:p>
          <a:p>
            <a:pPr>
              <a:buNone/>
            </a:pPr>
            <a:endParaRPr lang="cs-CZ" sz="3200" dirty="0"/>
          </a:p>
          <a:p>
            <a:pPr marL="342900" indent="-342900" algn="just">
              <a:buFont typeface="Arial" panose="020B0604020202020204" pitchFamily="34" charset="0"/>
              <a:buChar char="•"/>
            </a:pPr>
            <a:r>
              <a:rPr lang="cs-CZ" sz="2000" b="1" dirty="0"/>
              <a:t>soubor </a:t>
            </a:r>
            <a:r>
              <a:rPr lang="cs-CZ" sz="2000" b="1" dirty="0" smtClean="0"/>
              <a:t>norem (pravidel), </a:t>
            </a:r>
            <a:r>
              <a:rPr lang="cs-CZ" sz="2000" b="1" dirty="0"/>
              <a:t>které jsou </a:t>
            </a:r>
            <a:r>
              <a:rPr lang="cs-CZ" sz="2000" b="1" dirty="0" smtClean="0"/>
              <a:t>vytvořeny v určité formě (prameny práva) a vynutitelné </a:t>
            </a:r>
            <a:r>
              <a:rPr lang="cs-CZ" sz="2000" b="1" dirty="0"/>
              <a:t>státní mocí, a to na rozdíl od jiných norem: např. etických</a:t>
            </a:r>
          </a:p>
          <a:p>
            <a:pPr algn="just"/>
            <a:endParaRPr lang="cs-CZ" sz="1400" b="1" dirty="0" smtClean="0"/>
          </a:p>
          <a:p>
            <a:pPr algn="just"/>
            <a:r>
              <a:rPr lang="cs-CZ" sz="1400" b="1" dirty="0" smtClean="0"/>
              <a:t>Občan </a:t>
            </a:r>
            <a:r>
              <a:rPr lang="cs-CZ" sz="1400" b="1" dirty="0"/>
              <a:t>A. kouří cigaretu v prostoru restaurace = porušuje zákon, lze mu uložit pokutu a tuto následně vynutit (antikuřácký zákon)</a:t>
            </a:r>
          </a:p>
          <a:p>
            <a:pPr algn="just"/>
            <a:endParaRPr lang="cs-CZ" sz="1400" b="1" dirty="0" smtClean="0"/>
          </a:p>
          <a:p>
            <a:pPr algn="just"/>
            <a:r>
              <a:rPr lang="cs-CZ" sz="1400" b="1" dirty="0" smtClean="0"/>
              <a:t>Občan </a:t>
            </a:r>
            <a:r>
              <a:rPr lang="cs-CZ" sz="1400" b="1" dirty="0"/>
              <a:t>B. kouří cigaretu v bytě nekuřáků = porušuje toliko etické pravidlo</a:t>
            </a:r>
            <a:r>
              <a:rPr lang="cs-CZ" sz="1400" b="1" dirty="0" smtClean="0"/>
              <a:t>.</a:t>
            </a:r>
          </a:p>
          <a:p>
            <a:pPr algn="just"/>
            <a:endParaRPr lang="cs-CZ" sz="1400" b="1" dirty="0"/>
          </a:p>
          <a:p>
            <a:pPr algn="just"/>
            <a:r>
              <a:rPr lang="cs-CZ" sz="2400" b="1" dirty="0" smtClean="0"/>
              <a:t>Právo a morálka</a:t>
            </a:r>
          </a:p>
          <a:p>
            <a:pPr algn="just"/>
            <a:endParaRPr lang="cs-CZ" sz="2400" b="1" dirty="0"/>
          </a:p>
          <a:p>
            <a:pPr marL="342900" indent="-342900" algn="just">
              <a:buFont typeface="Arial" panose="020B0604020202020204" pitchFamily="34" charset="0"/>
              <a:buChar char="•"/>
            </a:pPr>
            <a:r>
              <a:rPr lang="cs-CZ" sz="2000" b="1" dirty="0"/>
              <a:t>bývá označováno jako minimum morálky (to, na čem se společnost shodne</a:t>
            </a:r>
            <a:r>
              <a:rPr lang="cs-CZ" sz="2000" b="1" dirty="0" smtClean="0"/>
              <a:t>), obvykle morálka a principy etiky jsou ještě přísnější než právo</a:t>
            </a:r>
          </a:p>
          <a:p>
            <a:pPr algn="just"/>
            <a:endParaRPr lang="cs-CZ" sz="1200" b="1" u="sng" dirty="0" smtClean="0"/>
          </a:p>
          <a:p>
            <a:pPr algn="just"/>
            <a:r>
              <a:rPr lang="cs-CZ" sz="1200" b="1" u="sng" dirty="0" smtClean="0"/>
              <a:t>Kazuistika</a:t>
            </a:r>
          </a:p>
          <a:p>
            <a:pPr marL="342900" indent="-342900" algn="just">
              <a:buFont typeface="Arial" panose="020B0604020202020204" pitchFamily="34" charset="0"/>
              <a:buChar char="•"/>
            </a:pPr>
            <a:r>
              <a:rPr lang="cs-CZ" sz="1400" b="1" dirty="0"/>
              <a:t>n</a:t>
            </a:r>
            <a:r>
              <a:rPr lang="cs-CZ" sz="1400" b="1" dirty="0" smtClean="0"/>
              <a:t>epovedené rande</a:t>
            </a:r>
          </a:p>
          <a:p>
            <a:pPr marL="342900" indent="-342900" algn="just">
              <a:buFont typeface="Arial" panose="020B0604020202020204" pitchFamily="34" charset="0"/>
              <a:buChar char="•"/>
            </a:pPr>
            <a:r>
              <a:rPr lang="cs-CZ" sz="1400" b="1" dirty="0" smtClean="0"/>
              <a:t>od etiky k trestní odpovědnosti</a:t>
            </a:r>
          </a:p>
          <a:p>
            <a:pPr algn="just"/>
            <a:endParaRPr lang="cs-CZ" sz="2400" b="1"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611560" y="491101"/>
            <a:ext cx="7920880" cy="4985980"/>
          </a:xfrm>
          <a:prstGeom prst="rect">
            <a:avLst/>
          </a:prstGeom>
          <a:noFill/>
        </p:spPr>
        <p:txBody>
          <a:bodyPr wrap="square" rtlCol="0">
            <a:spAutoFit/>
          </a:bodyPr>
          <a:lstStyle/>
          <a:p>
            <a:r>
              <a:rPr lang="cs-CZ" sz="2400" b="1" dirty="0" smtClean="0"/>
              <a:t>Působnost právních norem</a:t>
            </a:r>
            <a:endParaRPr lang="cs-CZ" sz="2400" b="1" dirty="0"/>
          </a:p>
          <a:p>
            <a:endParaRPr lang="cs-CZ" sz="1000" b="1" dirty="0" smtClean="0"/>
          </a:p>
          <a:p>
            <a:pPr algn="just"/>
            <a:r>
              <a:rPr lang="cs-CZ" sz="2000" dirty="0" smtClean="0"/>
              <a:t>je vymezena okruhem vztahů, v nichž se právní norma uplatňuje, rozlišuje se </a:t>
            </a:r>
            <a:r>
              <a:rPr lang="cs-CZ" sz="2000" b="1" dirty="0" smtClean="0"/>
              <a:t>místní, časová, osobní a věcná působnost právních norem.</a:t>
            </a:r>
            <a:endParaRPr lang="cs-CZ" sz="2000" dirty="0" smtClean="0"/>
          </a:p>
          <a:p>
            <a:pPr algn="just"/>
            <a:endParaRPr lang="cs-CZ" sz="1000" dirty="0"/>
          </a:p>
          <a:p>
            <a:pPr algn="just"/>
            <a:r>
              <a:rPr lang="cs-CZ" sz="2400" b="1" dirty="0" smtClean="0"/>
              <a:t>Místní působnost </a:t>
            </a:r>
            <a:r>
              <a:rPr lang="cs-CZ" sz="2400" b="1" smtClean="0"/>
              <a:t>právních norem</a:t>
            </a:r>
            <a:endParaRPr lang="cs-CZ" sz="2400" b="1" dirty="0" smtClean="0"/>
          </a:p>
          <a:p>
            <a:pPr algn="just"/>
            <a:endParaRPr lang="cs-CZ" sz="1000" b="1" dirty="0"/>
          </a:p>
          <a:p>
            <a:pPr algn="just"/>
            <a:r>
              <a:rPr lang="cs-CZ" sz="2000" b="1" dirty="0" smtClean="0"/>
              <a:t>→ </a:t>
            </a:r>
            <a:r>
              <a:rPr lang="cs-CZ" sz="2000" dirty="0" smtClean="0"/>
              <a:t>ohraničuje působnost právní normy prostorově, čili </a:t>
            </a:r>
            <a:r>
              <a:rPr lang="cs-CZ" sz="2000" b="1" dirty="0" smtClean="0"/>
              <a:t>řeší otázku, v jakém územním prostoru právní norma působí</a:t>
            </a:r>
            <a:r>
              <a:rPr lang="cs-CZ" sz="2000" dirty="0" smtClean="0"/>
              <a:t>. </a:t>
            </a:r>
          </a:p>
          <a:p>
            <a:pPr algn="just"/>
            <a:endParaRPr lang="cs-CZ" sz="2000" dirty="0"/>
          </a:p>
          <a:p>
            <a:pPr algn="just"/>
            <a:endParaRPr lang="cs-CZ" sz="2000" dirty="0"/>
          </a:p>
          <a:p>
            <a:pPr marL="285750" indent="-285750" algn="just">
              <a:buFont typeface="Wingdings" panose="05000000000000000000" pitchFamily="2" charset="2"/>
              <a:buChar char="q"/>
            </a:pPr>
            <a:r>
              <a:rPr lang="cs-CZ" sz="2000" b="1" dirty="0" smtClean="0"/>
              <a:t>na území celého státu</a:t>
            </a:r>
            <a:r>
              <a:rPr lang="cs-CZ" sz="2000" dirty="0" smtClean="0"/>
              <a:t>, pokud jsou obsaženy v zákonech a předpisech vydanými ústředními orgány</a:t>
            </a:r>
          </a:p>
          <a:p>
            <a:pPr marL="285750" indent="-285750" algn="just">
              <a:buFont typeface="Wingdings" panose="05000000000000000000" pitchFamily="2" charset="2"/>
              <a:buChar char="q"/>
            </a:pPr>
            <a:r>
              <a:rPr lang="cs-CZ" sz="2000" b="1" dirty="0" smtClean="0"/>
              <a:t>v územním obvodu krajů</a:t>
            </a:r>
            <a:r>
              <a:rPr lang="cs-CZ" sz="2000" dirty="0" smtClean="0"/>
              <a:t>, pokud jsou obsaženy v předpisech vydaných orgány krajů,</a:t>
            </a:r>
          </a:p>
          <a:p>
            <a:pPr marL="285750" indent="-285750" algn="just">
              <a:buFont typeface="Wingdings" panose="05000000000000000000" pitchFamily="2" charset="2"/>
              <a:buChar char="q"/>
            </a:pPr>
            <a:r>
              <a:rPr lang="cs-CZ" sz="2000" b="1" dirty="0" smtClean="0"/>
              <a:t>v územním či správním obvodu obcí</a:t>
            </a:r>
            <a:r>
              <a:rPr lang="cs-CZ" sz="2000" dirty="0" smtClean="0"/>
              <a:t>, pokud jsou obsaženy v předpisech vydaných orgány obcí.</a:t>
            </a:r>
          </a:p>
        </p:txBody>
      </p:sp>
    </p:spTree>
    <p:extLst>
      <p:ext uri="{BB962C8B-B14F-4D97-AF65-F5344CB8AC3E}">
        <p14:creationId xmlns:p14="http://schemas.microsoft.com/office/powerpoint/2010/main" val="422050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TextovéPole 3"/>
          <p:cNvSpPr txBox="1"/>
          <p:nvPr/>
        </p:nvSpPr>
        <p:spPr>
          <a:xfrm>
            <a:off x="251520" y="548680"/>
            <a:ext cx="8640960" cy="5201424"/>
          </a:xfrm>
          <a:prstGeom prst="rect">
            <a:avLst/>
          </a:prstGeom>
          <a:noFill/>
        </p:spPr>
        <p:txBody>
          <a:bodyPr wrap="square" rtlCol="0">
            <a:spAutoFit/>
          </a:bodyPr>
          <a:lstStyle/>
          <a:p>
            <a:pPr algn="just"/>
            <a:endParaRPr lang="cs-CZ" dirty="0"/>
          </a:p>
          <a:p>
            <a:pPr algn="just"/>
            <a:r>
              <a:rPr lang="cs-CZ" sz="2400" b="1" dirty="0" smtClean="0"/>
              <a:t>Časová působnost právních nore</a:t>
            </a:r>
            <a:r>
              <a:rPr lang="cs-CZ" sz="2400" b="1" dirty="0"/>
              <a:t>m</a:t>
            </a:r>
            <a:endParaRPr lang="cs-CZ" sz="2400" b="1" dirty="0" smtClean="0"/>
          </a:p>
          <a:p>
            <a:pPr algn="just"/>
            <a:endParaRPr lang="cs-CZ" sz="1000" b="1" dirty="0"/>
          </a:p>
          <a:p>
            <a:pPr algn="just"/>
            <a:r>
              <a:rPr lang="cs-CZ" sz="2000" dirty="0" smtClean="0"/>
              <a:t>→ ohraničuje působnost právní normy časově. Je nutno vždy zjišťovat, kdy se právní norma stává platnou, kdy účinnou, jak dlouho platí a zda může mít zpětnou účinnost.</a:t>
            </a:r>
          </a:p>
          <a:p>
            <a:pPr algn="just"/>
            <a:endParaRPr lang="cs-CZ" sz="2000" dirty="0" smtClean="0"/>
          </a:p>
          <a:p>
            <a:pPr algn="just"/>
            <a:r>
              <a:rPr lang="cs-CZ" sz="2000" b="1" dirty="0" smtClean="0"/>
              <a:t>Platnost</a:t>
            </a:r>
            <a:r>
              <a:rPr lang="cs-CZ" sz="2000" dirty="0"/>
              <a:t> </a:t>
            </a:r>
            <a:r>
              <a:rPr lang="cs-CZ" sz="2000" dirty="0" smtClean="0"/>
              <a:t>= norma se stala součástí právního řádu (vyhlášena předepsaným způsobem)</a:t>
            </a:r>
          </a:p>
          <a:p>
            <a:pPr algn="just"/>
            <a:r>
              <a:rPr lang="cs-CZ" sz="2000" b="1" dirty="0" smtClean="0"/>
              <a:t>Účinnost = </a:t>
            </a:r>
            <a:r>
              <a:rPr lang="cs-CZ" sz="2000" dirty="0" smtClean="0"/>
              <a:t>podle normy má být postupováno v právních vztazích</a:t>
            </a:r>
          </a:p>
          <a:p>
            <a:pPr algn="just"/>
            <a:r>
              <a:rPr lang="cs-CZ" sz="2000" b="1" dirty="0" err="1" smtClean="0"/>
              <a:t>Legisvakance</a:t>
            </a:r>
            <a:r>
              <a:rPr lang="cs-CZ" sz="2000" b="1" dirty="0" smtClean="0"/>
              <a:t> </a:t>
            </a:r>
            <a:r>
              <a:rPr lang="cs-CZ" sz="2000" dirty="0" smtClean="0"/>
              <a:t>= období mezi platnosti a účinností = veřejnost musí být s normou seznámena</a:t>
            </a:r>
          </a:p>
          <a:p>
            <a:pPr algn="just"/>
            <a:endParaRPr lang="cs-CZ" sz="2000" dirty="0" smtClean="0"/>
          </a:p>
          <a:p>
            <a:pPr marL="285750" indent="-285750" algn="just">
              <a:buFont typeface="Arial" panose="020B0604020202020204" pitchFamily="34" charset="0"/>
              <a:buChar char="•"/>
            </a:pPr>
            <a:r>
              <a:rPr lang="cs-CZ" sz="2000" dirty="0"/>
              <a:t>s</a:t>
            </a:r>
            <a:r>
              <a:rPr lang="cs-CZ" sz="2000" dirty="0" smtClean="0"/>
              <a:t>tanoven den účinnosti. „Tento zákon nabývá účinnosti dne 01. 01. 2018“</a:t>
            </a:r>
            <a:endParaRPr lang="cs-CZ" sz="2000" dirty="0"/>
          </a:p>
          <a:p>
            <a:pPr marL="285750" indent="-285750" algn="just">
              <a:buFont typeface="Arial" panose="020B0604020202020204" pitchFamily="34" charset="0"/>
              <a:buChar char="•"/>
            </a:pPr>
            <a:r>
              <a:rPr lang="cs-CZ" sz="2000" dirty="0" smtClean="0"/>
              <a:t>stanovena lhůta 15 dnů: „ Tento zákon nabývá účinnosti 15 den ode dne vyhlášení.“</a:t>
            </a:r>
          </a:p>
          <a:p>
            <a:pPr marL="285750" indent="-285750" algn="just">
              <a:buFont typeface="Arial" panose="020B0604020202020204" pitchFamily="34" charset="0"/>
              <a:buChar char="•"/>
            </a:pPr>
            <a:r>
              <a:rPr lang="cs-CZ" sz="2000" dirty="0" smtClean="0"/>
              <a:t>účinnost současně s platností v mimořádných situacích</a:t>
            </a:r>
          </a:p>
        </p:txBody>
      </p:sp>
    </p:spTree>
    <p:extLst>
      <p:ext uri="{BB962C8B-B14F-4D97-AF65-F5344CB8AC3E}">
        <p14:creationId xmlns:p14="http://schemas.microsoft.com/office/powerpoint/2010/main" val="204239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5" name="TextovéPole 4"/>
          <p:cNvSpPr txBox="1"/>
          <p:nvPr/>
        </p:nvSpPr>
        <p:spPr>
          <a:xfrm>
            <a:off x="251520" y="548680"/>
            <a:ext cx="8568952" cy="6555641"/>
          </a:xfrm>
          <a:prstGeom prst="rect">
            <a:avLst/>
          </a:prstGeom>
          <a:noFill/>
        </p:spPr>
        <p:txBody>
          <a:bodyPr wrap="square" rtlCol="0">
            <a:spAutoFit/>
          </a:bodyPr>
          <a:lstStyle/>
          <a:p>
            <a:pPr algn="just"/>
            <a:r>
              <a:rPr lang="cs-CZ" sz="2400" b="1" dirty="0"/>
              <a:t>Časová působnost </a:t>
            </a:r>
            <a:r>
              <a:rPr lang="cs-CZ" sz="2400" b="1" dirty="0" smtClean="0"/>
              <a:t>právních norem</a:t>
            </a:r>
            <a:endParaRPr lang="cs-CZ" sz="2400" b="1" dirty="0"/>
          </a:p>
          <a:p>
            <a:pPr algn="just"/>
            <a:endParaRPr lang="cs-CZ" dirty="0"/>
          </a:p>
          <a:p>
            <a:pPr algn="just"/>
            <a:r>
              <a:rPr lang="cs-CZ" dirty="0" smtClean="0"/>
              <a:t>Ve většině případů právní normy pozbývají svou časovou působnost až tehdy, když jsou zrušeny </a:t>
            </a:r>
            <a:r>
              <a:rPr lang="cs-CZ" b="1" dirty="0" smtClean="0"/>
              <a:t>pozdějšími normami </a:t>
            </a:r>
            <a:r>
              <a:rPr lang="cs-CZ" dirty="0" smtClean="0"/>
              <a:t>vyšší nebo stejné právní síly – tj. v souladu s obecným právním principem </a:t>
            </a:r>
            <a:r>
              <a:rPr lang="cs-CZ" b="1" dirty="0" smtClean="0"/>
              <a:t>lex posterior derogat </a:t>
            </a:r>
            <a:r>
              <a:rPr lang="cs-CZ" b="1" dirty="0" err="1" smtClean="0"/>
              <a:t>legi</a:t>
            </a:r>
            <a:r>
              <a:rPr lang="cs-CZ" b="1" dirty="0" smtClean="0"/>
              <a:t> priori.</a:t>
            </a:r>
          </a:p>
          <a:p>
            <a:pPr algn="just"/>
            <a:endParaRPr lang="cs-CZ" dirty="0" smtClean="0"/>
          </a:p>
          <a:p>
            <a:pPr algn="just"/>
            <a:r>
              <a:rPr lang="cs-CZ" dirty="0" smtClean="0"/>
              <a:t>Vyjádřeno ve zrušovacích ustanoveních právního předpisu.</a:t>
            </a:r>
          </a:p>
          <a:p>
            <a:pPr algn="just"/>
            <a:endParaRPr lang="cs-CZ" dirty="0" smtClean="0"/>
          </a:p>
          <a:p>
            <a:pPr algn="just"/>
            <a:r>
              <a:rPr lang="cs-CZ" sz="1400" b="1" dirty="0" smtClean="0"/>
              <a:t>§ 183 zákona č. 500/2004 Sb., správní řád. Zrušuje se zákon č. 71/1967 Sb., o správním řízení (správní řád).</a:t>
            </a:r>
          </a:p>
          <a:p>
            <a:pPr algn="just"/>
            <a:endParaRPr lang="cs-CZ" dirty="0"/>
          </a:p>
          <a:p>
            <a:pPr algn="just"/>
            <a:r>
              <a:rPr lang="cs-CZ" dirty="0" smtClean="0"/>
              <a:t>Právní normy </a:t>
            </a:r>
            <a:r>
              <a:rPr lang="cs-CZ" dirty="0" smtClean="0">
                <a:solidFill>
                  <a:srgbClr val="FF0000"/>
                </a:solidFill>
              </a:rPr>
              <a:t>zásadně</a:t>
            </a:r>
            <a:r>
              <a:rPr lang="cs-CZ" dirty="0" smtClean="0"/>
              <a:t> působí do budoucna, </a:t>
            </a:r>
            <a:r>
              <a:rPr lang="cs-CZ" b="1" dirty="0" smtClean="0"/>
              <a:t>zpětná účinnost právních norem se obecně nepřipouští</a:t>
            </a:r>
            <a:r>
              <a:rPr lang="cs-CZ" dirty="0" smtClean="0"/>
              <a:t>. </a:t>
            </a:r>
          </a:p>
          <a:p>
            <a:pPr algn="just"/>
            <a:endParaRPr lang="cs-CZ" dirty="0" smtClean="0"/>
          </a:p>
          <a:p>
            <a:pPr algn="just"/>
            <a:r>
              <a:rPr lang="cs-CZ" dirty="0" smtClean="0">
                <a:solidFill>
                  <a:srgbClr val="FF0000"/>
                </a:solidFill>
              </a:rPr>
              <a:t>retribuční zákonodárství </a:t>
            </a:r>
          </a:p>
          <a:p>
            <a:pPr algn="just"/>
            <a:r>
              <a:rPr lang="cs-CZ" dirty="0">
                <a:solidFill>
                  <a:srgbClr val="FF0000"/>
                </a:solidFill>
              </a:rPr>
              <a:t>z</a:t>
            </a:r>
            <a:r>
              <a:rPr lang="cs-CZ" dirty="0" smtClean="0">
                <a:solidFill>
                  <a:srgbClr val="FF0000"/>
                </a:solidFill>
              </a:rPr>
              <a:t>ákonem dovolená retroaktivita (právo trestní a přestupkové)</a:t>
            </a:r>
            <a:endParaRPr lang="cs-CZ" sz="1400" b="1" dirty="0" smtClean="0">
              <a:solidFill>
                <a:srgbClr val="FF0000"/>
              </a:solidFill>
            </a:endParaRPr>
          </a:p>
          <a:p>
            <a:pPr algn="just"/>
            <a:r>
              <a:rPr lang="cs-CZ" sz="1400" b="1" dirty="0" smtClean="0">
                <a:solidFill>
                  <a:srgbClr val="FF0000"/>
                </a:solidFill>
              </a:rPr>
              <a:t>čl. 40 odst. 6 Listiny Trestnost činu se posuzuje a trest se ukládá podle zákona účinného v době, kdy byl čin spáchán. Pozdějšího zákona se použije, jestliže je to pro pachatele příznivější.</a:t>
            </a:r>
          </a:p>
          <a:p>
            <a:pPr algn="just"/>
            <a:r>
              <a:rPr lang="cs-CZ" sz="1400" b="1" dirty="0" smtClean="0">
                <a:solidFill>
                  <a:srgbClr val="FF0000"/>
                </a:solidFill>
              </a:rPr>
              <a:t>§ 2 odst. 2 zákona č. 40/2009 Sb., trestní zákoník Trestnost činu se posuzuje podle zákona účinného v době, kdy byl čin spáchán; podle pozdějšího zákona se posuzuje jen tehdy, jestliže to je pro pachatele příznivější.</a:t>
            </a:r>
          </a:p>
          <a:p>
            <a:pPr algn="just"/>
            <a:r>
              <a:rPr lang="cs-CZ" sz="1400" b="1" dirty="0" smtClean="0">
                <a:solidFill>
                  <a:srgbClr val="FF0000"/>
                </a:solidFill>
              </a:rPr>
              <a:t>§ 2 odst. 1 zákona č. 250/2016 Sb., o odpovědnosti za přestupky a řízení o nich Odpovědnost za přestupek se posuzuje podle zákona účinného v době spáchání přestupku; podle pozdějšího zákona se posuzuje jen tehdy, je-li to pro pachatele přestupku (dále jen "pachatel") příznivější.</a:t>
            </a:r>
          </a:p>
          <a:p>
            <a:pPr algn="just"/>
            <a:endParaRPr lang="cs-CZ" dirty="0"/>
          </a:p>
          <a:p>
            <a:pPr algn="just"/>
            <a:endParaRPr lang="cs-CZ" dirty="0" smtClean="0"/>
          </a:p>
        </p:txBody>
      </p:sp>
    </p:spTree>
    <p:extLst>
      <p:ext uri="{BB962C8B-B14F-4D97-AF65-F5344CB8AC3E}">
        <p14:creationId xmlns:p14="http://schemas.microsoft.com/office/powerpoint/2010/main" val="2833350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87524" y="260648"/>
            <a:ext cx="8568952" cy="5539978"/>
          </a:xfrm>
          <a:prstGeom prst="rect">
            <a:avLst/>
          </a:prstGeom>
          <a:noFill/>
        </p:spPr>
        <p:txBody>
          <a:bodyPr wrap="square" rtlCol="0">
            <a:spAutoFit/>
          </a:bodyPr>
          <a:lstStyle/>
          <a:p>
            <a:r>
              <a:rPr lang="cs-CZ" sz="2400" b="1" dirty="0" smtClean="0"/>
              <a:t>Osobní působnost právních norem</a:t>
            </a:r>
            <a:endParaRPr lang="cs-CZ" sz="2400" b="1" dirty="0"/>
          </a:p>
          <a:p>
            <a:pPr lvl="0" algn="just"/>
            <a:endParaRPr lang="cs-CZ" dirty="0" smtClean="0"/>
          </a:p>
          <a:p>
            <a:pPr lvl="0" algn="just"/>
            <a:r>
              <a:rPr lang="cs-CZ" dirty="0" smtClean="0"/>
              <a:t>→ ohraničuje působnost právní normy okruhem osob, na něž se dané normy vztahují. </a:t>
            </a:r>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 („kdo“)</a:t>
            </a:r>
          </a:p>
          <a:p>
            <a:pPr marL="342900" lvl="0" indent="-342900" algn="just">
              <a:buFont typeface="Wingdings" panose="05000000000000000000" pitchFamily="2" charset="2"/>
              <a:buChar char="q"/>
            </a:pPr>
            <a:r>
              <a:rPr lang="cs-CZ" b="1" dirty="0" smtClean="0"/>
              <a:t>všechny české osoby a dále cizí osoby </a:t>
            </a:r>
            <a:r>
              <a:rPr lang="cs-CZ" dirty="0" smtClean="0"/>
              <a:t>(§ 12 a 13 zákona č. 128/2000 Sb., o krajích)</a:t>
            </a:r>
          </a:p>
          <a:p>
            <a:pPr marL="342900" lvl="0" indent="-342900" algn="just">
              <a:buFont typeface="Wingdings" panose="05000000000000000000" pitchFamily="2" charset="2"/>
              <a:buChar char="q"/>
            </a:pPr>
            <a:r>
              <a:rPr lang="cs-CZ" b="1" dirty="0" smtClean="0"/>
              <a:t>všechny české osoby </a:t>
            </a:r>
            <a:r>
              <a:rPr lang="cs-CZ" dirty="0" smtClean="0"/>
              <a:t>(§ 2 odst. 3 zákona č. 328/1999 Sb., o občanských průkazech)</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 (§ 6 trestního zákoníku – zásada personality)</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rodiče atd.).</a:t>
            </a:r>
          </a:p>
          <a:p>
            <a:pPr lvl="0" algn="just"/>
            <a:endParaRPr lang="cs-CZ" dirty="0"/>
          </a:p>
          <a:p>
            <a:pPr lvl="0" algn="just"/>
            <a:r>
              <a:rPr lang="cs-CZ" dirty="0" smtClean="0"/>
              <a:t>Většina právních norem má nejšířeji pojatou osobní působnost, její užší pojetí přichází v úvahu zpravidla v návaznosti na věcný okruh problémů normou upravený</a:t>
            </a:r>
          </a:p>
          <a:p>
            <a:pPr lvl="0" algn="just"/>
            <a:endParaRPr lang="cs-CZ" dirty="0" smtClean="0"/>
          </a:p>
          <a:p>
            <a:r>
              <a:rPr lang="cs-CZ" sz="2400" b="1" dirty="0"/>
              <a:t>Věcná působnost právních norem</a:t>
            </a:r>
          </a:p>
          <a:p>
            <a:pPr algn="just"/>
            <a:endParaRPr lang="cs-CZ" dirty="0"/>
          </a:p>
          <a:p>
            <a:pPr marL="285750" indent="-285750" algn="just">
              <a:buFont typeface="Wingdings" panose="05000000000000000000" pitchFamily="2" charset="2"/>
              <a:buChar char="q"/>
            </a:pPr>
            <a:r>
              <a:rPr lang="cs-CZ" dirty="0"/>
              <a:t>ohraničuje působnost právní normy vymezenou předmětem právní úpravy („co“)</a:t>
            </a:r>
          </a:p>
          <a:p>
            <a:pPr marL="285750" indent="-285750" algn="just">
              <a:buFont typeface="Wingdings" panose="05000000000000000000" pitchFamily="2" charset="2"/>
              <a:buChar char="q"/>
            </a:pPr>
            <a:r>
              <a:rPr lang="cs-CZ" dirty="0"/>
              <a:t>od právních odvětví až po vnitřní strukturu právní normy</a:t>
            </a:r>
          </a:p>
          <a:p>
            <a:pPr lvl="0" algn="just"/>
            <a:endParaRPr lang="cs-CZ" dirty="0"/>
          </a:p>
        </p:txBody>
      </p:sp>
    </p:spTree>
    <p:extLst>
      <p:ext uri="{BB962C8B-B14F-4D97-AF65-F5344CB8AC3E}">
        <p14:creationId xmlns:p14="http://schemas.microsoft.com/office/powerpoint/2010/main" val="916333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539552" y="692696"/>
            <a:ext cx="8136904" cy="4308872"/>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a:t>
            </a:r>
          </a:p>
          <a:p>
            <a:pPr algn="just"/>
            <a:endParaRPr lang="cs-CZ" dirty="0" smtClean="0"/>
          </a:p>
          <a:p>
            <a:pPr algn="just"/>
            <a:r>
              <a:rPr lang="cs-CZ" sz="2000" dirty="0" smtClean="0"/>
              <a:t>Pramenem práva obvykle rozumíme objektivizaci (zachycení, zapsání, vydání) pravidel chování do právních pravidel vyjádřených v určité právní formě</a:t>
            </a:r>
            <a:r>
              <a:rPr lang="cs-CZ" sz="2000" dirty="0"/>
              <a:t> </a:t>
            </a:r>
            <a:r>
              <a:rPr lang="cs-CZ" sz="2000" dirty="0" smtClean="0"/>
              <a:t>= </a:t>
            </a:r>
            <a:r>
              <a:rPr lang="cs-CZ" sz="2000" b="1" dirty="0" smtClean="0"/>
              <a:t>pramen práva ve formálním smyslu.</a:t>
            </a:r>
          </a:p>
          <a:p>
            <a:pPr algn="just"/>
            <a:endParaRPr lang="cs-CZ" sz="2000" b="1" dirty="0"/>
          </a:p>
          <a:p>
            <a:pPr algn="just"/>
            <a:r>
              <a:rPr lang="cs-CZ" sz="2000" dirty="0" smtClean="0"/>
              <a:t>Pramen práva v </a:t>
            </a:r>
            <a:r>
              <a:rPr lang="cs-CZ" sz="2000" b="1" dirty="0" smtClean="0"/>
              <a:t>materiálním smyslu</a:t>
            </a:r>
            <a:r>
              <a:rPr lang="cs-CZ" sz="2000" dirty="0" smtClean="0"/>
              <a:t>: historické události, děje, skutečnosti, resp. jevy, které odůvodňují, že pramen práva je takový jaký je.</a:t>
            </a:r>
            <a:endParaRPr lang="cs-CZ" sz="2000" b="1" dirty="0"/>
          </a:p>
          <a:p>
            <a:endParaRPr lang="cs-CZ" sz="2000" b="1" dirty="0"/>
          </a:p>
          <a:p>
            <a:r>
              <a:rPr lang="cs-CZ" sz="2000" dirty="0" smtClean="0"/>
              <a:t>České a obecně kontinentální právo je právem </a:t>
            </a:r>
            <a:r>
              <a:rPr lang="cs-CZ" sz="2000" b="1" dirty="0" smtClean="0"/>
              <a:t>psaným</a:t>
            </a:r>
            <a:r>
              <a:rPr lang="cs-CZ" sz="2000" dirty="0" smtClean="0"/>
              <a:t>.</a:t>
            </a:r>
            <a:endParaRPr lang="cs-CZ" sz="2000" dirty="0"/>
          </a:p>
          <a:p>
            <a:endParaRPr lang="cs-CZ" dirty="0"/>
          </a:p>
        </p:txBody>
      </p:sp>
    </p:spTree>
    <p:extLst>
      <p:ext uri="{BB962C8B-B14F-4D97-AF65-F5344CB8AC3E}">
        <p14:creationId xmlns:p14="http://schemas.microsoft.com/office/powerpoint/2010/main" val="816715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smtClean="0"/>
              <a:t>Druhy pramenů práva</a:t>
            </a:r>
            <a:endParaRPr lang="cs-CZ" b="1" dirty="0"/>
          </a:p>
          <a:p>
            <a:pPr algn="just">
              <a:buFont typeface="Wingdings" panose="05000000000000000000" pitchFamily="2" charset="2"/>
              <a:buChar char="q"/>
            </a:pPr>
            <a:r>
              <a:rPr lang="cs-CZ" b="1" dirty="0"/>
              <a:t>normativní právní akty </a:t>
            </a:r>
            <a:r>
              <a:rPr lang="cs-CZ" dirty="0"/>
              <a:t>= všeobecně závazné právní předpisy, které jsou výsledkem normotvorné činnosti subjektu tvorby práva</a:t>
            </a:r>
          </a:p>
          <a:p>
            <a:pPr algn="just">
              <a:buFont typeface="Wingdings" panose="05000000000000000000" pitchFamily="2" charset="2"/>
              <a:buChar char="q"/>
            </a:pPr>
            <a:r>
              <a:rPr lang="cs-CZ" b="1" dirty="0"/>
              <a:t>normativní smlouvy </a:t>
            </a:r>
            <a:r>
              <a:rPr lang="cs-CZ" dirty="0"/>
              <a:t>= mezinárodní smlouvy, které zavazují subjekty vnitrostátního práva</a:t>
            </a:r>
          </a:p>
          <a:p>
            <a:pPr algn="just">
              <a:buFont typeface="Wingdings" panose="05000000000000000000" pitchFamily="2" charset="2"/>
              <a:buChar char="q"/>
            </a:pPr>
            <a:r>
              <a:rPr lang="cs-CZ" b="1" dirty="0"/>
              <a:t>precedenty </a:t>
            </a:r>
            <a:r>
              <a:rPr lang="cs-CZ" dirty="0"/>
              <a:t>= soudní rozhodnutí „</a:t>
            </a:r>
            <a:r>
              <a:rPr lang="cs-CZ" dirty="0" err="1"/>
              <a:t>judge</a:t>
            </a:r>
            <a:r>
              <a:rPr lang="cs-CZ" dirty="0"/>
              <a:t> made </a:t>
            </a:r>
            <a:r>
              <a:rPr lang="cs-CZ" dirty="0" err="1"/>
              <a:t>law</a:t>
            </a:r>
            <a:r>
              <a:rPr lang="cs-CZ" dirty="0"/>
              <a:t>“</a:t>
            </a:r>
          </a:p>
          <a:p>
            <a:pPr algn="just">
              <a:buFont typeface="Wingdings" panose="05000000000000000000" pitchFamily="2" charset="2"/>
              <a:buChar char="q"/>
            </a:pPr>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buFont typeface="Wingdings" panose="05000000000000000000" pitchFamily="2" charset="2"/>
              <a:buChar char="q"/>
            </a:pPr>
            <a:r>
              <a:rPr lang="cs-CZ" b="1" dirty="0"/>
              <a:t>jiné prameny práva </a:t>
            </a:r>
            <a:r>
              <a:rPr lang="cs-CZ" dirty="0"/>
              <a:t>= ostatní, např. právní </a:t>
            </a:r>
            <a:r>
              <a:rPr lang="cs-CZ" dirty="0" smtClean="0"/>
              <a:t>nauka, dobrozdání právníků</a:t>
            </a:r>
            <a:endParaRPr lang="cs-CZ"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25</a:t>
            </a:fld>
            <a:endParaRPr lang="cs-CZ" dirty="0"/>
          </a:p>
        </p:txBody>
      </p:sp>
    </p:spTree>
    <p:extLst>
      <p:ext uri="{BB962C8B-B14F-4D97-AF65-F5344CB8AC3E}">
        <p14:creationId xmlns:p14="http://schemas.microsoft.com/office/powerpoint/2010/main" val="1471295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26</a:t>
            </a:fld>
            <a:endParaRPr lang="cs-CZ" dirty="0"/>
          </a:p>
        </p:txBody>
      </p:sp>
      <p:sp>
        <p:nvSpPr>
          <p:cNvPr id="4" name="TextovéPole 3"/>
          <p:cNvSpPr txBox="1"/>
          <p:nvPr/>
        </p:nvSpPr>
        <p:spPr>
          <a:xfrm>
            <a:off x="359532" y="620688"/>
            <a:ext cx="8424936" cy="5416868"/>
          </a:xfrm>
          <a:prstGeom prst="rect">
            <a:avLst/>
          </a:prstGeom>
          <a:noFill/>
        </p:spPr>
        <p:txBody>
          <a:bodyPr wrap="square" rtlCol="0">
            <a:spAutoFit/>
          </a:bodyPr>
          <a:lstStyle/>
          <a:p>
            <a:r>
              <a:rPr lang="cs-CZ" altLang="cs-CZ" sz="2400" b="1" dirty="0" smtClean="0"/>
              <a:t>Prameny práva</a:t>
            </a:r>
          </a:p>
          <a:p>
            <a:endParaRPr lang="cs-CZ" altLang="cs-CZ" b="1" dirty="0"/>
          </a:p>
          <a:p>
            <a:r>
              <a:rPr lang="cs-CZ" altLang="cs-CZ" sz="1600" dirty="0" smtClean="0"/>
              <a:t>Prameny českého práva, z hlediska jejich vnější formy, jsou především:</a:t>
            </a:r>
          </a:p>
          <a:p>
            <a:endParaRPr lang="cs-CZ" altLang="cs-CZ" sz="1600" dirty="0"/>
          </a:p>
          <a:p>
            <a:pPr marL="285750" indent="-285750" algn="just">
              <a:buFont typeface="Wingdings" panose="05000000000000000000" pitchFamily="2" charset="2"/>
              <a:buChar char="q"/>
            </a:pPr>
            <a:r>
              <a:rPr lang="cs-CZ" altLang="cs-CZ" sz="1600" b="1" dirty="0" smtClean="0"/>
              <a:t>obecně závazné normativní akty</a:t>
            </a:r>
            <a:r>
              <a:rPr lang="cs-CZ" altLang="cs-CZ" sz="1600" dirty="0" smtClean="0"/>
              <a:t> – obsahuji pravidla obecně </a:t>
            </a:r>
            <a:r>
              <a:rPr lang="cs-CZ" altLang="cs-CZ" sz="1600" dirty="0"/>
              <a:t>závazná pro </a:t>
            </a:r>
            <a:r>
              <a:rPr lang="cs-CZ" altLang="cs-CZ" sz="1600" dirty="0" smtClean="0"/>
              <a:t>každého, kdo se dostane do situace předvídané těmito akty,</a:t>
            </a:r>
          </a:p>
          <a:p>
            <a:pPr marL="285750" indent="-285750" algn="just">
              <a:buFont typeface="Wingdings" panose="05000000000000000000" pitchFamily="2" charset="2"/>
              <a:buChar char="q"/>
            </a:pPr>
            <a:r>
              <a:rPr lang="cs-CZ" altLang="cs-CZ" sz="1600" b="1" dirty="0"/>
              <a:t>n</a:t>
            </a:r>
            <a:r>
              <a:rPr lang="cs-CZ" altLang="cs-CZ" sz="1600" b="1" dirty="0" smtClean="0"/>
              <a:t>ormativní smlouvy</a:t>
            </a:r>
          </a:p>
          <a:p>
            <a:r>
              <a:rPr lang="cs-CZ" sz="1600" dirty="0"/>
              <a:t>Mezinárodní smlouvy </a:t>
            </a:r>
            <a:r>
              <a:rPr lang="cs-CZ" sz="1600" b="1" dirty="0"/>
              <a:t>podle čl. 10 </a:t>
            </a:r>
            <a:r>
              <a:rPr lang="cs-CZ" sz="1600" b="1" dirty="0" smtClean="0"/>
              <a:t>Ústavy</a:t>
            </a:r>
            <a:endParaRPr lang="cs-CZ" sz="1600" dirty="0"/>
          </a:p>
          <a:p>
            <a:endParaRPr lang="cs-CZ" sz="1600" dirty="0"/>
          </a:p>
          <a:p>
            <a:pPr marL="285750" indent="-285750" algn="just">
              <a:buFont typeface="Wingdings" panose="05000000000000000000" pitchFamily="2" charset="2"/>
              <a:buChar char="q"/>
            </a:pPr>
            <a:r>
              <a:rPr lang="cs-CZ" sz="1600" dirty="0" smtClean="0"/>
              <a:t>Evropská </a:t>
            </a:r>
            <a:r>
              <a:rPr lang="cs-CZ" sz="1600" dirty="0"/>
              <a:t>úmluva o ochraně lidských práv a základních svobod (publikována pod č. 209/1992 Sb.).</a:t>
            </a:r>
          </a:p>
          <a:p>
            <a:pPr algn="just"/>
            <a:endParaRPr lang="cs-CZ" sz="1600" dirty="0"/>
          </a:p>
          <a:p>
            <a:pPr algn="just"/>
            <a:r>
              <a:rPr lang="cs-CZ" sz="1600" u="sng" dirty="0"/>
              <a:t>Čl. 10a Ústavy ČR</a:t>
            </a:r>
            <a:r>
              <a:rPr lang="cs-CZ" sz="1600" dirty="0"/>
              <a:t>: </a:t>
            </a:r>
            <a:r>
              <a:rPr lang="cs-CZ" sz="16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a:t>
            </a:r>
          </a:p>
          <a:p>
            <a:pPr algn="just"/>
            <a:r>
              <a:rPr lang="cs-CZ" altLang="cs-CZ" sz="1600" dirty="0" smtClean="0"/>
              <a:t>Mezi prameny českého práva fakticky nepatří:</a:t>
            </a:r>
          </a:p>
          <a:p>
            <a:pPr algn="just"/>
            <a:endParaRPr lang="cs-CZ" altLang="cs-CZ" sz="1600" dirty="0"/>
          </a:p>
          <a:p>
            <a:pPr marL="285750" indent="-285750" algn="just">
              <a:buFont typeface="Wingdings" panose="05000000000000000000" pitchFamily="2" charset="2"/>
              <a:buChar char="q"/>
            </a:pPr>
            <a:r>
              <a:rPr lang="cs-CZ" altLang="cs-CZ" sz="1600" b="1" dirty="0" smtClean="0"/>
              <a:t>právní precedenty </a:t>
            </a:r>
            <a:endParaRPr lang="cs-CZ" altLang="cs-CZ" sz="1600" dirty="0"/>
          </a:p>
          <a:p>
            <a:pPr marL="285750" indent="-285750" algn="just">
              <a:buFont typeface="Wingdings" panose="05000000000000000000" pitchFamily="2" charset="2"/>
              <a:buChar char="q"/>
            </a:pPr>
            <a:r>
              <a:rPr lang="cs-CZ" altLang="cs-CZ" sz="1600" b="1" dirty="0" smtClean="0"/>
              <a:t>právní obyčeje</a:t>
            </a:r>
            <a:endParaRPr lang="cs-CZ" altLang="cs-CZ" sz="1600" dirty="0"/>
          </a:p>
          <a:p>
            <a:pPr marL="285750" indent="-285750" algn="just">
              <a:buFont typeface="Wingdings" panose="05000000000000000000" pitchFamily="2" charset="2"/>
              <a:buChar char="q"/>
            </a:pPr>
            <a:r>
              <a:rPr lang="cs-CZ" altLang="cs-CZ" sz="1600" b="1" dirty="0" smtClean="0"/>
              <a:t>právní nauka</a:t>
            </a:r>
            <a:endParaRPr lang="cs-CZ" altLang="cs-CZ" sz="1600" b="1" dirty="0"/>
          </a:p>
        </p:txBody>
      </p:sp>
    </p:spTree>
    <p:extLst>
      <p:ext uri="{BB962C8B-B14F-4D97-AF65-F5344CB8AC3E}">
        <p14:creationId xmlns:p14="http://schemas.microsoft.com/office/powerpoint/2010/main" val="178666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27</a:t>
            </a:fld>
            <a:endParaRPr lang="cs-CZ" dirty="0"/>
          </a:p>
        </p:txBody>
      </p:sp>
      <p:sp>
        <p:nvSpPr>
          <p:cNvPr id="5" name="Obdélník 4"/>
          <p:cNvSpPr/>
          <p:nvPr/>
        </p:nvSpPr>
        <p:spPr>
          <a:xfrm>
            <a:off x="611560" y="620689"/>
            <a:ext cx="8208912" cy="4832092"/>
          </a:xfrm>
          <a:prstGeom prst="rect">
            <a:avLst/>
          </a:prstGeom>
        </p:spPr>
        <p:txBody>
          <a:bodyPr wrap="square">
            <a:spAutoFit/>
          </a:bodyPr>
          <a:lstStyle/>
          <a:p>
            <a:pPr lvl="0" algn="just"/>
            <a:r>
              <a:rPr lang="cs-CZ" sz="2400" b="1" dirty="0" smtClean="0"/>
              <a:t>Členění pramenů práva podle druhu orgánu, který jej vydává</a:t>
            </a:r>
          </a:p>
          <a:p>
            <a:pPr lvl="0" algn="just"/>
            <a:endParaRPr lang="cs-CZ" sz="1000" dirty="0" smtClean="0"/>
          </a:p>
          <a:p>
            <a:pPr lvl="0" algn="just"/>
            <a:r>
              <a:rPr lang="cs-CZ" dirty="0" smtClean="0"/>
              <a:t>Pravomoc k vydávání pramenů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 Senátu</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519833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28</a:t>
            </a:fld>
            <a:endParaRPr lang="cs-CZ" dirty="0"/>
          </a:p>
        </p:txBody>
      </p:sp>
      <p:sp>
        <p:nvSpPr>
          <p:cNvPr id="4" name="Obdélník 3"/>
          <p:cNvSpPr/>
          <p:nvPr/>
        </p:nvSpPr>
        <p:spPr>
          <a:xfrm>
            <a:off x="611560" y="548680"/>
            <a:ext cx="8064896" cy="5032147"/>
          </a:xfrm>
          <a:prstGeom prst="rect">
            <a:avLst/>
          </a:prstGeom>
        </p:spPr>
        <p:txBody>
          <a:bodyPr wrap="square">
            <a:spAutoFit/>
          </a:bodyPr>
          <a:lstStyle/>
          <a:p>
            <a:pPr lvl="0" algn="just"/>
            <a:r>
              <a:rPr lang="cs-CZ" sz="2400" b="1" dirty="0"/>
              <a:t>Členění pramenů </a:t>
            </a:r>
            <a:r>
              <a:rPr lang="cs-CZ" sz="2400" b="1" dirty="0" smtClean="0"/>
              <a:t>práva </a:t>
            </a:r>
            <a:r>
              <a:rPr lang="cs-CZ" sz="2400" b="1" dirty="0"/>
              <a:t>práva podle druhu orgánu, který je </a:t>
            </a:r>
            <a:r>
              <a:rPr lang="cs-CZ" sz="2400" b="1" dirty="0" smtClean="0"/>
              <a:t>vydává</a:t>
            </a:r>
          </a:p>
          <a:p>
            <a:pPr lvl="0" algn="just"/>
            <a:endParaRPr lang="cs-CZ" b="1" dirty="0"/>
          </a:p>
          <a:p>
            <a:pPr lvl="0" algn="just"/>
            <a:r>
              <a:rPr lang="cs-CZ" sz="2000" u="sng" dirty="0" smtClean="0"/>
              <a:t>Prameny vydávané místními (územními) orgány</a:t>
            </a:r>
            <a:r>
              <a:rPr lang="cs-CZ" sz="2000" dirty="0" smtClean="0"/>
              <a:t>:</a:t>
            </a:r>
          </a:p>
          <a:p>
            <a:pPr lvl="0" algn="just"/>
            <a:endParaRPr lang="cs-CZ" sz="2000" dirty="0"/>
          </a:p>
          <a:p>
            <a:pPr marL="285750" lvl="0" indent="-285750" algn="just">
              <a:spcAft>
                <a:spcPts val="600"/>
              </a:spcAft>
              <a:buFont typeface="Wingdings" panose="05000000000000000000" pitchFamily="2" charset="2"/>
              <a:buChar char="§"/>
            </a:pPr>
            <a:r>
              <a:rPr lang="cs-CZ" sz="2000"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sz="2000"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sz="2000"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sz="2000" dirty="0" smtClean="0"/>
              <a:t>nařízení obce ve věcech přeneseného výkonu státní správy (vydávají se na základě zmocnění v zákoně a v jeho mezích). </a:t>
            </a:r>
            <a:endParaRPr lang="cs-CZ" sz="2000" dirty="0"/>
          </a:p>
        </p:txBody>
      </p:sp>
    </p:spTree>
    <p:extLst>
      <p:ext uri="{BB962C8B-B14F-4D97-AF65-F5344CB8AC3E}">
        <p14:creationId xmlns:p14="http://schemas.microsoft.com/office/powerpoint/2010/main" val="3647159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29</a:t>
            </a:fld>
            <a:endParaRPr lang="cs-CZ" dirty="0"/>
          </a:p>
        </p:txBody>
      </p:sp>
      <p:sp>
        <p:nvSpPr>
          <p:cNvPr id="4" name="TextovéPole 3"/>
          <p:cNvSpPr txBox="1"/>
          <p:nvPr/>
        </p:nvSpPr>
        <p:spPr>
          <a:xfrm>
            <a:off x="395536" y="620688"/>
            <a:ext cx="8280920" cy="3748719"/>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2400" dirty="0"/>
          </a:p>
          <a:p>
            <a:pPr marL="457200" indent="-457200" algn="just">
              <a:lnSpc>
                <a:spcPct val="90000"/>
              </a:lnSpc>
              <a:buFont typeface="Wingdings" panose="05000000000000000000" pitchFamily="2" charset="2"/>
              <a:buChar char="q"/>
            </a:pPr>
            <a:r>
              <a:rPr lang="cs-CZ" altLang="cs-CZ" sz="2000" dirty="0" smtClean="0"/>
              <a:t>Ústava + ústavní zákony (mezinárodní smlouvy)</a:t>
            </a:r>
          </a:p>
          <a:p>
            <a:pPr marL="457200" indent="-457200" algn="just">
              <a:lnSpc>
                <a:spcPct val="90000"/>
              </a:lnSpc>
              <a:buFont typeface="Wingdings" panose="05000000000000000000" pitchFamily="2" charset="2"/>
              <a:buChar char="q"/>
            </a:pPr>
            <a:r>
              <a:rPr lang="cs-CZ" altLang="cs-CZ" sz="2000" dirty="0" smtClean="0"/>
              <a:t>zákony + zákonná opatření (mezinárodní smlouvy)</a:t>
            </a:r>
          </a:p>
          <a:p>
            <a:pPr marL="457200" indent="-457200" algn="just">
              <a:lnSpc>
                <a:spcPct val="90000"/>
              </a:lnSpc>
              <a:buFont typeface="Wingdings" panose="05000000000000000000" pitchFamily="2" charset="2"/>
              <a:buChar char="q"/>
            </a:pPr>
            <a:r>
              <a:rPr lang="cs-CZ" altLang="cs-CZ" sz="2000" dirty="0" smtClean="0"/>
              <a:t>obecně závazné vyhlášky obcí a krajů</a:t>
            </a:r>
          </a:p>
          <a:p>
            <a:pPr algn="just">
              <a:lnSpc>
                <a:spcPct val="90000"/>
              </a:lnSpc>
            </a:pPr>
            <a:r>
              <a:rPr lang="cs-CZ" altLang="cs-CZ" sz="2000" dirty="0" smtClean="0"/>
              <a:t>------------- (též prameny primární)</a:t>
            </a:r>
          </a:p>
          <a:p>
            <a:pPr marL="457200" indent="-457200" algn="just">
              <a:lnSpc>
                <a:spcPct val="90000"/>
              </a:lnSpc>
              <a:buFont typeface="Wingdings" panose="05000000000000000000" pitchFamily="2" charset="2"/>
              <a:buChar char="q"/>
            </a:pPr>
            <a:r>
              <a:rPr lang="cs-CZ" altLang="cs-CZ" sz="2000" dirty="0" smtClean="0"/>
              <a:t>nařízení vlády </a:t>
            </a:r>
          </a:p>
          <a:p>
            <a:pPr marL="457200" indent="-457200" algn="just">
              <a:lnSpc>
                <a:spcPct val="90000"/>
              </a:lnSpc>
              <a:buFont typeface="Wingdings" panose="05000000000000000000" pitchFamily="2" charset="2"/>
              <a:buChar char="q"/>
            </a:pPr>
            <a:r>
              <a:rPr lang="cs-CZ" altLang="cs-CZ" sz="20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2000" dirty="0" smtClean="0"/>
              <a:t>nařízení krajů a obcí</a:t>
            </a:r>
          </a:p>
          <a:p>
            <a:pPr algn="just">
              <a:lnSpc>
                <a:spcPct val="90000"/>
              </a:lnSpc>
            </a:pPr>
            <a:r>
              <a:rPr lang="cs-CZ" altLang="cs-CZ" sz="2000" dirty="0" smtClean="0"/>
              <a:t>------------(též prameny sekundární)</a:t>
            </a:r>
          </a:p>
        </p:txBody>
      </p:sp>
    </p:spTree>
    <p:extLst>
      <p:ext uri="{BB962C8B-B14F-4D97-AF65-F5344CB8AC3E}">
        <p14:creationId xmlns:p14="http://schemas.microsoft.com/office/powerpoint/2010/main" val="152114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252118" y="188640"/>
            <a:ext cx="8568952" cy="6063198"/>
          </a:xfrm>
          <a:prstGeom prst="rect">
            <a:avLst/>
          </a:prstGeom>
          <a:noFill/>
        </p:spPr>
        <p:txBody>
          <a:bodyPr wrap="square" rtlCol="0">
            <a:spAutoFit/>
          </a:bodyPr>
          <a:lstStyle/>
          <a:p>
            <a:r>
              <a:rPr lang="cs-CZ" sz="2400" b="1" dirty="0" smtClean="0"/>
              <a:t>Od etiky k trestní odpovědnosti</a:t>
            </a:r>
          </a:p>
          <a:p>
            <a:endParaRPr lang="cs-CZ" sz="2000" b="1" dirty="0" smtClean="0"/>
          </a:p>
          <a:p>
            <a:r>
              <a:rPr lang="cs-CZ" sz="2000" b="1" dirty="0" smtClean="0"/>
              <a:t>Etika</a:t>
            </a:r>
          </a:p>
          <a:p>
            <a:pPr algn="just"/>
            <a:r>
              <a:rPr lang="cs-CZ" sz="2000" i="1" dirty="0" smtClean="0"/>
              <a:t>Ženy</a:t>
            </a:r>
            <a:r>
              <a:rPr lang="cs-CZ" sz="2000" i="1" dirty="0"/>
              <a:t>, a to především matky či partnerky si zaslouží naši naprostou úctu. Bez nich bychom totiž často byli úplně ztraceni  Celý život se o nás starají, sdílí s námi strasti, city a hlavně nám pomáhají k seberealizaci. Proto bychom jim měli dokazovat naší úctu prostřednictvím slušného chování a jednání. Samozřejmě to neznamená, že si necháme vše líbit, když se nás něco dotkne, dejme to vědět, ale slušnou formou. </a:t>
            </a:r>
            <a:r>
              <a:rPr lang="cs-CZ" sz="2000" i="1" u="sng" dirty="0"/>
              <a:t>Hanlivým i sprostým pojmům, pomluvám a nedej bože násilnému chování se hned vyvarujte</a:t>
            </a:r>
            <a:r>
              <a:rPr lang="cs-CZ" sz="2000" i="1" u="sng" dirty="0" smtClean="0"/>
              <a:t>.</a:t>
            </a:r>
          </a:p>
          <a:p>
            <a:pPr algn="just"/>
            <a:endParaRPr lang="cs-CZ" sz="2000" b="1" i="1" u="sng" dirty="0" smtClean="0"/>
          </a:p>
          <a:p>
            <a:pPr algn="just"/>
            <a:r>
              <a:rPr lang="cs-CZ" sz="2000" b="1" dirty="0" smtClean="0"/>
              <a:t>Přestupek</a:t>
            </a:r>
          </a:p>
          <a:p>
            <a:pPr algn="just"/>
            <a:r>
              <a:rPr lang="cs-CZ" sz="2000" i="1" dirty="0" smtClean="0"/>
              <a:t>Fyzická osoba se dopustí přestupku tím, že jinému úmyslně ublíží na zdraví. (správní trest pokuty 20.000 Kč)</a:t>
            </a:r>
          </a:p>
          <a:p>
            <a:pPr algn="just"/>
            <a:endParaRPr lang="cs-CZ" sz="2000" dirty="0" smtClean="0"/>
          </a:p>
          <a:p>
            <a:pPr algn="just"/>
            <a:r>
              <a:rPr lang="cs-CZ" sz="2000" b="1" dirty="0" smtClean="0"/>
              <a:t>Trestný čin</a:t>
            </a:r>
          </a:p>
          <a:p>
            <a:pPr algn="just"/>
            <a:r>
              <a:rPr lang="cs-CZ" sz="2000" i="1" dirty="0" smtClean="0"/>
              <a:t>Kdo jinému úmyslně ublíží na zdraví, bude potrestán odnětím svobody od 6 měsíců do 3 let.</a:t>
            </a:r>
          </a:p>
          <a:p>
            <a:endParaRPr lang="cs-CZ" sz="2400" b="1" dirty="0" smtClean="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30</a:t>
            </a:fld>
            <a:endParaRPr lang="cs-CZ" dirty="0"/>
          </a:p>
        </p:txBody>
      </p:sp>
    </p:spTree>
    <p:extLst>
      <p:ext uri="{BB962C8B-B14F-4D97-AF65-F5344CB8AC3E}">
        <p14:creationId xmlns:p14="http://schemas.microsoft.com/office/powerpoint/2010/main" val="62940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občanská práva neztrácím, opustím-li území České republiky, pokud na základě vlastního rozhodnutí dobrovolně nepozbydu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31</a:t>
            </a:fld>
            <a:endParaRPr lang="cs-CZ" dirty="0"/>
          </a:p>
        </p:txBody>
      </p:sp>
    </p:spTree>
    <p:extLst>
      <p:ext uri="{BB962C8B-B14F-4D97-AF65-F5344CB8AC3E}">
        <p14:creationId xmlns:p14="http://schemas.microsoft.com/office/powerpoint/2010/main" val="2945182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32</a:t>
            </a:fld>
            <a:endParaRPr lang="cs-CZ" dirty="0"/>
          </a:p>
        </p:txBody>
      </p:sp>
    </p:spTree>
    <p:extLst>
      <p:ext uri="{BB962C8B-B14F-4D97-AF65-F5344CB8AC3E}">
        <p14:creationId xmlns:p14="http://schemas.microsoft.com/office/powerpoint/2010/main" val="3340191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33</a:t>
            </a:fld>
            <a:endParaRPr lang="cs-CZ" dirty="0"/>
          </a:p>
        </p:txBody>
      </p:sp>
    </p:spTree>
    <p:extLst>
      <p:ext uri="{BB962C8B-B14F-4D97-AF65-F5344CB8AC3E}">
        <p14:creationId xmlns:p14="http://schemas.microsoft.com/office/powerpoint/2010/main" val="3708601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34</a:t>
            </a:fld>
            <a:endParaRPr lang="cs-CZ" dirty="0"/>
          </a:p>
        </p:txBody>
      </p:sp>
    </p:spTree>
    <p:extLst>
      <p:ext uri="{BB962C8B-B14F-4D97-AF65-F5344CB8AC3E}">
        <p14:creationId xmlns:p14="http://schemas.microsoft.com/office/powerpoint/2010/main" val="2693918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35</a:t>
            </a:fld>
            <a:endParaRPr lang="cs-CZ" dirty="0"/>
          </a:p>
        </p:txBody>
      </p:sp>
    </p:spTree>
    <p:extLst>
      <p:ext uri="{BB962C8B-B14F-4D97-AF65-F5344CB8AC3E}">
        <p14:creationId xmlns:p14="http://schemas.microsoft.com/office/powerpoint/2010/main" val="2594936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36</a:t>
            </a:fld>
            <a:endParaRPr lang="cs-CZ" dirty="0"/>
          </a:p>
        </p:txBody>
      </p:sp>
    </p:spTree>
    <p:extLst>
      <p:ext uri="{BB962C8B-B14F-4D97-AF65-F5344CB8AC3E}">
        <p14:creationId xmlns:p14="http://schemas.microsoft.com/office/powerpoint/2010/main" val="116790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37</a:t>
            </a:fld>
            <a:endParaRPr lang="cs-CZ" dirty="0"/>
          </a:p>
        </p:txBody>
      </p:sp>
    </p:spTree>
    <p:extLst>
      <p:ext uri="{BB962C8B-B14F-4D97-AF65-F5344CB8AC3E}">
        <p14:creationId xmlns:p14="http://schemas.microsoft.com/office/powerpoint/2010/main" val="25645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38</a:t>
            </a:fld>
            <a:endParaRPr lang="cs-CZ" dirty="0"/>
          </a:p>
        </p:txBody>
      </p:sp>
    </p:spTree>
    <p:extLst>
      <p:ext uri="{BB962C8B-B14F-4D97-AF65-F5344CB8AC3E}">
        <p14:creationId xmlns:p14="http://schemas.microsoft.com/office/powerpoint/2010/main" val="3696785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39</a:t>
            </a:fld>
            <a:endParaRPr lang="cs-CZ" dirty="0"/>
          </a:p>
        </p:txBody>
      </p:sp>
    </p:spTree>
    <p:extLst>
      <p:ext uri="{BB962C8B-B14F-4D97-AF65-F5344CB8AC3E}">
        <p14:creationId xmlns:p14="http://schemas.microsoft.com/office/powerpoint/2010/main" val="27426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323528" y="692696"/>
            <a:ext cx="8424936" cy="5539978"/>
          </a:xfrm>
          <a:prstGeom prst="rect">
            <a:avLst/>
          </a:prstGeom>
          <a:noFill/>
        </p:spPr>
        <p:txBody>
          <a:bodyPr wrap="square" rtlCol="0">
            <a:spAutoFit/>
          </a:bodyPr>
          <a:lstStyle/>
          <a:p>
            <a:pPr>
              <a:buNone/>
            </a:pPr>
            <a:r>
              <a:rPr lang="cs-CZ" sz="2400" b="1" dirty="0" smtClean="0"/>
              <a:t>Právo</a:t>
            </a:r>
          </a:p>
          <a:p>
            <a:pPr>
              <a:buNone/>
            </a:pPr>
            <a:endParaRPr lang="cs-CZ" sz="2400" b="1" dirty="0"/>
          </a:p>
          <a:p>
            <a:pPr algn="just">
              <a:buNone/>
            </a:pPr>
            <a:r>
              <a:rPr lang="cs-CZ" sz="2000" dirty="0" smtClean="0"/>
              <a:t>je fenoménem společenským, společenství lidí je různorodý organismus, který potřebuje formu regulace</a:t>
            </a:r>
          </a:p>
          <a:p>
            <a:pPr algn="just">
              <a:buNone/>
            </a:pPr>
            <a:endParaRPr lang="cs-CZ" sz="2000" b="1" dirty="0" smtClean="0"/>
          </a:p>
          <a:p>
            <a:pPr algn="just">
              <a:buNone/>
            </a:pPr>
            <a:r>
              <a:rPr lang="cs-CZ" sz="2000" dirty="0" smtClean="0"/>
              <a:t>jedná se o </a:t>
            </a:r>
            <a:r>
              <a:rPr lang="cs-CZ" sz="2000" b="1" dirty="0" smtClean="0"/>
              <a:t>normativní systém</a:t>
            </a:r>
            <a:r>
              <a:rPr lang="cs-CZ" sz="2000" dirty="0" smtClean="0"/>
              <a:t>, ale nikoli jediný (vedle něj stojí normy etické, náboženské, které dříve byly a např. v islámském právním systému jsou dodnes vynutitelné)</a:t>
            </a:r>
          </a:p>
          <a:p>
            <a:pPr algn="just">
              <a:buNone/>
            </a:pPr>
            <a:r>
              <a:rPr lang="cs-CZ" sz="1400" dirty="0" smtClean="0"/>
              <a:t>Příklady</a:t>
            </a:r>
          </a:p>
          <a:p>
            <a:pPr marL="342900" indent="-342900" algn="just">
              <a:buFont typeface="Arial" panose="020B0604020202020204" pitchFamily="34" charset="0"/>
              <a:buChar char="•"/>
            </a:pPr>
            <a:r>
              <a:rPr lang="cs-CZ" sz="1400" dirty="0" smtClean="0"/>
              <a:t>rozvod podle církevního práva a světského práva</a:t>
            </a:r>
          </a:p>
          <a:p>
            <a:pPr marL="342900" indent="-342900" algn="just">
              <a:buFont typeface="Arial" panose="020B0604020202020204" pitchFamily="34" charset="0"/>
              <a:buChar char="•"/>
            </a:pPr>
            <a:r>
              <a:rPr lang="cs-CZ" sz="1400" dirty="0" smtClean="0"/>
              <a:t>titul JUDr.</a:t>
            </a:r>
          </a:p>
          <a:p>
            <a:pPr>
              <a:buNone/>
            </a:pPr>
            <a:r>
              <a:rPr lang="cs-CZ" sz="2400" b="1" dirty="0" smtClean="0"/>
              <a:t>Úloha práva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umožňuje lidské soužití,</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spravedlnost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chrání důležité zájmy (státu, jednotlivce,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dělbu práce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alokaci omezených zdrojů,</a:t>
            </a:r>
          </a:p>
          <a:p>
            <a:pPr marL="800100" lvl="1" indent="-342900" algn="just">
              <a:buFont typeface="Arial" panose="020B0604020202020204" pitchFamily="34" charset="0"/>
              <a:buChar char="•"/>
              <a:defRPr/>
            </a:pPr>
            <a:r>
              <a:rPr lang="cs-CZ" altLang="cs-CZ" sz="2000" dirty="0">
                <a:cs typeface="Arial" panose="020B0604020202020204" pitchFamily="34" charset="0"/>
              </a:rPr>
              <a:t>upravuje mechanismy řešení sporů, resp. procesní </a:t>
            </a:r>
            <a:r>
              <a:rPr lang="cs-CZ" altLang="cs-CZ" sz="2000" dirty="0" smtClean="0">
                <a:cs typeface="Arial" panose="020B0604020202020204" pitchFamily="34" charset="0"/>
              </a:rPr>
              <a:t>pravidla</a:t>
            </a:r>
            <a:endParaRPr lang="cs-CZ" altLang="cs-CZ" sz="2000" b="1" dirty="0">
              <a:cs typeface="Arial" panose="020B0604020202020204" pitchFamily="34" charset="0"/>
            </a:endParaRPr>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40</a:t>
            </a:fld>
            <a:endParaRPr lang="cs-CZ" dirty="0"/>
          </a:p>
        </p:txBody>
      </p:sp>
    </p:spTree>
    <p:extLst>
      <p:ext uri="{BB962C8B-B14F-4D97-AF65-F5344CB8AC3E}">
        <p14:creationId xmlns:p14="http://schemas.microsoft.com/office/powerpoint/2010/main" val="255867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41</a:t>
            </a:fld>
            <a:endParaRPr lang="cs-CZ" dirty="0"/>
          </a:p>
        </p:txBody>
      </p:sp>
    </p:spTree>
    <p:extLst>
      <p:ext uri="{BB962C8B-B14F-4D97-AF65-F5344CB8AC3E}">
        <p14:creationId xmlns:p14="http://schemas.microsoft.com/office/powerpoint/2010/main" val="2487121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42</a:t>
            </a:fld>
            <a:endParaRPr lang="cs-CZ" dirty="0"/>
          </a:p>
        </p:txBody>
      </p:sp>
    </p:spTree>
    <p:extLst>
      <p:ext uri="{BB962C8B-B14F-4D97-AF65-F5344CB8AC3E}">
        <p14:creationId xmlns:p14="http://schemas.microsoft.com/office/powerpoint/2010/main" val="310060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b="1" dirty="0" smtClean="0">
                <a:solidFill>
                  <a:srgbClr val="FF0000"/>
                </a:solidFill>
              </a:rPr>
              <a:t>V případě návrhu zákona o státním rozpočtu a návrhu státního závěrečného účtu pouze vláda a projednává pouze Poslanecká sněmovna.</a:t>
            </a:r>
            <a:endParaRPr lang="cs-CZ" b="1" dirty="0">
              <a:solidFill>
                <a:srgbClr val="FF0000"/>
              </a:solidFill>
            </a:endParaRP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43</a:t>
            </a:fld>
            <a:endParaRPr lang="cs-CZ" dirty="0"/>
          </a:p>
        </p:txBody>
      </p:sp>
    </p:spTree>
    <p:extLst>
      <p:ext uri="{BB962C8B-B14F-4D97-AF65-F5344CB8AC3E}">
        <p14:creationId xmlns:p14="http://schemas.microsoft.com/office/powerpoint/2010/main" val="106804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44</a:t>
            </a:fld>
            <a:endParaRPr lang="cs-CZ" dirty="0"/>
          </a:p>
        </p:txBody>
      </p:sp>
    </p:spTree>
    <p:extLst>
      <p:ext uri="{BB962C8B-B14F-4D97-AF65-F5344CB8AC3E}">
        <p14:creationId xmlns:p14="http://schemas.microsoft.com/office/powerpoint/2010/main" val="17063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45</a:t>
            </a:fld>
            <a:endParaRPr lang="cs-CZ" dirty="0"/>
          </a:p>
        </p:txBody>
      </p:sp>
    </p:spTree>
    <p:extLst>
      <p:ext uri="{BB962C8B-B14F-4D97-AF65-F5344CB8AC3E}">
        <p14:creationId xmlns:p14="http://schemas.microsoft.com/office/powerpoint/2010/main" val="4177490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solidFill>
                  <a:srgbClr val="C00000"/>
                </a:solidFill>
              </a:rPr>
              <a:t>A co ty milosti…?</a:t>
            </a:r>
            <a:endParaRPr lang="cs-CZ" altLang="cs-CZ" sz="2400" dirty="0">
              <a:solidFill>
                <a:srgbClr val="C00000"/>
              </a:solidFill>
            </a:endParaRPr>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46</a:t>
            </a:fld>
            <a:endParaRPr lang="cs-CZ" dirty="0"/>
          </a:p>
        </p:txBody>
      </p:sp>
    </p:spTree>
    <p:extLst>
      <p:ext uri="{BB962C8B-B14F-4D97-AF65-F5344CB8AC3E}">
        <p14:creationId xmlns:p14="http://schemas.microsoft.com/office/powerpoint/2010/main" val="3329793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b="1" dirty="0" smtClean="0">
                <a:solidFill>
                  <a:srgbClr val="FF0000"/>
                </a:solidFill>
              </a:rPr>
              <a:t>Jak se vláda rodí…? (aneb od voleb v říjnu 2017 do schválení důvěry v červenci 2018 literou Ústavy)</a:t>
            </a:r>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47</a:t>
            </a:fld>
            <a:endParaRPr lang="cs-CZ" dirty="0"/>
          </a:p>
        </p:txBody>
      </p:sp>
    </p:spTree>
    <p:extLst>
      <p:ext uri="{BB962C8B-B14F-4D97-AF65-F5344CB8AC3E}">
        <p14:creationId xmlns:p14="http://schemas.microsoft.com/office/powerpoint/2010/main" val="2335377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48</a:t>
            </a:fld>
            <a:endParaRPr lang="cs-CZ" dirty="0"/>
          </a:p>
        </p:txBody>
      </p:sp>
    </p:spTree>
    <p:extLst>
      <p:ext uri="{BB962C8B-B14F-4D97-AF65-F5344CB8AC3E}">
        <p14:creationId xmlns:p14="http://schemas.microsoft.com/office/powerpoint/2010/main" val="2466808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49</a:t>
            </a:fld>
            <a:endParaRPr lang="cs-CZ" dirty="0"/>
          </a:p>
        </p:txBody>
      </p:sp>
    </p:spTree>
    <p:extLst>
      <p:ext uri="{BB962C8B-B14F-4D97-AF65-F5344CB8AC3E}">
        <p14:creationId xmlns:p14="http://schemas.microsoft.com/office/powerpoint/2010/main" val="307930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467544" y="620688"/>
            <a:ext cx="8208912" cy="10402848"/>
          </a:xfrm>
          <a:prstGeom prst="rect">
            <a:avLst/>
          </a:prstGeom>
          <a:noFill/>
        </p:spPr>
        <p:txBody>
          <a:bodyPr wrap="square" rtlCol="0">
            <a:spAutoFit/>
          </a:bodyPr>
          <a:lstStyle/>
          <a:p>
            <a:pPr algn="just"/>
            <a:r>
              <a:rPr lang="cs-CZ" sz="2400" b="1" dirty="0" smtClean="0"/>
              <a:t>Funkce práva ve společnosti</a:t>
            </a:r>
          </a:p>
          <a:p>
            <a:pPr algn="just"/>
            <a:endParaRPr lang="cs-CZ" sz="2400" b="1" dirty="0" smtClean="0"/>
          </a:p>
          <a:p>
            <a:pPr marL="342900" indent="-342900" algn="just">
              <a:buFont typeface="Arial" panose="020B0604020202020204" pitchFamily="34" charset="0"/>
              <a:buChar char="•"/>
            </a:pPr>
            <a:r>
              <a:rPr lang="cs-CZ" sz="2000" dirty="0"/>
              <a:t>r</a:t>
            </a:r>
            <a:r>
              <a:rPr lang="cs-CZ" sz="2000" dirty="0" smtClean="0"/>
              <a:t>egulativní</a:t>
            </a:r>
          </a:p>
          <a:p>
            <a:pPr marL="342900" indent="-342900" algn="just">
              <a:buFont typeface="Arial" panose="020B0604020202020204" pitchFamily="34" charset="0"/>
              <a:buChar char="•"/>
            </a:pPr>
            <a:r>
              <a:rPr lang="cs-CZ" sz="2000" dirty="0"/>
              <a:t>k</a:t>
            </a:r>
            <a:r>
              <a:rPr lang="cs-CZ" sz="2000" dirty="0" smtClean="0"/>
              <a:t>ontrolní</a:t>
            </a:r>
          </a:p>
          <a:p>
            <a:pPr marL="342900" indent="-342900" algn="just">
              <a:buFont typeface="Arial" panose="020B0604020202020204" pitchFamily="34" charset="0"/>
              <a:buChar char="•"/>
            </a:pPr>
            <a:r>
              <a:rPr lang="cs-CZ" sz="2000" dirty="0" smtClean="0"/>
              <a:t>ochranná</a:t>
            </a:r>
          </a:p>
          <a:p>
            <a:pPr marL="342900" indent="-342900" algn="just">
              <a:buFont typeface="Arial" panose="020B0604020202020204" pitchFamily="34" charset="0"/>
              <a:buChar char="•"/>
            </a:pPr>
            <a:r>
              <a:rPr lang="cs-CZ" sz="2000" dirty="0" smtClean="0"/>
              <a:t>výchovná</a:t>
            </a:r>
          </a:p>
          <a:p>
            <a:pPr algn="just"/>
            <a:endParaRPr lang="cs-CZ" sz="2400" b="1" dirty="0" smtClean="0"/>
          </a:p>
          <a:p>
            <a:pPr marL="109728" algn="just">
              <a:buClr>
                <a:schemeClr val="accent3"/>
              </a:buClr>
              <a:defRPr/>
            </a:pPr>
            <a:r>
              <a:rPr lang="cs-CZ" sz="2400" b="1" dirty="0">
                <a:latin typeface="Arial" panose="020B0604020202020204" pitchFamily="34" charset="0"/>
                <a:cs typeface="Arial" panose="020B0604020202020204" pitchFamily="34" charset="0"/>
              </a:rPr>
              <a:t>Systém práva </a:t>
            </a: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představuje </a:t>
            </a:r>
            <a:r>
              <a:rPr lang="cs-CZ" sz="2000" dirty="0">
                <a:latin typeface="+mj-lt"/>
                <a:cs typeface="Arial" panose="020B0604020202020204" pitchFamily="34" charset="0"/>
              </a:rPr>
              <a:t>uspořádání právních norem do celku, který má charakter systému, a jeho rozdělení na části (právní odvětví a instituty, apod</a:t>
            </a:r>
            <a:r>
              <a:rPr lang="cs-CZ" sz="2000" dirty="0" smtClean="0">
                <a:latin typeface="+mj-lt"/>
                <a:cs typeface="Arial" panose="020B0604020202020204" pitchFamily="34" charset="0"/>
              </a:rPr>
              <a:t>.).</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V rámci systému rozlišujeme</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b="1" dirty="0" smtClean="0">
                <a:latin typeface="+mj-lt"/>
                <a:cs typeface="Arial" panose="020B0604020202020204" pitchFamily="34" charset="0"/>
              </a:rPr>
              <a:t>1) právo mezinárodní </a:t>
            </a:r>
            <a:r>
              <a:rPr lang="cs-CZ" sz="2000" b="1" dirty="0">
                <a:latin typeface="+mj-lt"/>
                <a:cs typeface="Arial" panose="020B0604020202020204" pitchFamily="34" charset="0"/>
              </a:rPr>
              <a:t>(veřejné) a evropské (dříve komunitární a unijní) a </a:t>
            </a:r>
            <a:r>
              <a:rPr lang="cs-CZ" sz="2000" b="1" dirty="0" smtClean="0">
                <a:latin typeface="+mj-lt"/>
                <a:cs typeface="Arial" panose="020B0604020202020204" pitchFamily="34" charset="0"/>
              </a:rPr>
              <a:t>vnitrostátní</a:t>
            </a:r>
            <a:endParaRPr lang="cs-CZ" sz="2000" b="1" dirty="0">
              <a:latin typeface="+mj-lt"/>
              <a:cs typeface="Arial" panose="020B0604020202020204" pitchFamily="34" charset="0"/>
            </a:endParaRPr>
          </a:p>
          <a:p>
            <a:pPr marL="109728" algn="just">
              <a:buClr>
                <a:schemeClr val="accent3"/>
              </a:buClr>
              <a:defRPr/>
            </a:pPr>
            <a:endParaRPr lang="cs-CZ" sz="2400" dirty="0" smtClean="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algn="just"/>
            <a:endParaRPr lang="cs-CZ" sz="2400" b="1" dirty="0" smtClean="0"/>
          </a:p>
          <a:p>
            <a:pPr algn="just"/>
            <a:endParaRPr lang="cs-CZ" sz="2400" b="1" dirty="0" smtClean="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algn="just"/>
            <a:endParaRPr lang="cs-CZ" sz="2400" b="1"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50</a:t>
            </a:fld>
            <a:endParaRPr lang="cs-CZ" dirty="0"/>
          </a:p>
        </p:txBody>
      </p:sp>
    </p:spTree>
    <p:extLst>
      <p:ext uri="{BB962C8B-B14F-4D97-AF65-F5344CB8AC3E}">
        <p14:creationId xmlns:p14="http://schemas.microsoft.com/office/powerpoint/2010/main" val="18898727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647426"/>
          </a:xfrm>
          <a:prstGeom prst="rect">
            <a:avLst/>
          </a:prstGeom>
          <a:noFill/>
        </p:spPr>
        <p:txBody>
          <a:bodyPr wrap="square" rtlCol="0">
            <a:spAutoFit/>
          </a:bodyPr>
          <a:lstStyle/>
          <a:p>
            <a:r>
              <a:rPr lang="cs-CZ" sz="2400" b="1" dirty="0" smtClean="0"/>
              <a:t>Základní práva a svobody</a:t>
            </a:r>
          </a:p>
          <a:p>
            <a:endParaRPr lang="cs-CZ" sz="2400" dirty="0" smtClean="0"/>
          </a:p>
          <a:p>
            <a:pPr lvl="0" algn="just">
              <a:buFont typeface="Wingdings" pitchFamily="2" charset="2"/>
              <a:buChar char="§"/>
            </a:pPr>
            <a:r>
              <a:rPr lang="cs-CZ" sz="2000" dirty="0" smtClean="0"/>
              <a:t>jejich garance je nedílnou entitou moderního právního státu</a:t>
            </a:r>
          </a:p>
          <a:p>
            <a:pPr lvl="0" algn="just">
              <a:buFont typeface="Wingdings" pitchFamily="2" charset="2"/>
              <a:buChar char="§"/>
            </a:pPr>
            <a:endParaRPr lang="cs-CZ" sz="2000" dirty="0" smtClean="0"/>
          </a:p>
          <a:p>
            <a:pPr lvl="0" algn="just">
              <a:buFont typeface="Wingdings" pitchFamily="2" charset="2"/>
              <a:buChar char="§"/>
            </a:pPr>
            <a:r>
              <a:rPr lang="cs-CZ" sz="2000" dirty="0" smtClean="0"/>
              <a:t>úprava základních práv a svobod občanů vymezuje autonomní prostory jednotlivce před zásahy státní moci </a:t>
            </a:r>
            <a:r>
              <a:rPr lang="cs-CZ" sz="2000" b="1" i="1" dirty="0" smtClean="0"/>
              <a:t>(liberální stát)</a:t>
            </a:r>
          </a:p>
          <a:p>
            <a:pPr lvl="0" algn="just">
              <a:buFont typeface="Wingdings" pitchFamily="2" charset="2"/>
              <a:buChar char="§"/>
            </a:pPr>
            <a:endParaRPr lang="cs-CZ" sz="2000" dirty="0" smtClean="0"/>
          </a:p>
          <a:p>
            <a:pPr lvl="0" algn="just">
              <a:buFont typeface="Wingdings" pitchFamily="2" charset="2"/>
              <a:buChar char="§"/>
            </a:pPr>
            <a:r>
              <a:rPr lang="cs-CZ" sz="2000" dirty="0" smtClean="0"/>
              <a:t>možnost jednotlivce podílet se na správě věcí veřejných </a:t>
            </a:r>
            <a:r>
              <a:rPr lang="cs-CZ" sz="2000" b="1" i="1" dirty="0" smtClean="0"/>
              <a:t>(demokratický stát)</a:t>
            </a:r>
          </a:p>
          <a:p>
            <a:pPr lvl="0" algn="just"/>
            <a:endParaRPr lang="cs-CZ" sz="2000" dirty="0" smtClean="0"/>
          </a:p>
          <a:p>
            <a:pPr lvl="0" algn="just">
              <a:buFont typeface="Wingdings" pitchFamily="2" charset="2"/>
              <a:buChar char="§"/>
            </a:pPr>
            <a:r>
              <a:rPr lang="cs-CZ" sz="2000" dirty="0" smtClean="0"/>
              <a:t>úkoly státu poskytovat jednotlivci nějaká plnění </a:t>
            </a:r>
            <a:r>
              <a:rPr lang="cs-CZ" sz="2000" b="1" i="1" dirty="0" smtClean="0"/>
              <a:t>(sociální stát)</a:t>
            </a:r>
          </a:p>
          <a:p>
            <a:pPr lvl="0" algn="just">
              <a:buFont typeface="Wingdings" pitchFamily="2" charset="2"/>
              <a:buChar char="§"/>
            </a:pPr>
            <a:endParaRPr lang="cs-CZ" sz="2000" dirty="0" smtClean="0"/>
          </a:p>
          <a:p>
            <a:pPr algn="just"/>
            <a:r>
              <a:rPr lang="cs-CZ" sz="2000" b="1" i="1" dirty="0" smtClean="0"/>
              <a:t>Je tomu tak i v České republice?</a:t>
            </a:r>
          </a:p>
          <a:p>
            <a:pPr lvl="0" algn="just"/>
            <a:endParaRPr lang="cs-CZ" sz="2400" dirty="0" smtClean="0"/>
          </a:p>
          <a:p>
            <a:pPr algn="just">
              <a:buFont typeface="Wingdings" pitchFamily="2" charset="2"/>
              <a:buChar char="§"/>
            </a:pPr>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51</a:t>
            </a:fld>
            <a:endParaRPr lang="cs-CZ" dirty="0"/>
          </a:p>
        </p:txBody>
      </p:sp>
    </p:spTree>
    <p:extLst>
      <p:ext uri="{BB962C8B-B14F-4D97-AF65-F5344CB8AC3E}">
        <p14:creationId xmlns:p14="http://schemas.microsoft.com/office/powerpoint/2010/main" val="27774124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6494085"/>
          </a:xfrm>
          <a:prstGeom prst="rect">
            <a:avLst/>
          </a:prstGeom>
          <a:noFill/>
        </p:spPr>
        <p:txBody>
          <a:bodyPr wrap="square" rtlCol="0">
            <a:spAutoFit/>
          </a:bodyPr>
          <a:lstStyle/>
          <a:p>
            <a:r>
              <a:rPr lang="cs-CZ" sz="2400" b="1" dirty="0" smtClean="0"/>
              <a:t>Základní práva a svobody</a:t>
            </a:r>
          </a:p>
          <a:p>
            <a:endParaRPr lang="cs-CZ" sz="2400" b="1" dirty="0" smtClean="0"/>
          </a:p>
          <a:p>
            <a:pPr marL="457200" indent="-457200"/>
            <a:r>
              <a:rPr lang="cs-CZ" sz="2400" b="1" dirty="0" smtClean="0"/>
              <a:t>a) postulát liberálního státu</a:t>
            </a:r>
          </a:p>
          <a:p>
            <a:pPr marL="457200" indent="-457200">
              <a:buAutoNum type="alphaLcParenR"/>
            </a:pPr>
            <a:endParaRPr lang="cs-CZ" sz="2000" b="1" dirty="0" smtClean="0"/>
          </a:p>
          <a:p>
            <a:pPr algn="just"/>
            <a:r>
              <a:rPr lang="cs-CZ" sz="2000" dirty="0" smtClean="0"/>
              <a:t>-čl. 2 odst. 2, 3 usnesení ČNR o vyhlášení Listiny základních práv a svobod (dále jen „Listina“)</a:t>
            </a:r>
          </a:p>
          <a:p>
            <a:pPr algn="just"/>
            <a:endParaRPr lang="cs-CZ" sz="2000" dirty="0" smtClean="0"/>
          </a:p>
          <a:p>
            <a:pPr algn="just"/>
            <a:r>
              <a:rPr lang="cs-CZ" sz="2000" i="1" dirty="0" smtClean="0"/>
              <a:t>„ Státní moc lze uplatňovat jen v případech a mezích stanovených zákonem a to způsobem, který zákon stanoví.“</a:t>
            </a:r>
          </a:p>
          <a:p>
            <a:pPr algn="just"/>
            <a:endParaRPr lang="cs-CZ" sz="2000" i="1" dirty="0" smtClean="0"/>
          </a:p>
          <a:p>
            <a:pPr algn="just"/>
            <a:r>
              <a:rPr lang="cs-CZ" sz="2000" i="1" dirty="0" smtClean="0"/>
              <a:t>„Každý může činit to, co není zákonem zakázáno a nikdo nesmí být nucen činit to, co zákon neukládá“</a:t>
            </a:r>
          </a:p>
          <a:p>
            <a:pPr algn="just"/>
            <a:endParaRPr lang="cs-CZ" sz="2000" dirty="0" smtClean="0"/>
          </a:p>
          <a:p>
            <a:pPr algn="just"/>
            <a:r>
              <a:rPr lang="cs-CZ" sz="2000" dirty="0" smtClean="0"/>
              <a:t>Čl. 4 odst. 1 – 3 Listiny</a:t>
            </a:r>
          </a:p>
          <a:p>
            <a:pPr algn="just"/>
            <a:endParaRPr lang="cs-CZ" sz="2000" dirty="0" smtClean="0"/>
          </a:p>
          <a:p>
            <a:pPr algn="just"/>
            <a:r>
              <a:rPr lang="cs-CZ" sz="2000" i="1" dirty="0" smtClean="0"/>
              <a:t>„Povinnosti mohou být ukládány toliko na základě zákona a v jeho mezích a jen při zachování základních práv a svobod.“</a:t>
            </a:r>
          </a:p>
          <a:p>
            <a:pPr marL="457200" indent="-457200"/>
            <a:endParaRPr lang="cs-CZ" sz="2000" b="1" dirty="0" smtClean="0"/>
          </a:p>
          <a:p>
            <a:pPr algn="just"/>
            <a:endParaRPr lang="cs-CZ" sz="2400" b="1" dirty="0" smtClean="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52</a:t>
            </a:fld>
            <a:endParaRPr lang="cs-CZ" dirty="0"/>
          </a:p>
        </p:txBody>
      </p:sp>
    </p:spTree>
    <p:extLst>
      <p:ext uri="{BB962C8B-B14F-4D97-AF65-F5344CB8AC3E}">
        <p14:creationId xmlns:p14="http://schemas.microsoft.com/office/powerpoint/2010/main" val="349949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5509200"/>
          </a:xfrm>
          <a:prstGeom prst="rect">
            <a:avLst/>
          </a:prstGeom>
          <a:noFill/>
        </p:spPr>
        <p:txBody>
          <a:bodyPr wrap="square" rtlCol="0">
            <a:spAutoFit/>
          </a:bodyPr>
          <a:lstStyle/>
          <a:p>
            <a:pPr>
              <a:buNone/>
            </a:pPr>
            <a:r>
              <a:rPr lang="cs-CZ" sz="2400" b="1" dirty="0" smtClean="0"/>
              <a:t>Základní práva a svobody</a:t>
            </a:r>
          </a:p>
          <a:p>
            <a:pPr algn="just"/>
            <a:endParaRPr lang="cs-CZ" sz="2400" dirty="0" smtClean="0"/>
          </a:p>
          <a:p>
            <a:pPr algn="just"/>
            <a:r>
              <a:rPr lang="cs-CZ" sz="2000" i="1" dirty="0" smtClean="0"/>
              <a:t>„Meze základních práv a svobod mohou být za podmínek stanovených Listinou upraveny pouze zákonem“</a:t>
            </a:r>
          </a:p>
          <a:p>
            <a:pPr algn="just"/>
            <a:endParaRPr lang="cs-CZ" sz="2000" i="1" dirty="0" smtClean="0"/>
          </a:p>
          <a:p>
            <a:pPr algn="just"/>
            <a:r>
              <a:rPr lang="cs-CZ" sz="2000" i="1" dirty="0" smtClean="0"/>
              <a:t>„Zákonná omezení základních práv a svobod musí platit stejně pro všechny případy, které splňují stanovené podmínky“.</a:t>
            </a:r>
          </a:p>
          <a:p>
            <a:pPr algn="just"/>
            <a:endParaRPr lang="cs-CZ" sz="2000" dirty="0" smtClean="0"/>
          </a:p>
          <a:p>
            <a:pPr algn="just"/>
            <a:r>
              <a:rPr lang="cs-CZ" sz="2400" b="1" dirty="0" smtClean="0"/>
              <a:t>b) postulát demokratického právního státu</a:t>
            </a:r>
          </a:p>
          <a:p>
            <a:pPr algn="just"/>
            <a:endParaRPr lang="cs-CZ" sz="2000" b="1" dirty="0" smtClean="0"/>
          </a:p>
          <a:p>
            <a:pPr algn="just"/>
            <a:r>
              <a:rPr lang="cs-CZ" sz="2000" dirty="0" smtClean="0"/>
              <a:t>čl. 21 Listiny</a:t>
            </a:r>
          </a:p>
          <a:p>
            <a:pPr algn="just"/>
            <a:endParaRPr lang="cs-CZ" sz="2000" dirty="0" smtClean="0"/>
          </a:p>
          <a:p>
            <a:pPr lvl="0" algn="just"/>
            <a:r>
              <a:rPr lang="cs-CZ" sz="2000" i="1" dirty="0" smtClean="0"/>
              <a:t>Občané mají právo podílet se na správě veřejných věcí přímo nebo svobodnou volbou svých zástupců.</a:t>
            </a:r>
          </a:p>
          <a:p>
            <a:pPr lvl="0" algn="just"/>
            <a:r>
              <a:rPr lang="cs-CZ" sz="2000" i="1" dirty="0" smtClean="0"/>
              <a:t> </a:t>
            </a:r>
          </a:p>
          <a:p>
            <a:pPr lvl="0" algn="just"/>
            <a:r>
              <a:rPr lang="cs-CZ" sz="2000" i="1" dirty="0" smtClean="0"/>
              <a:t>Volby se musí konat ve lhůtách nepřesahujících pravidelná volební období stanovená zákonem.</a:t>
            </a:r>
            <a:endParaRPr lang="cs-CZ" sz="2000" i="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53</a:t>
            </a:fld>
            <a:endParaRPr lang="cs-CZ" dirty="0"/>
          </a:p>
        </p:txBody>
      </p:sp>
    </p:spTree>
    <p:extLst>
      <p:ext uri="{BB962C8B-B14F-4D97-AF65-F5344CB8AC3E}">
        <p14:creationId xmlns:p14="http://schemas.microsoft.com/office/powerpoint/2010/main" val="2752291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494633"/>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lvl="0" algn="just"/>
            <a:r>
              <a:rPr lang="cs-CZ" sz="2000" i="1" dirty="0" smtClean="0"/>
              <a:t>Volební právo je všeobecné a rovné a vykonává se tajným </a:t>
            </a:r>
          </a:p>
          <a:p>
            <a:pPr lvl="0" algn="just"/>
            <a:r>
              <a:rPr lang="cs-CZ" sz="2000" i="1" dirty="0" smtClean="0"/>
              <a:t>hlasováním. </a:t>
            </a:r>
          </a:p>
          <a:p>
            <a:pPr lvl="0" algn="just"/>
            <a:endParaRPr lang="cs-CZ" sz="2000" i="1" dirty="0" smtClean="0"/>
          </a:p>
          <a:p>
            <a:pPr lvl="0" algn="just"/>
            <a:r>
              <a:rPr lang="cs-CZ" sz="2000" i="1" dirty="0" smtClean="0"/>
              <a:t>Občané mají za rovných podmínek přístup k voleným a jiným veřejným funkcím.</a:t>
            </a:r>
          </a:p>
          <a:p>
            <a:pPr lvl="0" algn="just"/>
            <a:endParaRPr lang="cs-CZ" sz="2400" dirty="0" smtClean="0"/>
          </a:p>
          <a:p>
            <a:pPr lvl="0" algn="just"/>
            <a:r>
              <a:rPr lang="cs-CZ" sz="2400" b="1" dirty="0" smtClean="0"/>
              <a:t>c) postulát sociálního státu</a:t>
            </a:r>
          </a:p>
          <a:p>
            <a:pPr lvl="0" algn="just"/>
            <a:endParaRPr lang="cs-CZ" sz="2000" b="1" dirty="0" smtClean="0"/>
          </a:p>
          <a:p>
            <a:r>
              <a:rPr lang="cs-CZ" sz="2000" dirty="0" smtClean="0"/>
              <a:t>čl. 26 Listiny</a:t>
            </a:r>
          </a:p>
          <a:p>
            <a:endParaRPr lang="cs-CZ" sz="2000" dirty="0" smtClean="0"/>
          </a:p>
          <a:p>
            <a:pPr algn="just"/>
            <a:r>
              <a:rPr lang="cs-CZ" sz="2000" i="1" dirty="0" smtClean="0"/>
              <a:t>Každý má právo získávat prostředky pro své životní potřeby prací. Občany, kteří toto právo nemohou bez své viny vykonávat, </a:t>
            </a:r>
            <a:r>
              <a:rPr lang="cs-CZ" sz="2000" b="1" i="1" dirty="0" smtClean="0"/>
              <a:t>stát v přiměřeném rozsahu hmotně zajišťuje.</a:t>
            </a:r>
            <a:endParaRPr lang="cs-CZ" sz="2000" i="1" dirty="0" smtClean="0"/>
          </a:p>
          <a:p>
            <a:pPr lvl="0" algn="just"/>
            <a:endParaRPr lang="cs-CZ" sz="2000" dirty="0" smtClean="0"/>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54</a:t>
            </a:fld>
            <a:endParaRPr lang="cs-CZ" dirty="0"/>
          </a:p>
        </p:txBody>
      </p:sp>
    </p:spTree>
    <p:extLst>
      <p:ext uri="{BB962C8B-B14F-4D97-AF65-F5344CB8AC3E}">
        <p14:creationId xmlns:p14="http://schemas.microsoft.com/office/powerpoint/2010/main" val="341319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8371523"/>
          </a:xfrm>
          <a:prstGeom prst="rect">
            <a:avLst/>
          </a:prstGeom>
          <a:noFill/>
        </p:spPr>
        <p:txBody>
          <a:bodyPr wrap="square" rtlCol="0">
            <a:spAutoFit/>
          </a:bodyPr>
          <a:lstStyle/>
          <a:p>
            <a:pPr algn="just">
              <a:buNone/>
            </a:pPr>
            <a:r>
              <a:rPr lang="cs-CZ" sz="2400" b="1" dirty="0" smtClean="0"/>
              <a:t>Základní práva a svobody</a:t>
            </a:r>
          </a:p>
          <a:p>
            <a:endParaRPr lang="cs-CZ" sz="2400" dirty="0" smtClean="0"/>
          </a:p>
          <a:p>
            <a:pPr algn="just"/>
            <a:r>
              <a:rPr lang="cs-CZ" sz="2000" dirty="0" smtClean="0"/>
              <a:t>Čl. 30 Listiny </a:t>
            </a:r>
          </a:p>
          <a:p>
            <a:pPr lvl="0" algn="just"/>
            <a:r>
              <a:rPr lang="cs-CZ" sz="2000" i="1" dirty="0" smtClean="0"/>
              <a:t>Občané mají právo </a:t>
            </a:r>
            <a:r>
              <a:rPr lang="cs-CZ" sz="2000" b="1" i="1" dirty="0" smtClean="0"/>
              <a:t>na přiměřené hmotné zabezpečení ve stáří a při nezpůsobilosti k práci, jakož i při ztrátě živitele</a:t>
            </a:r>
            <a:r>
              <a:rPr lang="cs-CZ" sz="2000" i="1" dirty="0" smtClean="0"/>
              <a:t>.</a:t>
            </a:r>
          </a:p>
          <a:p>
            <a:pPr lvl="0" algn="just"/>
            <a:r>
              <a:rPr lang="cs-CZ" sz="2000" i="1" dirty="0" smtClean="0"/>
              <a:t>Každý, kdo je v hmotné nouzi, </a:t>
            </a:r>
            <a:r>
              <a:rPr lang="cs-CZ" sz="2000" b="1" i="1" dirty="0" smtClean="0"/>
              <a:t>má právo na takovou pomoc, která je nezbytná pro zajištění základních životních podmínek</a:t>
            </a:r>
            <a:r>
              <a:rPr lang="cs-CZ" sz="2000" i="1" dirty="0" smtClean="0"/>
              <a:t>.</a:t>
            </a:r>
          </a:p>
          <a:p>
            <a:pPr lvl="0" algn="just"/>
            <a:endParaRPr lang="cs-CZ" sz="2000" dirty="0" smtClean="0"/>
          </a:p>
          <a:p>
            <a:pPr algn="just"/>
            <a:r>
              <a:rPr lang="cs-CZ" sz="2000" dirty="0" smtClean="0"/>
              <a:t>Čl. 31 Listiny</a:t>
            </a:r>
          </a:p>
          <a:p>
            <a:pPr lvl="0" algn="just"/>
            <a:r>
              <a:rPr lang="cs-CZ" sz="2000" i="1" dirty="0" smtClean="0"/>
              <a:t>Každý má právo na ochranu zdraví. Občané mají </a:t>
            </a:r>
            <a:r>
              <a:rPr lang="cs-CZ" sz="2000" b="1" i="1" dirty="0" smtClean="0"/>
              <a:t>na základě veřejného pojištění právo na bezplatnou zdravotní péči a na zdravotní pomůcky za podmínek, které stanoví zákon.</a:t>
            </a:r>
          </a:p>
          <a:p>
            <a:pPr lvl="0" algn="just"/>
            <a:endParaRPr lang="cs-CZ" sz="2000" dirty="0" smtClean="0"/>
          </a:p>
          <a:p>
            <a:pPr algn="just"/>
            <a:r>
              <a:rPr lang="cs-CZ" sz="2000" dirty="0" smtClean="0"/>
              <a:t>Čl. 33 odst. 2 Listiny</a:t>
            </a:r>
          </a:p>
          <a:p>
            <a:pPr lvl="0" algn="just"/>
            <a:r>
              <a:rPr lang="cs-CZ" sz="2000" i="1" dirty="0" smtClean="0"/>
              <a:t>Občané mají právo </a:t>
            </a:r>
            <a:r>
              <a:rPr lang="cs-CZ" sz="2000" b="1" i="1" dirty="0" smtClean="0"/>
              <a:t>na bezplatné vzdělání v základních a středních školách, podle schopností občana a možnosti společnosti též na vysokých školách.</a:t>
            </a:r>
          </a:p>
          <a:p>
            <a:pPr algn="just">
              <a:buNone/>
            </a:pPr>
            <a:endParaRPr lang="cs-CZ" sz="2000" b="1" dirty="0" smtClean="0"/>
          </a:p>
          <a:p>
            <a:pPr algn="just">
              <a:buNone/>
            </a:pPr>
            <a:endParaRPr lang="cs-CZ" sz="2000" b="1" dirty="0" smtClean="0"/>
          </a:p>
          <a:p>
            <a:pPr algn="just">
              <a:buNone/>
            </a:pPr>
            <a:endParaRPr lang="cs-CZ" sz="2400" dirty="0" smtClean="0"/>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55</a:t>
            </a:fld>
            <a:endParaRPr lang="cs-CZ" dirty="0"/>
          </a:p>
        </p:txBody>
      </p:sp>
    </p:spTree>
    <p:extLst>
      <p:ext uri="{BB962C8B-B14F-4D97-AF65-F5344CB8AC3E}">
        <p14:creationId xmlns:p14="http://schemas.microsoft.com/office/powerpoint/2010/main" val="54113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5693866"/>
          </a:xfrm>
          <a:prstGeom prst="rect">
            <a:avLst/>
          </a:prstGeom>
        </p:spPr>
        <p:txBody>
          <a:bodyPr wrap="square">
            <a:spAutoFit/>
          </a:bodyPr>
          <a:lstStyle/>
          <a:p>
            <a:pPr>
              <a:buNone/>
            </a:pPr>
            <a:r>
              <a:rPr lang="cs-CZ" sz="2400" b="1" dirty="0" smtClean="0"/>
              <a:t>Základní práva a svobody</a:t>
            </a:r>
          </a:p>
          <a:p>
            <a:pPr>
              <a:buNone/>
            </a:pPr>
            <a:endParaRPr lang="cs-CZ" sz="2400" b="1" dirty="0"/>
          </a:p>
          <a:p>
            <a:r>
              <a:rPr lang="cs-CZ" sz="2000" b="1" dirty="0" smtClean="0"/>
              <a:t>Práva a svobody</a:t>
            </a:r>
          </a:p>
          <a:p>
            <a:endParaRPr lang="cs-CZ" sz="2000" dirty="0" smtClean="0"/>
          </a:p>
          <a:p>
            <a:r>
              <a:rPr lang="cs-CZ" sz="2000" b="1" dirty="0" smtClean="0"/>
              <a:t>Práva</a:t>
            </a:r>
            <a:r>
              <a:rPr lang="cs-CZ" sz="2000" dirty="0" smtClean="0"/>
              <a:t> = spojená s formulacemi, podle kterých má někdo právo určitým způsobem jednat, vybírat si obsah a formy svého jednání nebo nejednat </a:t>
            </a:r>
            <a:r>
              <a:rPr lang="cs-CZ" sz="2000" b="1" dirty="0" smtClean="0"/>
              <a:t>(status </a:t>
            </a:r>
            <a:r>
              <a:rPr lang="cs-CZ" sz="2000" b="1" dirty="0" err="1" smtClean="0"/>
              <a:t>activus</a:t>
            </a:r>
            <a:r>
              <a:rPr lang="cs-CZ" sz="2000" b="1" dirty="0" smtClean="0"/>
              <a:t>/</a:t>
            </a:r>
            <a:r>
              <a:rPr lang="cs-CZ" sz="2000" b="1" dirty="0" err="1" smtClean="0"/>
              <a:t>pozitivus</a:t>
            </a:r>
            <a:r>
              <a:rPr lang="cs-CZ" sz="2000" b="1" dirty="0" smtClean="0"/>
              <a:t>)</a:t>
            </a:r>
          </a:p>
          <a:p>
            <a:endParaRPr lang="cs-CZ" sz="2000" dirty="0" smtClean="0"/>
          </a:p>
          <a:p>
            <a:r>
              <a:rPr lang="cs-CZ" sz="2000" dirty="0" smtClean="0"/>
              <a:t>Čl. 16/1 Listiny </a:t>
            </a:r>
          </a:p>
          <a:p>
            <a:endParaRPr lang="cs-CZ" sz="2000" dirty="0" smtClean="0"/>
          </a:p>
          <a:p>
            <a:pPr algn="just"/>
            <a:r>
              <a:rPr lang="cs-CZ" sz="2000" b="1" i="1" dirty="0" smtClean="0"/>
              <a:t>„ Každý má právo svobodně projevovat své náboženství nebo víru buď sám nebo společně s jinými, soukromně nebo veřejně, bohoslužbou, vyučováním, náboženskými úkony nebo zachováním obřadu.“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56</a:t>
            </a:fld>
            <a:endParaRPr lang="cs-CZ" dirty="0"/>
          </a:p>
        </p:txBody>
      </p:sp>
    </p:spTree>
    <p:extLst>
      <p:ext uri="{BB962C8B-B14F-4D97-AF65-F5344CB8AC3E}">
        <p14:creationId xmlns:p14="http://schemas.microsoft.com/office/powerpoint/2010/main" val="17339273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algn="just"/>
            <a:r>
              <a:rPr lang="cs-CZ" sz="2000" b="1" dirty="0" smtClean="0"/>
              <a:t>Svobody</a:t>
            </a:r>
            <a:r>
              <a:rPr lang="cs-CZ" sz="2000" dirty="0" smtClean="0"/>
              <a:t> = spojeny s ustanoveními, ve kterých se jednotlivcům něco zaručuje, garantuje jako nedotknutelné a hodné ochrany – garance prostorů, kde nebude státní moc zasahovat </a:t>
            </a:r>
            <a:r>
              <a:rPr lang="cs-CZ" sz="2000" b="1" dirty="0" smtClean="0"/>
              <a:t>(status </a:t>
            </a:r>
            <a:r>
              <a:rPr lang="cs-CZ" sz="2000" b="1" dirty="0" err="1" smtClean="0"/>
              <a:t>negativus</a:t>
            </a:r>
            <a:r>
              <a:rPr lang="cs-CZ" sz="2000" b="1" dirty="0" smtClean="0"/>
              <a:t>)</a:t>
            </a:r>
          </a:p>
          <a:p>
            <a:endParaRPr lang="cs-CZ" sz="2000" dirty="0" smtClean="0"/>
          </a:p>
          <a:p>
            <a:pPr algn="just"/>
            <a:r>
              <a:rPr lang="cs-CZ" sz="2000" dirty="0" smtClean="0"/>
              <a:t>Čl. 7 odst. 1 </a:t>
            </a:r>
            <a:r>
              <a:rPr lang="cs-CZ" sz="2000" i="1" dirty="0" smtClean="0"/>
              <a:t>„nedotknutelnost osoby a jejího soukromí je zaručena“.</a:t>
            </a:r>
          </a:p>
          <a:p>
            <a:pPr algn="just"/>
            <a:endParaRPr lang="cs-CZ" sz="2000" dirty="0" smtClean="0"/>
          </a:p>
          <a:p>
            <a:pPr algn="just"/>
            <a:r>
              <a:rPr lang="cs-CZ" sz="2000" dirty="0" smtClean="0"/>
              <a:t>Čl. 12 odst. 1 </a:t>
            </a:r>
            <a:r>
              <a:rPr lang="cs-CZ" sz="2000" i="1" dirty="0" smtClean="0"/>
              <a:t>„obydlí je nedotknutelné, není dovoleno do něj vstoupit bez souhlasu toho, kdo v něm bydlí“.</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57</a:t>
            </a:fld>
            <a:endParaRPr lang="cs-CZ" dirty="0"/>
          </a:p>
        </p:txBody>
      </p:sp>
    </p:spTree>
    <p:extLst>
      <p:ext uri="{BB962C8B-B14F-4D97-AF65-F5344CB8AC3E}">
        <p14:creationId xmlns:p14="http://schemas.microsoft.com/office/powerpoint/2010/main" val="41936632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6894195"/>
          </a:xfrm>
          <a:prstGeom prst="rect">
            <a:avLst/>
          </a:prstGeom>
        </p:spPr>
        <p:txBody>
          <a:bodyPr wrap="square">
            <a:spAutoFit/>
          </a:bodyPr>
          <a:lstStyle/>
          <a:p>
            <a:r>
              <a:rPr lang="cs-CZ" sz="2400" b="1" dirty="0" smtClean="0"/>
              <a:t>Základní práva a svobody</a:t>
            </a:r>
          </a:p>
          <a:p>
            <a:endParaRPr lang="cs-CZ" sz="2400" b="1" dirty="0"/>
          </a:p>
          <a:p>
            <a:r>
              <a:rPr lang="cs-CZ" sz="2000" b="1" dirty="0" smtClean="0"/>
              <a:t>Charakteristika základních práv a svobod (typické znaky)</a:t>
            </a:r>
          </a:p>
          <a:p>
            <a:endParaRPr lang="cs-CZ" sz="1400" dirty="0" smtClean="0"/>
          </a:p>
          <a:p>
            <a:pPr lvl="0" algn="just">
              <a:buFont typeface="Wingdings" pitchFamily="2" charset="2"/>
              <a:buChar char="q"/>
            </a:pPr>
            <a:r>
              <a:rPr lang="cs-CZ" sz="2000" b="1" dirty="0" smtClean="0"/>
              <a:t>Ústavní zaručení </a:t>
            </a:r>
            <a:r>
              <a:rPr lang="cs-CZ" sz="2000" dirty="0" smtClean="0"/>
              <a:t>= v nejširším smyslu zakotvení v právním aktu, který má vyšší sílu než zákon (ústavní zákon, mezinárodní smlouva)</a:t>
            </a:r>
          </a:p>
          <a:p>
            <a:pPr lvl="0" algn="just"/>
            <a:endParaRPr lang="cs-CZ" sz="2000" dirty="0" smtClean="0"/>
          </a:p>
          <a:p>
            <a:pPr algn="just"/>
            <a:r>
              <a:rPr lang="cs-CZ" sz="2000" b="1" dirty="0" smtClean="0"/>
              <a:t>pozitivistické pojetí</a:t>
            </a:r>
            <a:r>
              <a:rPr lang="cs-CZ" sz="2000" dirty="0" smtClean="0"/>
              <a:t> = každé subjektivní právo předpokládá existenci objektivního práva (Česká republika) </a:t>
            </a:r>
            <a:r>
              <a:rPr lang="cs-CZ" sz="2000" i="1" dirty="0" smtClean="0"/>
              <a:t>„ co je psáno, to je dáno“</a:t>
            </a:r>
          </a:p>
          <a:p>
            <a:pPr algn="just"/>
            <a:endParaRPr lang="cs-CZ" sz="2000" dirty="0" smtClean="0"/>
          </a:p>
          <a:p>
            <a:pPr algn="just"/>
            <a:r>
              <a:rPr lang="cs-CZ" sz="2000" b="1" dirty="0" err="1" smtClean="0"/>
              <a:t>přirozenoprávní</a:t>
            </a:r>
            <a:r>
              <a:rPr lang="cs-CZ" sz="2000" b="1" dirty="0" smtClean="0"/>
              <a:t> pojetí </a:t>
            </a:r>
            <a:r>
              <a:rPr lang="cs-CZ" sz="2000" dirty="0" smtClean="0"/>
              <a:t>= není vyloučeno, že osoba má ještě i jiná práva než ta, která jsou objektivně zachycena v právním předpise, plynoucí z přirozené povahy lidské osoby</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58</a:t>
            </a:fld>
            <a:endParaRPr lang="cs-CZ" dirty="0"/>
          </a:p>
        </p:txBody>
      </p:sp>
    </p:spTree>
    <p:extLst>
      <p:ext uri="{BB962C8B-B14F-4D97-AF65-F5344CB8AC3E}">
        <p14:creationId xmlns:p14="http://schemas.microsoft.com/office/powerpoint/2010/main" val="32063907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278642"/>
          </a:xfrm>
          <a:prstGeom prst="rect">
            <a:avLst/>
          </a:prstGeom>
        </p:spPr>
        <p:txBody>
          <a:bodyPr wrap="square">
            <a:spAutoFit/>
          </a:bodyPr>
          <a:lstStyle/>
          <a:p>
            <a:endParaRPr lang="cs-CZ" sz="2400" b="1" dirty="0"/>
          </a:p>
          <a:p>
            <a:endParaRPr lang="cs-CZ" dirty="0" smtClean="0"/>
          </a:p>
          <a:p>
            <a:pPr algn="just"/>
            <a:r>
              <a:rPr lang="cs-CZ" sz="2400" b="1" dirty="0" smtClean="0"/>
              <a:t>Základní práva a svobody</a:t>
            </a:r>
          </a:p>
          <a:p>
            <a:pPr algn="just"/>
            <a:endParaRPr lang="cs-CZ" sz="2400" b="1" dirty="0" smtClean="0"/>
          </a:p>
          <a:p>
            <a:pPr lvl="0" algn="just">
              <a:buFont typeface="Wingdings" pitchFamily="2" charset="2"/>
              <a:buChar char="q"/>
            </a:pPr>
            <a:r>
              <a:rPr lang="cs-CZ" sz="2000" b="1" dirty="0" smtClean="0"/>
              <a:t>nelze s nimi disponovat právním jednáním</a:t>
            </a:r>
            <a:r>
              <a:rPr lang="cs-CZ" sz="2000" dirty="0" smtClean="0"/>
              <a:t> – nevznikají na základě právního aktu nebo právního jednání jako v odvětvích soukromého práva</a:t>
            </a:r>
          </a:p>
          <a:p>
            <a:pPr lvl="0" algn="just"/>
            <a:endParaRPr lang="cs-CZ" sz="2000" dirty="0" smtClean="0"/>
          </a:p>
          <a:p>
            <a:pPr algn="just"/>
            <a:r>
              <a:rPr lang="cs-CZ" sz="2000" dirty="0" smtClean="0"/>
              <a:t>jsou trvalá v závislosti na pobytu na území, resp. pod jurisdikcí daného státu nebo na státním občanství a mají stejný rozsah pro všechny subjekty</a:t>
            </a:r>
          </a:p>
          <a:p>
            <a:pPr algn="just"/>
            <a:r>
              <a:rPr lang="cs-CZ" sz="2000" dirty="0" smtClean="0"/>
              <a:t>bývají označována jako:</a:t>
            </a:r>
          </a:p>
          <a:p>
            <a:pPr lvl="0" algn="just"/>
            <a:endParaRPr lang="cs-CZ" sz="2000" dirty="0" smtClean="0"/>
          </a:p>
          <a:p>
            <a:pPr lvl="0" algn="just">
              <a:buFont typeface="Wingdings" pitchFamily="2" charset="2"/>
              <a:buChar char="§"/>
            </a:pPr>
            <a:r>
              <a:rPr lang="cs-CZ" sz="2000" dirty="0" smtClean="0"/>
              <a:t>nezadatelná = nelze se jich vzdát</a:t>
            </a:r>
          </a:p>
          <a:p>
            <a:pPr lvl="0" algn="just">
              <a:buFont typeface="Wingdings" pitchFamily="2" charset="2"/>
              <a:buChar char="§"/>
            </a:pPr>
            <a:r>
              <a:rPr lang="cs-CZ" sz="2000" dirty="0" smtClean="0"/>
              <a:t>nezcizitelná = nelze je převést na jinou osobu</a:t>
            </a:r>
          </a:p>
          <a:p>
            <a:pPr lvl="0" algn="just">
              <a:buFont typeface="Wingdings" pitchFamily="2" charset="2"/>
              <a:buChar char="§"/>
            </a:pPr>
            <a:r>
              <a:rPr lang="cs-CZ" sz="2000" dirty="0" smtClean="0"/>
              <a:t>nezrušitelná = nelze je zrušit (občané v tomto případě mají právo na odpor dle čl. 23 Listiny)</a:t>
            </a:r>
          </a:p>
          <a:p>
            <a:pPr lvl="0" algn="just">
              <a:buFont typeface="Wingdings" pitchFamily="2" charset="2"/>
              <a:buChar char="§"/>
            </a:pPr>
            <a:r>
              <a:rPr lang="cs-CZ" sz="2000" dirty="0" smtClean="0"/>
              <a:t>nepromlčitelná = jsou trvalá</a:t>
            </a:r>
          </a:p>
          <a:p>
            <a:pPr algn="just"/>
            <a:endParaRPr lang="cs-CZ" sz="2400" b="1" dirty="0" smtClean="0"/>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59</a:t>
            </a:fld>
            <a:endParaRPr lang="cs-CZ" dirty="0"/>
          </a:p>
        </p:txBody>
      </p:sp>
    </p:spTree>
    <p:extLst>
      <p:ext uri="{BB962C8B-B14F-4D97-AF65-F5344CB8AC3E}">
        <p14:creationId xmlns:p14="http://schemas.microsoft.com/office/powerpoint/2010/main" val="269358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251520" y="-33486"/>
            <a:ext cx="8496944" cy="6709529"/>
          </a:xfrm>
          <a:prstGeom prst="rect">
            <a:avLst/>
          </a:prstGeom>
        </p:spPr>
        <p:txBody>
          <a:bodyPr wrap="square">
            <a:spAutoFit/>
          </a:bodyPr>
          <a:lstStyle/>
          <a:p>
            <a:endParaRPr lang="cs-CZ" sz="2000" b="1" dirty="0" smtClean="0"/>
          </a:p>
          <a:p>
            <a:endParaRPr lang="cs-CZ" sz="2000" b="1" dirty="0"/>
          </a:p>
          <a:p>
            <a:r>
              <a:rPr lang="cs-CZ" sz="2000" b="1" dirty="0" smtClean="0"/>
              <a:t>2) Právo </a:t>
            </a:r>
            <a:r>
              <a:rPr lang="cs-CZ" sz="2000" b="1" dirty="0"/>
              <a:t>veřejné </a:t>
            </a:r>
            <a:r>
              <a:rPr lang="cs-CZ" sz="2000" b="1" dirty="0" smtClean="0"/>
              <a:t>a právo soukromé</a:t>
            </a:r>
            <a:endParaRPr lang="cs-CZ" sz="2000" b="1" dirty="0"/>
          </a:p>
          <a:p>
            <a:endParaRPr lang="cs-CZ" sz="20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a:t>
            </a:r>
            <a:r>
              <a:rPr lang="cs-CZ" sz="2000" dirty="0" smtClean="0"/>
              <a:t>subjekty právního vztahu jsou </a:t>
            </a:r>
            <a:r>
              <a:rPr lang="cs-CZ" sz="2000" dirty="0"/>
              <a:t>v rovném postavení </a:t>
            </a:r>
            <a:endParaRPr lang="cs-CZ" sz="2000" dirty="0" smtClean="0"/>
          </a:p>
          <a:p>
            <a:pPr marL="342900" indent="-342900" algn="just"/>
            <a:r>
              <a:rPr lang="cs-CZ" sz="2000" i="1" dirty="0" smtClean="0"/>
              <a:t>      (§ </a:t>
            </a:r>
            <a:r>
              <a:rPr lang="cs-CZ" sz="2000" i="1" dirty="0"/>
              <a:t>21 OZ stát se považuje za právnickou osobu)</a:t>
            </a:r>
          </a:p>
          <a:p>
            <a:pPr algn="just"/>
            <a:r>
              <a:rPr lang="cs-CZ" sz="2000" i="1" dirty="0" smtClean="0"/>
              <a:t>       občanské</a:t>
            </a:r>
            <a:r>
              <a:rPr lang="cs-CZ" sz="2000" i="1" dirty="0"/>
              <a:t>, obchodní, rodinné, pracovní</a:t>
            </a:r>
          </a:p>
          <a:p>
            <a:pPr algn="just"/>
            <a:endParaRPr lang="cs-CZ" sz="2000" i="1" dirty="0"/>
          </a:p>
          <a:p>
            <a:pPr algn="just"/>
            <a:r>
              <a:rPr lang="cs-CZ" sz="2000" dirty="0" smtClean="0"/>
              <a:t>Je mou volbou komu a za kolik prodám svou věc, pronajmu byt atp.</a:t>
            </a:r>
            <a:endParaRPr lang="cs-CZ" sz="2000" dirty="0"/>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smtClean="0"/>
              <a:t>      správní</a:t>
            </a:r>
            <a:r>
              <a:rPr lang="cs-CZ" sz="2000" i="1" dirty="0"/>
              <a:t>, </a:t>
            </a:r>
            <a:r>
              <a:rPr lang="cs-CZ" sz="2000" i="1" dirty="0" smtClean="0"/>
              <a:t>trestní, finanční</a:t>
            </a:r>
            <a:endParaRPr lang="cs-CZ" sz="2000" i="1" dirty="0"/>
          </a:p>
          <a:p>
            <a:pPr algn="just"/>
            <a:endParaRPr lang="cs-CZ" sz="2000" i="1" dirty="0"/>
          </a:p>
          <a:p>
            <a:pPr algn="just"/>
            <a:r>
              <a:rPr lang="cs-CZ" sz="2000" dirty="0" smtClean="0"/>
              <a:t>Nemohu si určit, kolik budu platit daně, a pokud je platit nebudu, budu sankcionován subjektem, který o tom autoritativně rozhodne.</a:t>
            </a:r>
          </a:p>
          <a:p>
            <a:pPr algn="just"/>
            <a:endParaRPr lang="cs-CZ" sz="2000" dirty="0" smtClean="0"/>
          </a:p>
          <a:p>
            <a:pPr algn="just"/>
            <a:r>
              <a:rPr lang="cs-CZ" sz="1400" b="1" dirty="0" smtClean="0"/>
              <a:t>§ 1 odst. 1 zákona č. 89/2012 Sb., občanský zákoník: Ustanovení právního řádu upravující vzájemná práva a povinnosti osob vytvářejí ve svém souhrnu soukromé právo. Uplatňování soukromého práva je nezávislé na uplatňování práva veřejného.</a:t>
            </a:r>
            <a:endParaRPr lang="cs-CZ" sz="1400" b="1" dirty="0"/>
          </a:p>
          <a:p>
            <a:pPr algn="just"/>
            <a:endParaRPr lang="cs-CZ" sz="2400" dirty="0"/>
          </a:p>
        </p:txBody>
      </p:sp>
    </p:spTree>
    <p:extLst>
      <p:ext uri="{BB962C8B-B14F-4D97-AF65-F5344CB8AC3E}">
        <p14:creationId xmlns:p14="http://schemas.microsoft.com/office/powerpoint/2010/main" val="38917082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5416868"/>
          </a:xfrm>
          <a:prstGeom prst="rect">
            <a:avLst/>
          </a:prstGeom>
          <a:noFill/>
        </p:spPr>
        <p:txBody>
          <a:bodyPr wrap="square" rtlCol="0">
            <a:spAutoFit/>
          </a:bodyPr>
          <a:lstStyle/>
          <a:p>
            <a:r>
              <a:rPr lang="cs-CZ" sz="2400" b="1" dirty="0" smtClean="0"/>
              <a:t>Základní práva a svobody</a:t>
            </a:r>
            <a:endParaRPr lang="cs-CZ" sz="2400" b="1" dirty="0"/>
          </a:p>
          <a:p>
            <a:pPr algn="just"/>
            <a:endParaRPr lang="cs-CZ" dirty="0"/>
          </a:p>
          <a:p>
            <a:pPr lvl="0" algn="just">
              <a:buFont typeface="Wingdings" pitchFamily="2" charset="2"/>
              <a:buChar char="q"/>
            </a:pPr>
            <a:r>
              <a:rPr lang="cs-CZ" sz="2000" b="1" dirty="0" smtClean="0"/>
              <a:t>mají povahu veřejného subjektivního práva – </a:t>
            </a:r>
            <a:r>
              <a:rPr lang="cs-CZ" sz="2000" dirty="0" smtClean="0"/>
              <a:t>vymezují vztah mezi jednotlivcem a státem, resp. veřejnou mocí, stát je zavázán ve všech třech mocích těmito právy</a:t>
            </a:r>
          </a:p>
          <a:p>
            <a:pPr algn="just"/>
            <a:r>
              <a:rPr lang="cs-CZ" sz="2000" dirty="0" smtClean="0"/>
              <a:t> </a:t>
            </a:r>
          </a:p>
          <a:p>
            <a:pPr algn="just"/>
            <a:r>
              <a:rPr lang="cs-CZ" sz="2000" dirty="0" smtClean="0"/>
              <a:t>s tím také souvisí jejich zvláštní funkce</a:t>
            </a:r>
          </a:p>
          <a:p>
            <a:pPr algn="just"/>
            <a:endParaRPr lang="cs-CZ" sz="2000" dirty="0" smtClean="0"/>
          </a:p>
          <a:p>
            <a:pPr algn="just"/>
            <a:r>
              <a:rPr lang="cs-CZ" sz="2000" dirty="0" smtClean="0"/>
              <a:t>a) omezení státní moci – čl. 2 odst. 3 Ústavy, čl. 2 odst. 2 Listiny</a:t>
            </a:r>
          </a:p>
          <a:p>
            <a:pPr algn="just"/>
            <a:r>
              <a:rPr lang="cs-CZ" sz="2000" dirty="0" smtClean="0"/>
              <a:t>b) nároky na pomoc ze strany státu – podle možností státu u sociálních a hospodářských práv</a:t>
            </a:r>
          </a:p>
          <a:p>
            <a:pPr algn="just"/>
            <a:r>
              <a:rPr lang="cs-CZ" sz="2000" dirty="0" smtClean="0"/>
              <a:t>c) zajištění účasti jednotlivce na správě věcí veřejných – nejzákladnější volit a být volen</a:t>
            </a:r>
          </a:p>
          <a:p>
            <a:pPr algn="just"/>
            <a:r>
              <a:rPr lang="cs-CZ" sz="2000" dirty="0" smtClean="0"/>
              <a:t>d) vytvoření záruk právní realizace - soubor tzv. justičních práv, která nositelům základních práv a svobod umožňují, aby je mohli ve vztahu k veřejné (státní) moci prosadit</a:t>
            </a:r>
          </a:p>
          <a:p>
            <a:pPr algn="just"/>
            <a:endParaRPr lang="cs-CZ" sz="24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Tree>
    <p:extLst>
      <p:ext uri="{BB962C8B-B14F-4D97-AF65-F5344CB8AC3E}">
        <p14:creationId xmlns:p14="http://schemas.microsoft.com/office/powerpoint/2010/main" val="32045612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047536"/>
          </a:xfrm>
          <a:prstGeom prst="rect">
            <a:avLst/>
          </a:prstGeom>
          <a:noFill/>
        </p:spPr>
        <p:txBody>
          <a:bodyPr wrap="square" rtlCol="0">
            <a:spAutoFit/>
          </a:bodyPr>
          <a:lstStyle/>
          <a:p>
            <a:r>
              <a:rPr lang="cs-CZ" sz="2400" b="1" dirty="0" smtClean="0"/>
              <a:t>Základní práva a svobody</a:t>
            </a:r>
            <a:endParaRPr lang="cs-CZ" sz="2400" b="1" dirty="0"/>
          </a:p>
          <a:p>
            <a:endParaRPr lang="cs-CZ" b="1" dirty="0"/>
          </a:p>
          <a:p>
            <a:r>
              <a:rPr lang="cs-CZ" sz="2000" b="1" dirty="0" smtClean="0"/>
              <a:t>Vývoj lidských práv</a:t>
            </a:r>
          </a:p>
          <a:p>
            <a:r>
              <a:rPr lang="cs-CZ" sz="2000" b="1" dirty="0" smtClean="0"/>
              <a:t> </a:t>
            </a:r>
            <a:endParaRPr lang="cs-CZ" sz="2000" dirty="0" smtClean="0"/>
          </a:p>
          <a:p>
            <a:pPr marL="457200" indent="-457200" algn="just"/>
            <a:r>
              <a:rPr lang="cs-CZ" sz="2000" b="1" dirty="0" smtClean="0"/>
              <a:t>1. generace</a:t>
            </a:r>
            <a:r>
              <a:rPr lang="cs-CZ" sz="2000" dirty="0" smtClean="0"/>
              <a:t> – základní lidská práva a základní svobody (právo na život, osobní svobodu, zákaz nucené práce, domovní svoboda, svobody pohybu), částečně politická práva a právo na soudní ochranu, která mají původ již v 17.-18. století</a:t>
            </a:r>
          </a:p>
          <a:p>
            <a:pPr marL="457200" indent="-457200" algn="just"/>
            <a:endParaRPr lang="cs-CZ" sz="2000" dirty="0" smtClean="0"/>
          </a:p>
          <a:p>
            <a:pPr marL="457200" indent="-457200" algn="just"/>
            <a:r>
              <a:rPr lang="cs-CZ" sz="2000" b="1" dirty="0" smtClean="0"/>
              <a:t>2.generace</a:t>
            </a:r>
            <a:r>
              <a:rPr lang="cs-CZ" sz="2000" dirty="0" smtClean="0"/>
              <a:t> – hospodářská, kulturní a sociální práva – motorem pro jejich rozvoj bylo dělnické a křesťanské sociální hnutí zejména koncem 19. a </a:t>
            </a:r>
            <a:r>
              <a:rPr lang="cs-CZ" sz="2000" dirty="0" err="1" smtClean="0"/>
              <a:t>poč</a:t>
            </a:r>
            <a:r>
              <a:rPr lang="cs-CZ" sz="2000" dirty="0" smtClean="0"/>
              <a:t>. 20. století</a:t>
            </a:r>
          </a:p>
          <a:p>
            <a:pPr marL="457200" indent="-457200" algn="just">
              <a:buAutoNum type="arabicPeriod" startAt="2"/>
            </a:pPr>
            <a:endParaRPr lang="cs-CZ" sz="2000" dirty="0" smtClean="0"/>
          </a:p>
          <a:p>
            <a:pPr algn="just"/>
            <a:r>
              <a:rPr lang="cs-CZ" sz="2000" b="1" dirty="0" smtClean="0"/>
              <a:t>3. generace</a:t>
            </a:r>
            <a:r>
              <a:rPr lang="cs-CZ" sz="2000" dirty="0" smtClean="0"/>
              <a:t> – neuzavřený okruh, často označována jako tzv. práva solidarity (právo na mír, právo na uspokojivé životní prostředí, právo na informace, národnostních menšin aj.)</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Tree>
    <p:extLst>
      <p:ext uri="{BB962C8B-B14F-4D97-AF65-F5344CB8AC3E}">
        <p14:creationId xmlns:p14="http://schemas.microsoft.com/office/powerpoint/2010/main" val="36305466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879080"/>
          </a:xfrm>
          <a:prstGeom prst="rect">
            <a:avLst/>
          </a:prstGeom>
          <a:noFill/>
        </p:spPr>
        <p:txBody>
          <a:bodyPr wrap="square" rtlCol="0">
            <a:spAutoFit/>
          </a:bodyPr>
          <a:lstStyle/>
          <a:p>
            <a:r>
              <a:rPr lang="cs-CZ" sz="2400" b="1" dirty="0" smtClean="0"/>
              <a:t>Listina základních práv a svobod</a:t>
            </a:r>
          </a:p>
          <a:p>
            <a:pPr lvl="0"/>
            <a:endParaRPr lang="cs-CZ" sz="2000" b="1" dirty="0" smtClean="0"/>
          </a:p>
          <a:p>
            <a:pPr lvl="0"/>
            <a:r>
              <a:rPr lang="cs-CZ" sz="2000" b="1" dirty="0" smtClean="0"/>
              <a:t>Systematika</a:t>
            </a:r>
          </a:p>
          <a:p>
            <a:pPr lvl="0"/>
            <a:endParaRPr lang="cs-CZ" sz="2400" b="1" dirty="0" smtClean="0"/>
          </a:p>
          <a:p>
            <a:r>
              <a:rPr lang="cs-CZ" sz="2000" dirty="0" smtClean="0"/>
              <a:t>Hlava I. obecná ustanovení</a:t>
            </a:r>
          </a:p>
          <a:p>
            <a:r>
              <a:rPr lang="cs-CZ" sz="2000" dirty="0" smtClean="0"/>
              <a:t>Hlava II. Lidská práva a svobody</a:t>
            </a:r>
          </a:p>
          <a:p>
            <a:r>
              <a:rPr lang="cs-CZ" sz="2000" dirty="0" smtClean="0"/>
              <a:t>-oddíl I. základní lidská práva a svobody</a:t>
            </a:r>
          </a:p>
          <a:p>
            <a:r>
              <a:rPr lang="cs-CZ" sz="2000" dirty="0" smtClean="0"/>
              <a:t>-oddíl II. politická práva</a:t>
            </a:r>
          </a:p>
          <a:p>
            <a:r>
              <a:rPr lang="cs-CZ" sz="2000" dirty="0" smtClean="0"/>
              <a:t>Hlava III. Práva národnostních a etnických menšin</a:t>
            </a:r>
          </a:p>
          <a:p>
            <a:r>
              <a:rPr lang="cs-CZ" sz="2000" dirty="0" smtClean="0"/>
              <a:t>Hlava IV. Hospodářská, kulturní a sociální práva</a:t>
            </a:r>
          </a:p>
          <a:p>
            <a:r>
              <a:rPr lang="cs-CZ" sz="2000" dirty="0" smtClean="0"/>
              <a:t>Hlava V. Právo na soudní a jinou ochranu</a:t>
            </a:r>
          </a:p>
          <a:p>
            <a:r>
              <a:rPr lang="cs-CZ" sz="2000" dirty="0" smtClean="0"/>
              <a:t>Hlava V. Společná ustanovení</a:t>
            </a:r>
          </a:p>
          <a:p>
            <a:endParaRPr lang="cs-CZ" sz="2000" dirty="0" smtClean="0"/>
          </a:p>
          <a:p>
            <a:pPr algn="just">
              <a:buFont typeface="Arial" pitchFamily="34" charset="0"/>
              <a:buChar char="•"/>
            </a:pPr>
            <a:r>
              <a:rPr lang="cs-CZ" sz="2000" dirty="0" smtClean="0"/>
              <a:t>je součástí ústavního pořádku České republiky</a:t>
            </a:r>
          </a:p>
          <a:p>
            <a:pPr algn="just">
              <a:buFont typeface="Arial" pitchFamily="34" charset="0"/>
              <a:buChar char="•"/>
            </a:pPr>
            <a:r>
              <a:rPr lang="cs-CZ" sz="2000" dirty="0" smtClean="0"/>
              <a:t>Listinu základních práv a svobod  (dále jen „Listinu“) je nutno vnímat jako „katalog“ těchto práv, přičemž jejich ochrana, realizace, omezení a obsah jsou stanoveny zákonem</a:t>
            </a:r>
          </a:p>
          <a:p>
            <a:endParaRPr lang="cs-CZ" sz="2000" dirty="0" smtClean="0"/>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Tree>
    <p:extLst>
      <p:ext uri="{BB962C8B-B14F-4D97-AF65-F5344CB8AC3E}">
        <p14:creationId xmlns:p14="http://schemas.microsoft.com/office/powerpoint/2010/main" val="1064076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2769989"/>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b="1" dirty="0"/>
          </a:p>
          <a:p>
            <a:pPr algn="just"/>
            <a:endParaRPr lang="cs-CZ" dirty="0" smtClean="0"/>
          </a:p>
          <a:p>
            <a:pPr algn="just"/>
            <a:endParaRPr lang="cs-CZ" dirty="0"/>
          </a:p>
        </p:txBody>
      </p:sp>
      <p:graphicFrame>
        <p:nvGraphicFramePr>
          <p:cNvPr id="5" name="Tabulka 4"/>
          <p:cNvGraphicFramePr>
            <a:graphicFrameLocks noGrp="1"/>
          </p:cNvGraphicFramePr>
          <p:nvPr/>
        </p:nvGraphicFramePr>
        <p:xfrm>
          <a:off x="1763688" y="1700807"/>
          <a:ext cx="5904656" cy="4514080"/>
        </p:xfrm>
        <a:graphic>
          <a:graphicData uri="http://schemas.openxmlformats.org/drawingml/2006/table">
            <a:tbl>
              <a:tblPr firstRow="1" bandRow="1">
                <a:tableStyleId>{5C22544A-7EE6-4342-B048-85BDC9FD1C3A}</a:tableStyleId>
              </a:tblPr>
              <a:tblGrid>
                <a:gridCol w="2952328">
                  <a:extLst>
                    <a:ext uri="{9D8B030D-6E8A-4147-A177-3AD203B41FA5}">
                      <a16:colId xmlns="" xmlns:a16="http://schemas.microsoft.com/office/drawing/2014/main" val="20000"/>
                    </a:ext>
                  </a:extLst>
                </a:gridCol>
                <a:gridCol w="2952328">
                  <a:extLst>
                    <a:ext uri="{9D8B030D-6E8A-4147-A177-3AD203B41FA5}">
                      <a16:colId xmlns="" xmlns:a16="http://schemas.microsoft.com/office/drawing/2014/main" val="20001"/>
                    </a:ext>
                  </a:extLst>
                </a:gridCol>
              </a:tblGrid>
              <a:tr h="576064">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 xmlns:a16="http://schemas.microsoft.com/office/drawing/2014/main" val="10000"/>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každý má právo na život</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lidský život vnímán v moderním právním státě jako nejvyšší hodnota </a:t>
                      </a:r>
                    </a:p>
                    <a:p>
                      <a:pPr algn="just"/>
                      <a:r>
                        <a:rPr lang="cs-CZ" sz="1400" b="1" kern="1200" dirty="0" smtClean="0">
                          <a:solidFill>
                            <a:schemeClr val="dk1"/>
                          </a:solidFill>
                          <a:latin typeface="+mj-lt"/>
                          <a:ea typeface="+mn-ea"/>
                          <a:cs typeface="+mn-cs"/>
                        </a:rPr>
                        <a:t>(srov. Sparta, program euthanasie v Německu 30. let, nucené sterilizace aj.)</a:t>
                      </a:r>
                      <a:endParaRPr lang="cs-CZ" sz="1400" b="1" dirty="0">
                        <a:latin typeface="+mj-lt"/>
                      </a:endParaRPr>
                    </a:p>
                  </a:txBody>
                  <a:tcPr/>
                </a:tc>
                <a:extLst>
                  <a:ext uri="{0D108BD9-81ED-4DB2-BD59-A6C34878D82A}">
                    <a16:rowId xmlns="" xmlns:a16="http://schemas.microsoft.com/office/drawing/2014/main" val="10001"/>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lidský život je hoden ochrany již před narozením</a:t>
                      </a:r>
                    </a:p>
                    <a:p>
                      <a:pPr algn="just"/>
                      <a:endParaRPr lang="cs-CZ" sz="1400" b="1" dirty="0">
                        <a:latin typeface="+mj-lt"/>
                      </a:endParaRPr>
                    </a:p>
                  </a:txBody>
                  <a:tcPr/>
                </a:tc>
                <a:tc>
                  <a:txBody>
                    <a:bodyPr/>
                    <a:lstStyle/>
                    <a:p>
                      <a:pPr algn="just">
                        <a:lnSpc>
                          <a:spcPct val="115000"/>
                        </a:lnSpc>
                        <a:spcAft>
                          <a:spcPts val="0"/>
                        </a:spcAft>
                      </a:pPr>
                      <a:r>
                        <a:rPr lang="cs-CZ" sz="1400" b="1" dirty="0">
                          <a:latin typeface="+mj-lt"/>
                          <a:ea typeface="Calibri"/>
                          <a:cs typeface="Times New Roman"/>
                        </a:rPr>
                        <a:t>ochrana těhotné ženy v pracovněprávních vztazích,</a:t>
                      </a:r>
                    </a:p>
                    <a:p>
                      <a:pPr algn="just">
                        <a:lnSpc>
                          <a:spcPct val="115000"/>
                        </a:lnSpc>
                        <a:spcAft>
                          <a:spcPts val="0"/>
                        </a:spcAft>
                      </a:pPr>
                      <a:r>
                        <a:rPr lang="cs-CZ" sz="1400" b="1" dirty="0">
                          <a:latin typeface="+mj-lt"/>
                          <a:ea typeface="Calibri"/>
                          <a:cs typeface="Times New Roman"/>
                        </a:rPr>
                        <a:t>mateřská dovolená</a:t>
                      </a:r>
                    </a:p>
                    <a:p>
                      <a:pPr algn="just">
                        <a:lnSpc>
                          <a:spcPct val="115000"/>
                        </a:lnSpc>
                        <a:spcAft>
                          <a:spcPts val="0"/>
                        </a:spcAft>
                      </a:pPr>
                      <a:r>
                        <a:rPr lang="cs-CZ" sz="1400" b="1" dirty="0">
                          <a:latin typeface="+mj-lt"/>
                          <a:ea typeface="Calibri"/>
                          <a:cs typeface="Times New Roman"/>
                        </a:rPr>
                        <a:t>nenarozené dítě, pokud jde o dědictví</a:t>
                      </a:r>
                    </a:p>
                  </a:txBody>
                  <a:tcPr marL="68580" marR="68580" marT="0" marB="0"/>
                </a:tc>
                <a:extLst>
                  <a:ext uri="{0D108BD9-81ED-4DB2-BD59-A6C34878D82A}">
                    <a16:rowId xmlns="" xmlns:a16="http://schemas.microsoft.com/office/drawing/2014/main" val="10002"/>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nikdo nesmí být zbaven života</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následky trestně právní (vražda, zabití a další skutkové podstaty trestných činů, jejichž následkem je smrt) a občanskoprávní (náhrady při usmrcení)</a:t>
                      </a:r>
                      <a:endParaRPr lang="cs-CZ" sz="1400" b="1" dirty="0">
                        <a:latin typeface="+mj-lt"/>
                      </a:endParaRPr>
                    </a:p>
                  </a:txBody>
                  <a:tcPr/>
                </a:tc>
                <a:extLst>
                  <a:ext uri="{0D108BD9-81ED-4DB2-BD59-A6C34878D82A}">
                    <a16:rowId xmlns="" xmlns:a16="http://schemas.microsoft.com/office/drawing/2014/main" val="10003"/>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trest smrti se nepřipouští</a:t>
                      </a:r>
                    </a:p>
                    <a:p>
                      <a:pPr algn="just"/>
                      <a:endParaRPr lang="cs-CZ" sz="1400" b="1" dirty="0">
                        <a:latin typeface="+mj-lt"/>
                      </a:endParaRPr>
                    </a:p>
                  </a:txBody>
                  <a:tcPr/>
                </a:tc>
                <a:tc>
                  <a:txBody>
                    <a:bodyPr/>
                    <a:lstStyle/>
                    <a:p>
                      <a:pPr algn="just"/>
                      <a:r>
                        <a:rPr lang="cs-CZ" sz="1400" b="1" kern="1200" dirty="0" smtClean="0">
                          <a:solidFill>
                            <a:schemeClr val="dk1"/>
                          </a:solidFill>
                          <a:latin typeface="+mn-lt"/>
                          <a:ea typeface="+mn-ea"/>
                          <a:cs typeface="+mn-cs"/>
                        </a:rPr>
                        <a:t>výjimečný trest - doživotí</a:t>
                      </a:r>
                      <a:endParaRPr lang="cs-CZ" sz="1400" b="1" dirty="0">
                        <a:latin typeface="+mj-lt"/>
                      </a:endParaRPr>
                    </a:p>
                  </a:txBody>
                  <a:tcPr/>
                </a:tc>
                <a:extLst>
                  <a:ext uri="{0D108BD9-81ED-4DB2-BD59-A6C34878D82A}">
                    <a16:rowId xmlns=""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Tree>
    <p:extLst>
      <p:ext uri="{BB962C8B-B14F-4D97-AF65-F5344CB8AC3E}">
        <p14:creationId xmlns:p14="http://schemas.microsoft.com/office/powerpoint/2010/main" val="40763907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1384995"/>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algn="just"/>
            <a:endParaRPr lang="cs-CZ" b="1" dirty="0" smtClean="0"/>
          </a:p>
          <a:p>
            <a:pPr algn="just"/>
            <a:endParaRPr lang="cs-CZ" b="1" dirty="0"/>
          </a:p>
        </p:txBody>
      </p:sp>
      <p:graphicFrame>
        <p:nvGraphicFramePr>
          <p:cNvPr id="4" name="Tabulka 3"/>
          <p:cNvGraphicFramePr>
            <a:graphicFrameLocks noGrp="1"/>
          </p:cNvGraphicFramePr>
          <p:nvPr/>
        </p:nvGraphicFramePr>
        <p:xfrm>
          <a:off x="1547664" y="1772816"/>
          <a:ext cx="6096000" cy="4491736"/>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41865">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 xmlns:a16="http://schemas.microsoft.com/office/drawing/2014/main" val="10000"/>
                  </a:ext>
                </a:extLst>
              </a:tr>
              <a:tr h="341865">
                <a:tc>
                  <a:txBody>
                    <a:bodyPr/>
                    <a:lstStyle/>
                    <a:p>
                      <a:r>
                        <a:rPr lang="cs-CZ" sz="1400" b="1" kern="1200" dirty="0" smtClean="0">
                          <a:solidFill>
                            <a:schemeClr val="dk1"/>
                          </a:solidFill>
                          <a:latin typeface="+mn-lt"/>
                          <a:ea typeface="+mn-ea"/>
                          <a:cs typeface="+mn-cs"/>
                        </a:rPr>
                        <a:t>porušení práv podle tohoto článku není, byl-li někdo zbaven života v souvislosti s jednáním, které není trestné</a:t>
                      </a:r>
                      <a:endParaRPr lang="cs-CZ" sz="1400" b="1" dirty="0"/>
                    </a:p>
                  </a:txBody>
                  <a:tcPr/>
                </a:tc>
                <a:tc>
                  <a:txBody>
                    <a:bodyPr/>
                    <a:lstStyle/>
                    <a:p>
                      <a:r>
                        <a:rPr lang="cs-CZ" sz="1400" b="1" kern="1200" dirty="0" smtClean="0">
                          <a:solidFill>
                            <a:schemeClr val="dk1"/>
                          </a:solidFill>
                          <a:latin typeface="+mn-lt"/>
                          <a:ea typeface="+mn-ea"/>
                          <a:cs typeface="+mn-cs"/>
                        </a:rPr>
                        <a:t>sebevražda</a:t>
                      </a:r>
                    </a:p>
                    <a:p>
                      <a:r>
                        <a:rPr lang="cs-CZ" sz="1400" b="1" kern="1200" dirty="0" smtClean="0">
                          <a:solidFill>
                            <a:schemeClr val="dk1"/>
                          </a:solidFill>
                          <a:latin typeface="+mn-lt"/>
                          <a:ea typeface="+mn-ea"/>
                          <a:cs typeface="+mn-cs"/>
                        </a:rPr>
                        <a:t>zabití v nutné obraně</a:t>
                      </a:r>
                    </a:p>
                    <a:p>
                      <a:r>
                        <a:rPr lang="cs-CZ" sz="1400" b="1" kern="1200" dirty="0" smtClean="0">
                          <a:solidFill>
                            <a:schemeClr val="dk1"/>
                          </a:solidFill>
                          <a:latin typeface="+mn-lt"/>
                          <a:ea typeface="+mn-ea"/>
                          <a:cs typeface="+mn-cs"/>
                        </a:rPr>
                        <a:t>výkon povolání vojáka</a:t>
                      </a:r>
                      <a:endParaRPr lang="cs-CZ" sz="1400" b="1" dirty="0"/>
                    </a:p>
                  </a:txBody>
                  <a:tcPr/>
                </a:tc>
                <a:extLst>
                  <a:ext uri="{0D108BD9-81ED-4DB2-BD59-A6C34878D82A}">
                    <a16:rowId xmlns="" xmlns:a16="http://schemas.microsoft.com/office/drawing/2014/main" val="10001"/>
                  </a:ext>
                </a:extLst>
              </a:tr>
              <a:tr h="719296">
                <a:tc gridSpan="2">
                  <a:txBody>
                    <a:bodyPr/>
                    <a:lstStyle/>
                    <a:p>
                      <a:pPr algn="just">
                        <a:lnSpc>
                          <a:spcPct val="115000"/>
                        </a:lnSpc>
                        <a:spcAft>
                          <a:spcPts val="1000"/>
                        </a:spcAft>
                      </a:pPr>
                      <a:r>
                        <a:rPr lang="cs-CZ" sz="1600" b="1" dirty="0" smtClean="0">
                          <a:solidFill>
                            <a:schemeClr val="bg1"/>
                          </a:solidFill>
                          <a:latin typeface="Calibri"/>
                          <a:ea typeface="Calibri"/>
                          <a:cs typeface="Times New Roman"/>
                        </a:rPr>
                        <a:t>Právo na osobní svobodu</a:t>
                      </a:r>
                      <a:endParaRPr lang="cs-CZ" sz="1600" dirty="0" smtClean="0">
                        <a:solidFill>
                          <a:schemeClr val="bg1"/>
                        </a:solidFill>
                        <a:latin typeface="Calibri"/>
                        <a:ea typeface="Calibri"/>
                        <a:cs typeface="Times New Roman"/>
                      </a:endParaRPr>
                    </a:p>
                    <a:p>
                      <a:r>
                        <a:rPr lang="cs-CZ" sz="1600" b="1" dirty="0" smtClean="0">
                          <a:solidFill>
                            <a:schemeClr val="bg1"/>
                          </a:solidFill>
                          <a:latin typeface="Calibri"/>
                          <a:ea typeface="Calibri"/>
                          <a:cs typeface="Times New Roman"/>
                        </a:rPr>
                        <a:t>Čl. 8 Listiny</a:t>
                      </a:r>
                      <a:endParaRPr lang="cs-CZ" sz="1600" dirty="0">
                        <a:solidFill>
                          <a:schemeClr val="bg1"/>
                        </a:solidFill>
                      </a:endParaRPr>
                    </a:p>
                  </a:txBody>
                  <a:tcPr>
                    <a:solidFill>
                      <a:schemeClr val="tx2">
                        <a:lumMod val="40000"/>
                        <a:lumOff val="60000"/>
                      </a:schemeClr>
                    </a:solidFill>
                  </a:tcPr>
                </a:tc>
                <a:tc hMerge="1">
                  <a:txBody>
                    <a:bodyPr/>
                    <a:lstStyle/>
                    <a:p>
                      <a:pPr algn="just">
                        <a:lnSpc>
                          <a:spcPct val="115000"/>
                        </a:lnSpc>
                        <a:spcAft>
                          <a:spcPts val="1000"/>
                        </a:spcAft>
                      </a:pPr>
                      <a:endParaRPr lang="cs-CZ" dirty="0"/>
                    </a:p>
                  </a:txBody>
                  <a:tcPr/>
                </a:tc>
                <a:extLst>
                  <a:ext uri="{0D108BD9-81ED-4DB2-BD59-A6C34878D82A}">
                    <a16:rowId xmlns="" xmlns:a16="http://schemas.microsoft.com/office/drawing/2014/main" val="10002"/>
                  </a:ext>
                </a:extLst>
              </a:tr>
              <a:tr h="341865">
                <a:tc>
                  <a:txBody>
                    <a:bodyPr/>
                    <a:lstStyle/>
                    <a:p>
                      <a:pPr algn="just"/>
                      <a:r>
                        <a:rPr lang="cs-CZ" sz="1400" b="1" kern="1200" dirty="0" smtClean="0">
                          <a:solidFill>
                            <a:schemeClr val="dk1"/>
                          </a:solidFill>
                          <a:latin typeface="+mn-lt"/>
                          <a:ea typeface="+mn-ea"/>
                          <a:cs typeface="+mn-cs"/>
                        </a:rPr>
                        <a:t>osobní svoboda je zaručena</a:t>
                      </a:r>
                      <a:endParaRPr lang="cs-CZ" sz="1400" kern="1200" dirty="0" smtClean="0">
                        <a:solidFill>
                          <a:schemeClr val="dk1"/>
                        </a:solidFill>
                        <a:latin typeface="+mn-lt"/>
                        <a:ea typeface="+mn-ea"/>
                        <a:cs typeface="+mn-cs"/>
                      </a:endParaRPr>
                    </a:p>
                    <a:p>
                      <a:pPr algn="just"/>
                      <a:r>
                        <a:rPr lang="cs-CZ" sz="1400" b="1" kern="1200" dirty="0" smtClean="0">
                          <a:solidFill>
                            <a:schemeClr val="dk1"/>
                          </a:solidFill>
                          <a:latin typeface="+mn-lt"/>
                          <a:ea typeface="+mn-ea"/>
                          <a:cs typeface="+mn-cs"/>
                        </a:rPr>
                        <a:t>nikdo nesmí být stíhán nebo zbaven svobody jinak než z důvodů a způsobem, který stanoví zákon</a:t>
                      </a:r>
                      <a:endParaRPr lang="cs-CZ" sz="1400" dirty="0"/>
                    </a:p>
                  </a:txBody>
                  <a:tcPr/>
                </a:tc>
                <a:tc>
                  <a:txBody>
                    <a:bodyPr/>
                    <a:lstStyle/>
                    <a:p>
                      <a:pPr algn="just"/>
                      <a:r>
                        <a:rPr lang="cs-CZ" sz="1400" b="1" kern="1200" dirty="0" smtClean="0">
                          <a:solidFill>
                            <a:schemeClr val="dk1"/>
                          </a:solidFill>
                          <a:latin typeface="+mn-lt"/>
                          <a:ea typeface="+mn-ea"/>
                          <a:cs typeface="+mn-cs"/>
                        </a:rPr>
                        <a:t>trestné činy proti svobodě (hlava II. trestního zákoníku)</a:t>
                      </a:r>
                    </a:p>
                    <a:p>
                      <a:pPr algn="just"/>
                      <a:r>
                        <a:rPr lang="cs-CZ" sz="1400" b="1" kern="1200" dirty="0" smtClean="0">
                          <a:solidFill>
                            <a:schemeClr val="dk1"/>
                          </a:solidFill>
                          <a:latin typeface="+mn-lt"/>
                          <a:ea typeface="+mn-ea"/>
                          <a:cs typeface="+mn-cs"/>
                        </a:rPr>
                        <a:t>zbavení osobní svobody, omezování osobní svobody, zavlečení, loupež, vydírání</a:t>
                      </a:r>
                      <a:endParaRPr lang="cs-CZ" sz="1400" b="1" dirty="0"/>
                    </a:p>
                  </a:txBody>
                  <a:tcPr/>
                </a:tc>
                <a:extLst>
                  <a:ext uri="{0D108BD9-81ED-4DB2-BD59-A6C34878D82A}">
                    <a16:rowId xmlns="" xmlns:a16="http://schemas.microsoft.com/office/drawing/2014/main" val="10003"/>
                  </a:ext>
                </a:extLst>
              </a:tr>
              <a:tr h="3418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nikdo nesmí být zbaven svobody pouze pro neschopnost dostát smluvnímu závazku</a:t>
                      </a:r>
                      <a:endParaRPr lang="cs-CZ" sz="1400" kern="1200" dirty="0" smtClean="0">
                        <a:solidFill>
                          <a:schemeClr val="dk1"/>
                        </a:solidFill>
                        <a:latin typeface="+mn-lt"/>
                        <a:ea typeface="+mn-ea"/>
                        <a:cs typeface="+mn-cs"/>
                      </a:endParaRPr>
                    </a:p>
                    <a:p>
                      <a:endParaRPr lang="cs-CZ" dirty="0"/>
                    </a:p>
                  </a:txBody>
                  <a:tcPr/>
                </a:tc>
                <a:tc>
                  <a:txBody>
                    <a:bodyPr/>
                    <a:lstStyle/>
                    <a:p>
                      <a:r>
                        <a:rPr lang="cs-CZ" sz="1400" b="1" kern="1200" dirty="0" smtClean="0">
                          <a:solidFill>
                            <a:schemeClr val="dk1"/>
                          </a:solidFill>
                          <a:latin typeface="+mn-lt"/>
                          <a:ea typeface="+mn-ea"/>
                          <a:cs typeface="+mn-cs"/>
                        </a:rPr>
                        <a:t>za nesplnění smluvního závazku podléhá osoba toliko odpovědnosti občanskoprávní, ale nesmí být zbavena na svobodě</a:t>
                      </a:r>
                      <a:endParaRPr lang="cs-CZ" sz="1400" b="1" dirty="0"/>
                    </a:p>
                  </a:txBody>
                  <a:tcPr/>
                </a:tc>
                <a:extLst>
                  <a:ext uri="{0D108BD9-81ED-4DB2-BD59-A6C34878D82A}">
                    <a16:rowId xmlns=""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40657287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3262432"/>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sz="2400" b="1" dirty="0" smtClean="0"/>
          </a:p>
          <a:p>
            <a:endParaRPr lang="cs-CZ" sz="2400" b="1" dirty="0" smtClean="0"/>
          </a:p>
          <a:p>
            <a:endParaRPr lang="cs-CZ" sz="2000" b="1" dirty="0" smtClean="0"/>
          </a:p>
          <a:p>
            <a:endParaRPr lang="cs-CZ" dirty="0"/>
          </a:p>
        </p:txBody>
      </p:sp>
      <p:graphicFrame>
        <p:nvGraphicFramePr>
          <p:cNvPr id="5" name="Tabulka 4"/>
          <p:cNvGraphicFramePr>
            <a:graphicFrameLocks noGrp="1"/>
          </p:cNvGraphicFramePr>
          <p:nvPr/>
        </p:nvGraphicFramePr>
        <p:xfrm>
          <a:off x="1475656" y="1556792"/>
          <a:ext cx="6096000" cy="4791964"/>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1390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endParaRPr lang="cs-CZ" sz="1400" dirty="0" smtClean="0">
                        <a:solidFill>
                          <a:schemeClr val="bg1"/>
                        </a:solidFill>
                        <a:latin typeface="+mn-lt"/>
                        <a:ea typeface="Calibri"/>
                        <a:cs typeface="Times New Roman"/>
                      </a:endParaRPr>
                    </a:p>
                    <a:p>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solidFill>
                      <a:schemeClr val="tx2">
                        <a:lumMod val="60000"/>
                        <a:lumOff val="40000"/>
                      </a:schemeClr>
                    </a:solidFill>
                  </a:tcPr>
                </a:tc>
                <a:tc hMerge="1">
                  <a:txBody>
                    <a:bodyPr/>
                    <a:lstStyle/>
                    <a:p>
                      <a:endParaRPr lang="cs-CZ" dirty="0"/>
                    </a:p>
                  </a:txBody>
                  <a:tcPr>
                    <a:solidFill>
                      <a:schemeClr val="accent1">
                        <a:lumMod val="20000"/>
                        <a:lumOff val="80000"/>
                      </a:schemeClr>
                    </a:solidFill>
                  </a:tcPr>
                </a:tc>
                <a:extLst>
                  <a:ext uri="{0D108BD9-81ED-4DB2-BD59-A6C34878D82A}">
                    <a16:rowId xmlns="" xmlns:a16="http://schemas.microsoft.com/office/drawing/2014/main" val="10000"/>
                  </a:ext>
                </a:extLst>
              </a:tr>
              <a:tr h="370840">
                <a:tc>
                  <a:txBody>
                    <a:bodyPr/>
                    <a:lstStyle/>
                    <a:p>
                      <a:pPr algn="just"/>
                      <a:r>
                        <a:rPr lang="cs-CZ" sz="1400" b="1" kern="1200" dirty="0" smtClean="0">
                          <a:solidFill>
                            <a:schemeClr val="dk1"/>
                          </a:solidFill>
                          <a:latin typeface="+mn-lt"/>
                          <a:ea typeface="+mn-ea"/>
                          <a:cs typeface="+mn-cs"/>
                        </a:rPr>
                        <a:t>obviněného nebo podezřelého z trestného činu je možno zadržet jen v případech stanovených v zákoně</a:t>
                      </a:r>
                      <a:endParaRPr lang="cs-CZ" sz="1400" b="1" dirty="0"/>
                    </a:p>
                  </a:txBody>
                  <a:tcPr/>
                </a:tc>
                <a:tc>
                  <a:txBody>
                    <a:bodyPr/>
                    <a:lstStyle/>
                    <a:p>
                      <a:pPr algn="just"/>
                      <a:r>
                        <a:rPr lang="cs-CZ" sz="1400" b="1" kern="1200" dirty="0" smtClean="0">
                          <a:solidFill>
                            <a:schemeClr val="dk1"/>
                          </a:solidFill>
                          <a:latin typeface="+mn-lt"/>
                          <a:ea typeface="+mn-ea"/>
                          <a:cs typeface="+mn-cs"/>
                        </a:rPr>
                        <a:t>příkaz k zadržení, </a:t>
                      </a:r>
                      <a:r>
                        <a:rPr lang="cs-CZ" sz="1400" b="1" kern="1200" dirty="0" err="1" smtClean="0">
                          <a:solidFill>
                            <a:schemeClr val="dk1"/>
                          </a:solidFill>
                          <a:latin typeface="+mn-lt"/>
                          <a:ea typeface="+mn-ea"/>
                          <a:cs typeface="+mn-cs"/>
                        </a:rPr>
                        <a:t>zadržení</a:t>
                      </a:r>
                      <a:r>
                        <a:rPr lang="cs-CZ" sz="1400" b="1" kern="1200" dirty="0" smtClean="0">
                          <a:solidFill>
                            <a:schemeClr val="dk1"/>
                          </a:solidFill>
                          <a:latin typeface="+mn-lt"/>
                          <a:ea typeface="+mn-ea"/>
                          <a:cs typeface="+mn-cs"/>
                        </a:rPr>
                        <a:t> podezřelého na místě, příkaz k zatčení, evropský zatýkací rozkaz</a:t>
                      </a:r>
                      <a:endParaRPr lang="cs-CZ" sz="1400" b="1" dirty="0"/>
                    </a:p>
                  </a:txBody>
                  <a:tcPr/>
                </a:tc>
                <a:extLst>
                  <a:ext uri="{0D108BD9-81ED-4DB2-BD59-A6C34878D82A}">
                    <a16:rowId xmlns="" xmlns:a16="http://schemas.microsoft.com/office/drawing/2014/main" val="10001"/>
                  </a:ext>
                </a:extLst>
              </a:tr>
              <a:tr h="370840">
                <a:tc>
                  <a:txBody>
                    <a:bodyPr/>
                    <a:lstStyle/>
                    <a:p>
                      <a:pPr algn="just"/>
                      <a:r>
                        <a:rPr lang="cs-CZ" sz="1400" b="1" kern="1200" dirty="0" smtClean="0">
                          <a:solidFill>
                            <a:schemeClr val="dk1"/>
                          </a:solidFill>
                          <a:latin typeface="+mn-lt"/>
                          <a:ea typeface="+mn-ea"/>
                          <a:cs typeface="+mn-cs"/>
                        </a:rPr>
                        <a:t>zadržená osoba musí být ihned seznámena s důvody zadržení, vyslechnuta a nejpozději do 48 hodin propuštěna na svobodu nebo odevzdána soudu. Soudce musí zadrženou osobu do 24 hodin od převzetí vyslechnout a rozhodnout o vazbě, nebo ji propustit na svobodu</a:t>
                      </a:r>
                      <a:endParaRPr lang="cs-CZ" sz="1400" b="1" dirty="0"/>
                    </a:p>
                  </a:txBody>
                  <a:tcPr/>
                </a:tc>
                <a:tc>
                  <a:txBody>
                    <a:bodyPr/>
                    <a:lstStyle/>
                    <a:p>
                      <a:pPr algn="just"/>
                      <a:r>
                        <a:rPr lang="cs-CZ" sz="1400" b="1" kern="1200" dirty="0" smtClean="0">
                          <a:solidFill>
                            <a:schemeClr val="dk1"/>
                          </a:solidFill>
                          <a:latin typeface="+mn-lt"/>
                          <a:ea typeface="+mn-ea"/>
                          <a:cs typeface="+mn-cs"/>
                        </a:rPr>
                        <a:t>maximální časová doba pro zadržení, když do této doby není dodána soudu, nebo ve lhůtě soud nerozhodne, musí být osoba propuštěna na svobodu</a:t>
                      </a:r>
                      <a:endParaRPr lang="cs-CZ" sz="1400" b="1" dirty="0"/>
                    </a:p>
                  </a:txBody>
                  <a:tcPr/>
                </a:tc>
                <a:extLst>
                  <a:ext uri="{0D108BD9-81ED-4DB2-BD59-A6C34878D82A}">
                    <a16:rowId xmlns="" xmlns:a16="http://schemas.microsoft.com/office/drawing/2014/main" val="10002"/>
                  </a:ext>
                </a:extLst>
              </a:tr>
              <a:tr h="370840">
                <a:tc>
                  <a:txBody>
                    <a:bodyPr/>
                    <a:lstStyle/>
                    <a:p>
                      <a:pPr algn="just"/>
                      <a:r>
                        <a:rPr lang="cs-CZ" sz="1400" b="1" kern="1200" dirty="0" smtClean="0">
                          <a:solidFill>
                            <a:schemeClr val="dk1"/>
                          </a:solidFill>
                          <a:latin typeface="+mn-lt"/>
                          <a:ea typeface="+mn-ea"/>
                          <a:cs typeface="+mn-cs"/>
                        </a:rPr>
                        <a:t>nikdo nesmí být vzat do vazby, leč z důvodů a na dobu stanovenou zákonem a na základě rozhodnutí soudu</a:t>
                      </a:r>
                      <a:endParaRPr lang="cs-CZ" sz="1400" dirty="0"/>
                    </a:p>
                  </a:txBody>
                  <a:tcPr/>
                </a:tc>
                <a:tc>
                  <a:txBody>
                    <a:bodyPr/>
                    <a:lstStyle/>
                    <a:p>
                      <a:pPr algn="just"/>
                      <a:r>
                        <a:rPr lang="cs-CZ" sz="1400" b="1" kern="1200" dirty="0" smtClean="0">
                          <a:solidFill>
                            <a:schemeClr val="dk1"/>
                          </a:solidFill>
                          <a:latin typeface="+mn-lt"/>
                          <a:ea typeface="+mn-ea"/>
                          <a:cs typeface="+mn-cs"/>
                        </a:rPr>
                        <a:t>zahájeno trestní stíhání, odůvodněný závěr, že se skutek stal, je trestným činem a spáchal jej obviněný, nelze účelu vzhledem k povaze a závažnosti trestného činu a osobě obviněného dosáhnout mírnějším opatřením + existence vazebního důvodu</a:t>
                      </a:r>
                      <a:endParaRPr lang="cs-CZ" sz="1400" b="1" dirty="0"/>
                    </a:p>
                  </a:txBody>
                  <a:tcPr/>
                </a:tc>
                <a:extLst>
                  <a:ext uri="{0D108BD9-81ED-4DB2-BD59-A6C34878D82A}">
                    <a16:rowId xmlns="" xmlns:a16="http://schemas.microsoft.com/office/drawing/2014/main"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19012151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a:buNone/>
            </a:pPr>
            <a:r>
              <a:rPr lang="cs-CZ" sz="2400" b="1" dirty="0" smtClean="0"/>
              <a:t>Listina základních práv a svobod</a:t>
            </a:r>
          </a:p>
          <a:p>
            <a:pPr>
              <a:buNone/>
            </a:pPr>
            <a:r>
              <a:rPr lang="cs-CZ" sz="2400" b="1" dirty="0" smtClean="0"/>
              <a:t>Vybraná lidská práva – výklad</a:t>
            </a:r>
          </a:p>
          <a:p>
            <a:pPr>
              <a:buNone/>
            </a:pPr>
            <a:endParaRPr lang="cs-CZ" sz="2400" b="1" dirty="0" smtClean="0"/>
          </a:p>
          <a:p>
            <a:pPr marL="0" indent="0">
              <a:buNone/>
            </a:pPr>
            <a:endParaRPr lang="cs-CZ" sz="2400" b="1" dirty="0" smtClean="0"/>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03648" y="1844824"/>
          <a:ext cx="6096000" cy="3787648"/>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08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p>
                    <a:p>
                      <a:pPr algn="just">
                        <a:lnSpc>
                          <a:spcPct val="115000"/>
                        </a:lnSpc>
                        <a:spcAft>
                          <a:spcPts val="1000"/>
                        </a:spcAft>
                      </a:pPr>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tc>
                <a:tc hMerge="1">
                  <a:txBody>
                    <a:bodyPr/>
                    <a:lstStyle/>
                    <a:p>
                      <a:endParaRPr lang="cs-CZ" dirty="0"/>
                    </a:p>
                  </a:txBody>
                  <a:tcPr/>
                </a:tc>
                <a:extLst>
                  <a:ext uri="{0D108BD9-81ED-4DB2-BD59-A6C34878D82A}">
                    <a16:rowId xmlns="" xmlns:a16="http://schemas.microsoft.com/office/drawing/2014/main" val="10000"/>
                  </a:ext>
                </a:extLst>
              </a:tr>
              <a:tr h="370840">
                <a:tc>
                  <a:txBody>
                    <a:bodyPr/>
                    <a:lstStyle/>
                    <a:p>
                      <a:pPr algn="just"/>
                      <a:r>
                        <a:rPr lang="cs-CZ" sz="1400" b="1" kern="1200" dirty="0" smtClean="0">
                          <a:solidFill>
                            <a:schemeClr val="dk1"/>
                          </a:solidFill>
                          <a:latin typeface="+mn-lt"/>
                          <a:ea typeface="+mn-ea"/>
                          <a:cs typeface="+mn-cs"/>
                        </a:rPr>
                        <a:t>zákon stanoví, ve kterých případech může být osoba převzata nebo držena v ústavní zdravotnické péči bez svého souhlasu. Takové opatření musí být do 24 hodin oznámeno soudu, který o tomto umístění rozhodne do 7 dnů.</a:t>
                      </a:r>
                      <a:endParaRPr lang="cs-CZ" sz="1400" dirty="0"/>
                    </a:p>
                  </a:txBody>
                  <a:tcPr/>
                </a:tc>
                <a:tc>
                  <a:txBody>
                    <a:bodyPr/>
                    <a:lstStyle/>
                    <a:p>
                      <a:pPr algn="just"/>
                      <a:r>
                        <a:rPr lang="cs-CZ" sz="1400" b="1" kern="1200" dirty="0" smtClean="0">
                          <a:solidFill>
                            <a:schemeClr val="dk1"/>
                          </a:solidFill>
                          <a:latin typeface="+mn-lt"/>
                          <a:ea typeface="+mn-ea"/>
                          <a:cs typeface="+mn-cs"/>
                        </a:rPr>
                        <a:t>osoba je pro své okolí nebezpečná ze zdravotních důvodů, tzv. </a:t>
                      </a:r>
                      <a:r>
                        <a:rPr lang="cs-CZ" sz="1400" b="1" kern="1200" dirty="0" err="1" smtClean="0">
                          <a:solidFill>
                            <a:schemeClr val="dk1"/>
                          </a:solidFill>
                          <a:latin typeface="+mn-lt"/>
                          <a:ea typeface="+mn-ea"/>
                          <a:cs typeface="+mn-cs"/>
                        </a:rPr>
                        <a:t>detenční</a:t>
                      </a:r>
                      <a:r>
                        <a:rPr lang="cs-CZ" sz="1400" b="1" kern="1200" dirty="0" smtClean="0">
                          <a:solidFill>
                            <a:schemeClr val="dk1"/>
                          </a:solidFill>
                          <a:latin typeface="+mn-lt"/>
                          <a:ea typeface="+mn-ea"/>
                          <a:cs typeface="+mn-cs"/>
                        </a:rPr>
                        <a:t> řízení</a:t>
                      </a:r>
                    </a:p>
                    <a:p>
                      <a:pPr algn="just"/>
                      <a:r>
                        <a:rPr lang="cs-CZ" sz="1400" b="1" kern="1200" dirty="0" smtClean="0">
                          <a:solidFill>
                            <a:schemeClr val="dk1"/>
                          </a:solidFill>
                          <a:latin typeface="+mn-lt"/>
                          <a:ea typeface="+mn-ea"/>
                          <a:cs typeface="+mn-cs"/>
                        </a:rPr>
                        <a:t>je nařízena izolace, karanténa nebo léčení podle zákona o ochraně veřejného zdraví, </a:t>
                      </a:r>
                    </a:p>
                    <a:p>
                      <a:pPr algn="just"/>
                      <a:r>
                        <a:rPr lang="cs-CZ" sz="1400" b="1" kern="1200" dirty="0" smtClean="0">
                          <a:solidFill>
                            <a:schemeClr val="dk1"/>
                          </a:solidFill>
                          <a:latin typeface="+mn-lt"/>
                          <a:ea typeface="+mn-ea"/>
                          <a:cs typeface="+mn-cs"/>
                        </a:rPr>
                        <a:t>ohrožuje bezprostředně a závažným způsobem sebe nebo své okolí a jeví známky duševní poruchy nebo touto poruchou trpí nebo je pod vlivem návykové látky</a:t>
                      </a:r>
                    </a:p>
                    <a:p>
                      <a:pPr algn="just"/>
                      <a:r>
                        <a:rPr lang="cs-CZ" sz="1400" b="1" kern="1200" dirty="0" smtClean="0">
                          <a:solidFill>
                            <a:schemeClr val="dk1"/>
                          </a:solidFill>
                          <a:latin typeface="+mn-lt"/>
                          <a:ea typeface="+mn-ea"/>
                          <a:cs typeface="+mn-cs"/>
                        </a:rPr>
                        <a:t>jeho zdravotní stav vyžaduje poskytnutí neodkladné péče a zároveň neumožňuje, aby vyslovil souhlas</a:t>
                      </a:r>
                      <a:endParaRPr lang="cs-CZ" sz="1400" b="1" dirty="0"/>
                    </a:p>
                  </a:txBody>
                  <a:tcPr/>
                </a:tc>
                <a:extLst>
                  <a:ext uri="{0D108BD9-81ED-4DB2-BD59-A6C34878D82A}">
                    <a16:rowId xmlns="" xmlns:a16="http://schemas.microsoft.com/office/drawing/2014/main" val="10001"/>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786759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2215991"/>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marL="285750" indent="-285750" algn="just"/>
            <a:endParaRPr lang="cs-CZ" dirty="0"/>
          </a:p>
          <a:p>
            <a:pPr algn="just"/>
            <a:endParaRPr lang="cs-CZ" dirty="0"/>
          </a:p>
          <a:p>
            <a:pPr algn="just"/>
            <a:endParaRPr lang="cs-CZ" dirty="0"/>
          </a:p>
          <a:p>
            <a:pPr algn="just"/>
            <a:endParaRPr lang="cs-CZ" dirty="0" smtClean="0"/>
          </a:p>
          <a:p>
            <a:pPr algn="just"/>
            <a:endParaRPr lang="cs-CZ" b="1" dirty="0"/>
          </a:p>
        </p:txBody>
      </p:sp>
      <p:graphicFrame>
        <p:nvGraphicFramePr>
          <p:cNvPr id="5" name="Tabulka 4"/>
          <p:cNvGraphicFramePr>
            <a:graphicFrameLocks noGrp="1"/>
          </p:cNvGraphicFramePr>
          <p:nvPr/>
        </p:nvGraphicFramePr>
        <p:xfrm>
          <a:off x="1547664" y="1484784"/>
          <a:ext cx="6096000" cy="463296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0840">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sz="1400" dirty="0"/>
                    </a:p>
                  </a:txBody>
                  <a:tcPr/>
                </a:tc>
                <a:tc hMerge="1">
                  <a:txBody>
                    <a:bodyPr/>
                    <a:lstStyle/>
                    <a:p>
                      <a:endParaRPr lang="cs-CZ" dirty="0"/>
                    </a:p>
                  </a:txBody>
                  <a:tcPr/>
                </a:tc>
                <a:extLst>
                  <a:ext uri="{0D108BD9-81ED-4DB2-BD59-A6C34878D82A}">
                    <a16:rowId xmlns="" xmlns:a16="http://schemas.microsoft.com/office/drawing/2014/main" val="10000"/>
                  </a:ext>
                </a:extLst>
              </a:tr>
              <a:tr h="370840">
                <a:tc>
                  <a:txBody>
                    <a:bodyPr/>
                    <a:lstStyle/>
                    <a:p>
                      <a:pPr lvl="0" algn="just"/>
                      <a:r>
                        <a:rPr lang="cs-CZ" sz="1400" b="1" kern="1200" dirty="0" smtClean="0">
                          <a:solidFill>
                            <a:schemeClr val="dk1"/>
                          </a:solidFill>
                          <a:latin typeface="+mn-lt"/>
                          <a:ea typeface="+mn-ea"/>
                          <a:cs typeface="+mn-cs"/>
                        </a:rPr>
                        <a:t>každý má právo vlastnit majetek, vlastnické právo všech vlastníků má stejný zákonný obsah a ochranu</a:t>
                      </a:r>
                      <a:endParaRPr lang="cs-CZ" sz="1400" b="1" kern="1200" dirty="0">
                        <a:solidFill>
                          <a:schemeClr val="dk1"/>
                        </a:solidFill>
                        <a:latin typeface="+mn-lt"/>
                        <a:ea typeface="+mn-ea"/>
                        <a:cs typeface="+mn-cs"/>
                      </a:endParaRPr>
                    </a:p>
                  </a:txBody>
                  <a:tcPr/>
                </a:tc>
                <a:tc>
                  <a:txBody>
                    <a:bodyPr/>
                    <a:lstStyle/>
                    <a:p>
                      <a:pPr algn="just"/>
                      <a:r>
                        <a:rPr lang="cs-CZ" sz="1400" b="1" kern="1200" dirty="0" smtClean="0">
                          <a:solidFill>
                            <a:schemeClr val="dk1"/>
                          </a:solidFill>
                          <a:latin typeface="+mn-lt"/>
                          <a:ea typeface="+mn-ea"/>
                          <a:cs typeface="+mn-cs"/>
                        </a:rPr>
                        <a:t>absolutní právo omezené právem druhého vlastníka, rovnost vlastníků pokud jde o obsah a ochranu jejich vlastnického práva</a:t>
                      </a:r>
                      <a:endParaRPr lang="cs-CZ" sz="1400" b="1" dirty="0"/>
                    </a:p>
                  </a:txBody>
                  <a:tcPr/>
                </a:tc>
                <a:extLst>
                  <a:ext uri="{0D108BD9-81ED-4DB2-BD59-A6C34878D82A}">
                    <a16:rowId xmlns="" xmlns:a16="http://schemas.microsoft.com/office/drawing/2014/main" val="10001"/>
                  </a:ext>
                </a:extLst>
              </a:tr>
              <a:tr h="370840">
                <a:tc>
                  <a:txBody>
                    <a:bodyPr/>
                    <a:lstStyle/>
                    <a:p>
                      <a:pPr algn="just"/>
                      <a:r>
                        <a:rPr lang="cs-CZ" sz="1400" b="1" kern="1200" dirty="0" smtClean="0">
                          <a:solidFill>
                            <a:schemeClr val="dk1"/>
                          </a:solidFill>
                          <a:latin typeface="+mn-lt"/>
                          <a:ea typeface="+mn-ea"/>
                          <a:cs typeface="+mn-cs"/>
                        </a:rPr>
                        <a:t>dědění se zaručuje </a:t>
                      </a:r>
                      <a:endParaRPr lang="cs-CZ" sz="1400" b="1" dirty="0"/>
                    </a:p>
                  </a:txBody>
                  <a:tcPr/>
                </a:tc>
                <a:tc>
                  <a:txBody>
                    <a:bodyPr/>
                    <a:lstStyle/>
                    <a:p>
                      <a:pPr algn="just"/>
                      <a:r>
                        <a:rPr lang="cs-CZ" sz="1400" b="1" kern="1200" dirty="0" smtClean="0">
                          <a:solidFill>
                            <a:schemeClr val="dk1"/>
                          </a:solidFill>
                          <a:latin typeface="+mn-lt"/>
                          <a:ea typeface="+mn-ea"/>
                          <a:cs typeface="+mn-cs"/>
                        </a:rPr>
                        <a:t>přechod majetkových práv ze zůstavitele na dědice v co nejširším okruhu, OZ účinný od roku 2014 rozšířil počet dědických tříd, aby minimalizoval institut tzv. odúmrti</a:t>
                      </a:r>
                      <a:endParaRPr lang="cs-CZ" sz="1400" b="1" dirty="0"/>
                    </a:p>
                  </a:txBody>
                  <a:tcPr/>
                </a:tc>
                <a:extLst>
                  <a:ext uri="{0D108BD9-81ED-4DB2-BD59-A6C34878D82A}">
                    <a16:rowId xmlns="" xmlns:a16="http://schemas.microsoft.com/office/drawing/2014/main" val="10002"/>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zákon může stanovit, který majetek je ve vlastnictví státu, obce, určených právnických osob</a:t>
                      </a:r>
                    </a:p>
                    <a:p>
                      <a:pPr algn="just"/>
                      <a:endParaRPr lang="cs-CZ" sz="1400" b="1" dirty="0"/>
                    </a:p>
                  </a:txBody>
                  <a:tcPr/>
                </a:tc>
                <a:tc>
                  <a:txBody>
                    <a:bodyPr/>
                    <a:lstStyle/>
                    <a:p>
                      <a:pPr algn="just"/>
                      <a:r>
                        <a:rPr lang="cs-CZ" sz="1400" b="1" kern="1200" dirty="0" smtClean="0">
                          <a:solidFill>
                            <a:schemeClr val="dk1"/>
                          </a:solidFill>
                          <a:latin typeface="+mn-lt"/>
                          <a:ea typeface="+mn-ea"/>
                          <a:cs typeface="+mn-cs"/>
                        </a:rPr>
                        <a:t>nerostné bohatství podle horního zákona, silnice I. třídy, dálnice klíčové infrastrukturní a existencionální statky</a:t>
                      </a:r>
                    </a:p>
                    <a:p>
                      <a:pPr algn="just"/>
                      <a:r>
                        <a:rPr lang="cs-CZ" sz="1400" b="1" kern="1200" dirty="0" smtClean="0">
                          <a:solidFill>
                            <a:schemeClr val="dk1"/>
                          </a:solidFill>
                          <a:latin typeface="+mn-lt"/>
                          <a:ea typeface="+mn-ea"/>
                          <a:cs typeface="+mn-cs"/>
                        </a:rPr>
                        <a:t>proti tomu tzv. koncept </a:t>
                      </a:r>
                      <a:r>
                        <a:rPr lang="cs-CZ" sz="1400" b="1" kern="1200" dirty="0" err="1" smtClean="0">
                          <a:solidFill>
                            <a:schemeClr val="dk1"/>
                          </a:solidFill>
                          <a:latin typeface="+mn-lt"/>
                          <a:ea typeface="+mn-ea"/>
                          <a:cs typeface="+mn-cs"/>
                        </a:rPr>
                        <a:t>extrakomercionální</a:t>
                      </a:r>
                      <a:r>
                        <a:rPr lang="cs-CZ" sz="1400" b="1" kern="1200" dirty="0" smtClean="0">
                          <a:solidFill>
                            <a:schemeClr val="dk1"/>
                          </a:solidFill>
                          <a:latin typeface="+mn-lt"/>
                          <a:ea typeface="+mn-ea"/>
                          <a:cs typeface="+mn-cs"/>
                        </a:rPr>
                        <a:t> věci (vyloučené z obchodu, např. povrchové a podzemní vody podle vodního zákon, minerální vody podle lázeňského zákona)</a:t>
                      </a:r>
                      <a:endParaRPr lang="cs-CZ" sz="1400" b="1" dirty="0"/>
                    </a:p>
                  </a:txBody>
                  <a:tcPr/>
                </a:tc>
                <a:extLst>
                  <a:ext uri="{0D108BD9-81ED-4DB2-BD59-A6C34878D82A}">
                    <a16:rowId xmlns="" xmlns:a16="http://schemas.microsoft.com/office/drawing/2014/main"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8208692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1477328"/>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a:p>
          <a:p>
            <a:endParaRPr lang="cs-CZ" dirty="0"/>
          </a:p>
        </p:txBody>
      </p:sp>
      <p:graphicFrame>
        <p:nvGraphicFramePr>
          <p:cNvPr id="5" name="Tabulka 4"/>
          <p:cNvGraphicFramePr>
            <a:graphicFrameLocks noGrp="1"/>
          </p:cNvGraphicFramePr>
          <p:nvPr/>
        </p:nvGraphicFramePr>
        <p:xfrm>
          <a:off x="1475656" y="1556792"/>
          <a:ext cx="6096000" cy="515112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67685">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dirty="0"/>
                    </a:p>
                  </a:txBody>
                  <a:tcPr/>
                </a:tc>
                <a:tc hMerge="1">
                  <a:txBody>
                    <a:bodyPr/>
                    <a:lstStyle/>
                    <a:p>
                      <a:endParaRPr lang="cs-CZ" dirty="0"/>
                    </a:p>
                  </a:txBody>
                  <a:tcPr/>
                </a:tc>
                <a:extLst>
                  <a:ext uri="{0D108BD9-81ED-4DB2-BD59-A6C34878D82A}">
                    <a16:rowId xmlns="" xmlns:a16="http://schemas.microsoft.com/office/drawing/2014/main" val="10000"/>
                  </a:ext>
                </a:extLst>
              </a:tr>
              <a:tr h="367685">
                <a:tc>
                  <a:txBody>
                    <a:bodyPr/>
                    <a:lstStyle/>
                    <a:p>
                      <a:r>
                        <a:rPr lang="cs-CZ" sz="1400" b="1" kern="1200" dirty="0" smtClean="0">
                          <a:solidFill>
                            <a:schemeClr val="dk1"/>
                          </a:solidFill>
                          <a:latin typeface="+mn-lt"/>
                          <a:ea typeface="+mn-ea"/>
                          <a:cs typeface="+mn-cs"/>
                        </a:rPr>
                        <a:t>vlastnictví zavazuje, nesmí být užíváno na újmu práv druhých anebo v rozporu se zákonem nebo chráněnými obecnými zájmy</a:t>
                      </a:r>
                      <a:endParaRPr lang="cs-CZ" sz="1400" b="1" dirty="0"/>
                    </a:p>
                  </a:txBody>
                  <a:tcPr/>
                </a:tc>
                <a:tc>
                  <a:txBody>
                    <a:bodyPr/>
                    <a:lstStyle/>
                    <a:p>
                      <a:r>
                        <a:rPr lang="cs-CZ" sz="1400" b="1" kern="1200" dirty="0" smtClean="0">
                          <a:solidFill>
                            <a:schemeClr val="dk1"/>
                          </a:solidFill>
                          <a:latin typeface="+mn-lt"/>
                          <a:ea typeface="+mn-ea"/>
                          <a:cs typeface="+mn-cs"/>
                        </a:rPr>
                        <a:t>vlastník při výkonu vlastnictví nesmí způsobit újmu na vlastnických či jiných právech ostatních vlastníků a dalších osob</a:t>
                      </a:r>
                      <a:endParaRPr lang="cs-CZ" sz="1400" b="1" dirty="0"/>
                    </a:p>
                  </a:txBody>
                  <a:tcPr/>
                </a:tc>
                <a:extLst>
                  <a:ext uri="{0D108BD9-81ED-4DB2-BD59-A6C34878D82A}">
                    <a16:rowId xmlns="" xmlns:a16="http://schemas.microsoft.com/office/drawing/2014/main" val="10001"/>
                  </a:ext>
                </a:extLst>
              </a:tr>
              <a:tr h="367685">
                <a:tc>
                  <a:txBody>
                    <a:bodyPr/>
                    <a:lstStyle/>
                    <a:p>
                      <a:r>
                        <a:rPr lang="cs-CZ" sz="1400" b="1" kern="1200" dirty="0" smtClean="0">
                          <a:solidFill>
                            <a:schemeClr val="dk1"/>
                          </a:solidFill>
                          <a:latin typeface="+mn-lt"/>
                          <a:ea typeface="+mn-ea"/>
                          <a:cs typeface="+mn-cs"/>
                        </a:rPr>
                        <a:t>výkon vlastnictví nesmí poškozovat lidské zdraví, přírodu a životní prostředí nad míru stanovenou zákonem</a:t>
                      </a:r>
                      <a:endParaRPr lang="cs-CZ" sz="1400" b="1" dirty="0"/>
                    </a:p>
                  </a:txBody>
                  <a:tcPr/>
                </a:tc>
                <a:tc>
                  <a:txBody>
                    <a:bodyPr/>
                    <a:lstStyle/>
                    <a:p>
                      <a:r>
                        <a:rPr lang="cs-CZ" sz="1400" b="1" kern="1200" dirty="0" smtClean="0">
                          <a:solidFill>
                            <a:schemeClr val="dk1"/>
                          </a:solidFill>
                          <a:latin typeface="+mn-lt"/>
                          <a:ea typeface="+mn-ea"/>
                          <a:cs typeface="+mn-cs"/>
                        </a:rPr>
                        <a:t>typicky sousedská práva</a:t>
                      </a:r>
                    </a:p>
                  </a:txBody>
                  <a:tcPr/>
                </a:tc>
                <a:extLst>
                  <a:ext uri="{0D108BD9-81ED-4DB2-BD59-A6C34878D82A}">
                    <a16:rowId xmlns="" xmlns:a16="http://schemas.microsoft.com/office/drawing/2014/main" val="10002"/>
                  </a:ext>
                </a:extLst>
              </a:tr>
              <a:tr h="367685">
                <a:tc>
                  <a:txBody>
                    <a:bodyPr/>
                    <a:lstStyle/>
                    <a:p>
                      <a:r>
                        <a:rPr lang="cs-CZ" sz="1400" b="1" kern="1200" dirty="0" smtClean="0">
                          <a:solidFill>
                            <a:schemeClr val="dk1"/>
                          </a:solidFill>
                          <a:latin typeface="+mn-lt"/>
                          <a:ea typeface="+mn-ea"/>
                          <a:cs typeface="+mn-cs"/>
                        </a:rPr>
                        <a:t>vyvlastnění nebo nucené omezení vlastnického práva je možné jen ve veřejném zájmu, na základě zákona a za náhradu</a:t>
                      </a:r>
                      <a:endParaRPr lang="cs-CZ" sz="1400" b="1" dirty="0"/>
                    </a:p>
                  </a:txBody>
                  <a:tcPr/>
                </a:tc>
                <a:tc>
                  <a:txBody>
                    <a:bodyPr/>
                    <a:lstStyle/>
                    <a:p>
                      <a:r>
                        <a:rPr lang="cs-CZ" sz="1400" b="1" kern="1200" dirty="0" smtClean="0">
                          <a:solidFill>
                            <a:schemeClr val="dk1"/>
                          </a:solidFill>
                          <a:latin typeface="+mn-lt"/>
                          <a:ea typeface="+mn-ea"/>
                          <a:cs typeface="+mn-cs"/>
                        </a:rPr>
                        <a:t>vyvlastnění = přechod vlastnického práva z vlastníka do vlastnictví státu.</a:t>
                      </a:r>
                    </a:p>
                    <a:p>
                      <a:r>
                        <a:rPr lang="cs-CZ" sz="1400" b="1" kern="1200" dirty="0" smtClean="0">
                          <a:solidFill>
                            <a:schemeClr val="dk1"/>
                          </a:solidFill>
                          <a:latin typeface="+mn-lt"/>
                          <a:ea typeface="+mn-ea"/>
                          <a:cs typeface="+mn-cs"/>
                        </a:rPr>
                        <a:t>nucené omezení = strpět na svém pozemku elektrické přípojky, vedení, potrubí aj.</a:t>
                      </a:r>
                      <a:endParaRPr lang="cs-CZ" sz="1400" b="1" dirty="0"/>
                    </a:p>
                  </a:txBody>
                  <a:tcPr/>
                </a:tc>
                <a:extLst>
                  <a:ext uri="{0D108BD9-81ED-4DB2-BD59-A6C34878D82A}">
                    <a16:rowId xmlns="" xmlns:a16="http://schemas.microsoft.com/office/drawing/2014/main" val="10003"/>
                  </a:ext>
                </a:extLst>
              </a:tr>
              <a:tr h="367685">
                <a:tc>
                  <a:txBody>
                    <a:bodyPr/>
                    <a:lstStyle/>
                    <a:p>
                      <a:r>
                        <a:rPr lang="cs-CZ" sz="1400" b="1" kern="1200" dirty="0" smtClean="0">
                          <a:solidFill>
                            <a:schemeClr val="dk1"/>
                          </a:solidFill>
                          <a:latin typeface="+mn-lt"/>
                          <a:ea typeface="+mn-ea"/>
                          <a:cs typeface="+mn-cs"/>
                        </a:rPr>
                        <a:t>daně a poplatky lze ukládat jen na základě zákona</a:t>
                      </a:r>
                      <a:endParaRPr lang="cs-CZ" sz="1400" dirty="0"/>
                    </a:p>
                  </a:txBody>
                  <a:tcPr/>
                </a:tc>
                <a:tc>
                  <a:txBody>
                    <a:bodyPr/>
                    <a:lstStyle/>
                    <a:p>
                      <a:pPr algn="just"/>
                      <a:r>
                        <a:rPr lang="cs-CZ" sz="1400" b="1" kern="1200" dirty="0" smtClean="0">
                          <a:solidFill>
                            <a:schemeClr val="dk1"/>
                          </a:solidFill>
                          <a:latin typeface="+mn-lt"/>
                          <a:ea typeface="+mn-ea"/>
                          <a:cs typeface="+mn-cs"/>
                        </a:rPr>
                        <a:t>daňový systém je nezbytným prostředkem k materiální existenci státu, ale i jakýmsi testem legitimity instituce státu. Soustava daní musí být z hlediska její koncepce i konkrétní aplikace transparentní, předvídatelná a přiměřená.</a:t>
                      </a:r>
                      <a:endParaRPr lang="cs-CZ" sz="1400" b="1" dirty="0"/>
                    </a:p>
                  </a:txBody>
                  <a:tcPr/>
                </a:tc>
                <a:extLst>
                  <a:ext uri="{0D108BD9-81ED-4DB2-BD59-A6C34878D82A}">
                    <a16:rowId xmlns=""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Tree>
    <p:extLst>
      <p:ext uri="{BB962C8B-B14F-4D97-AF65-F5344CB8AC3E}">
        <p14:creationId xmlns:p14="http://schemas.microsoft.com/office/powerpoint/2010/main" val="4305810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a:buNone/>
            </a:pPr>
            <a:r>
              <a:rPr lang="cs-CZ" sz="2400" b="1" dirty="0" smtClean="0"/>
              <a:t>Listina základních práv a svobod</a:t>
            </a:r>
          </a:p>
          <a:p>
            <a:pPr>
              <a:buNone/>
            </a:pPr>
            <a:r>
              <a:rPr lang="cs-CZ" sz="2000" b="1" dirty="0" smtClean="0"/>
              <a:t>Ostatní lidská práva a svobody – přehled (hlava II., III., V. Listiny)</a:t>
            </a:r>
          </a:p>
          <a:p>
            <a:pPr>
              <a:buNone/>
            </a:pPr>
            <a:endParaRPr lang="cs-CZ" sz="2400" b="1" dirty="0" smtClean="0"/>
          </a:p>
          <a:p>
            <a:pPr>
              <a:buNone/>
            </a:pPr>
            <a:endParaRPr lang="cs-CZ" sz="2400" b="1" dirty="0" smtClean="0"/>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75656" y="1628800"/>
          <a:ext cx="6096000" cy="5031232"/>
        </p:xfrm>
        <a:graphic>
          <a:graphicData uri="http://schemas.openxmlformats.org/drawingml/2006/table">
            <a:tbl>
              <a:tblPr firstRow="1" bandRow="1">
                <a:tableStyleId>{5940675A-B579-460E-94D1-54222C63F5DA}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0840">
                <a:tc>
                  <a:txBody>
                    <a:bodyPr/>
                    <a:lstStyle/>
                    <a:p>
                      <a:pPr algn="just">
                        <a:lnSpc>
                          <a:spcPct val="115000"/>
                        </a:lnSpc>
                        <a:spcAft>
                          <a:spcPts val="0"/>
                        </a:spcAft>
                      </a:pPr>
                      <a:r>
                        <a:rPr lang="cs-CZ" sz="1200" b="1" dirty="0" smtClean="0">
                          <a:latin typeface="Calibri"/>
                          <a:ea typeface="Calibri"/>
                          <a:cs typeface="Times New Roman"/>
                        </a:rPr>
                        <a:t>nedotknutelnost osoby a jejího soukromí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7</a:t>
                      </a:r>
                      <a:endParaRPr lang="cs-CZ" sz="1100" dirty="0">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370840">
                <a:tc>
                  <a:txBody>
                    <a:bodyPr/>
                    <a:lstStyle/>
                    <a:p>
                      <a:pPr algn="just">
                        <a:lnSpc>
                          <a:spcPct val="115000"/>
                        </a:lnSpc>
                        <a:spcAft>
                          <a:spcPts val="0"/>
                        </a:spcAft>
                      </a:pPr>
                      <a:r>
                        <a:rPr lang="cs-CZ" sz="1200" b="1">
                          <a:latin typeface="Calibri"/>
                          <a:ea typeface="Calibri"/>
                          <a:cs typeface="Times New Roman"/>
                        </a:rPr>
                        <a:t>zákaz nucených prací </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9</a:t>
                      </a:r>
                      <a:endParaRPr lang="cs-CZ" sz="1100">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370840">
                <a:tc>
                  <a:txBody>
                    <a:bodyPr/>
                    <a:lstStyle/>
                    <a:p>
                      <a:pPr algn="just">
                        <a:lnSpc>
                          <a:spcPct val="115000"/>
                        </a:lnSpc>
                        <a:spcAft>
                          <a:spcPts val="0"/>
                        </a:spcAft>
                      </a:pPr>
                      <a:r>
                        <a:rPr lang="cs-CZ" sz="1200" b="1">
                          <a:latin typeface="Calibri"/>
                          <a:ea typeface="Calibri"/>
                          <a:cs typeface="Times New Roman"/>
                        </a:rPr>
                        <a:t>ochrana lidské důstojnosti, cti, dobré pověsti a jména</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10</a:t>
                      </a:r>
                      <a:endParaRPr lang="cs-CZ" sz="1100">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370840">
                <a:tc>
                  <a:txBody>
                    <a:bodyPr/>
                    <a:lstStyle/>
                    <a:p>
                      <a:pPr algn="just">
                        <a:lnSpc>
                          <a:spcPct val="115000"/>
                        </a:lnSpc>
                        <a:spcAft>
                          <a:spcPts val="0"/>
                        </a:spcAft>
                      </a:pPr>
                      <a:r>
                        <a:rPr lang="cs-CZ" sz="1200" b="1">
                          <a:latin typeface="Calibri"/>
                          <a:ea typeface="Calibri"/>
                          <a:cs typeface="Times New Roman"/>
                        </a:rPr>
                        <a:t>nedotknutelnost obydlí</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12</a:t>
                      </a:r>
                      <a:endParaRPr lang="cs-CZ" sz="1100">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370840">
                <a:tc>
                  <a:txBody>
                    <a:bodyPr/>
                    <a:lstStyle/>
                    <a:p>
                      <a:pPr algn="just">
                        <a:lnSpc>
                          <a:spcPct val="115000"/>
                        </a:lnSpc>
                        <a:spcAft>
                          <a:spcPts val="0"/>
                        </a:spcAft>
                      </a:pPr>
                      <a:r>
                        <a:rPr lang="cs-CZ" sz="1200" b="1" dirty="0">
                          <a:latin typeface="Calibri"/>
                          <a:ea typeface="Calibri"/>
                          <a:cs typeface="Times New Roman"/>
                        </a:rPr>
                        <a:t>ochrana listovního tajemství a písemností a záznamů osobní povahy</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13</a:t>
                      </a:r>
                      <a:endParaRPr lang="cs-CZ" sz="1100">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370840">
                <a:tc>
                  <a:txBody>
                    <a:bodyPr/>
                    <a:lstStyle/>
                    <a:p>
                      <a:pPr algn="just">
                        <a:lnSpc>
                          <a:spcPct val="115000"/>
                        </a:lnSpc>
                        <a:spcAft>
                          <a:spcPts val="0"/>
                        </a:spcAft>
                      </a:pPr>
                      <a:r>
                        <a:rPr lang="cs-CZ" sz="1200" b="1">
                          <a:latin typeface="Calibri"/>
                          <a:ea typeface="Calibri"/>
                          <a:cs typeface="Times New Roman"/>
                        </a:rPr>
                        <a:t>svoboda pohybu a pobytu</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14</a:t>
                      </a:r>
                      <a:endParaRPr lang="cs-CZ" sz="1100">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r h="370840">
                <a:tc>
                  <a:txBody>
                    <a:bodyPr/>
                    <a:lstStyle/>
                    <a:p>
                      <a:pPr algn="just">
                        <a:lnSpc>
                          <a:spcPct val="115000"/>
                        </a:lnSpc>
                        <a:spcAft>
                          <a:spcPts val="0"/>
                        </a:spcAft>
                      </a:pPr>
                      <a:r>
                        <a:rPr lang="cs-CZ" sz="1200" b="1" dirty="0">
                          <a:latin typeface="Calibri"/>
                          <a:ea typeface="Calibri"/>
                          <a:cs typeface="Times New Roman"/>
                        </a:rPr>
                        <a:t>svoboda myšlení, svědomí a náboženského vyznání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15 a 16</a:t>
                      </a:r>
                      <a:endParaRPr lang="cs-CZ" sz="1100" dirty="0">
                        <a:latin typeface="Calibri"/>
                        <a:ea typeface="Calibri"/>
                        <a:cs typeface="Times New Roman"/>
                      </a:endParaRPr>
                    </a:p>
                  </a:txBody>
                  <a:tcPr marL="68580" marR="68580" marT="0" marB="0"/>
                </a:tc>
                <a:extLst>
                  <a:ext uri="{0D108BD9-81ED-4DB2-BD59-A6C34878D82A}">
                    <a16:rowId xmlns="" xmlns:a16="http://schemas.microsoft.com/office/drawing/2014/main" val="10006"/>
                  </a:ext>
                </a:extLst>
              </a:tr>
              <a:tr h="370840">
                <a:tc>
                  <a:txBody>
                    <a:bodyPr/>
                    <a:lstStyle/>
                    <a:p>
                      <a:r>
                        <a:rPr lang="cs-CZ" sz="1200" b="1" kern="1200" dirty="0" smtClean="0">
                          <a:solidFill>
                            <a:schemeClr val="tx1"/>
                          </a:solidFill>
                          <a:latin typeface="+mn-lt"/>
                          <a:ea typeface="+mn-ea"/>
                          <a:cs typeface="+mn-cs"/>
                        </a:rPr>
                        <a:t>politická práva </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svoboda projevu a právo na informace</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petiční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shromažďovací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sdružovací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podílet se na zprávě věcí veřejných</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postavit se na odpor</a:t>
                      </a:r>
                      <a:endParaRPr lang="cs-CZ" dirty="0"/>
                    </a:p>
                  </a:txBody>
                  <a:tcPr/>
                </a:tc>
                <a:tc>
                  <a:txBody>
                    <a:bodyPr/>
                    <a:lstStyle/>
                    <a:p>
                      <a:r>
                        <a:rPr lang="cs-CZ" sz="1200" b="1" kern="1200" dirty="0" smtClean="0">
                          <a:solidFill>
                            <a:schemeClr val="tx1"/>
                          </a:solidFill>
                          <a:latin typeface="+mn-lt"/>
                          <a:ea typeface="+mn-ea"/>
                          <a:cs typeface="+mn-cs"/>
                        </a:rPr>
                        <a:t>čl. 17-23</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17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18</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19</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20</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21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23</a:t>
                      </a:r>
                      <a:endParaRPr lang="cs-CZ" sz="1200" dirty="0"/>
                    </a:p>
                  </a:txBody>
                  <a:tcPr/>
                </a:tc>
                <a:extLst>
                  <a:ext uri="{0D108BD9-81ED-4DB2-BD59-A6C34878D82A}">
                    <a16:rowId xmlns="" xmlns:a16="http://schemas.microsoft.com/office/drawing/2014/main" val="10007"/>
                  </a:ext>
                </a:extLst>
              </a:tr>
              <a:tr h="370840">
                <a:tc>
                  <a:txBody>
                    <a:bodyPr/>
                    <a:lstStyle/>
                    <a:p>
                      <a:pPr lvl="0"/>
                      <a:r>
                        <a:rPr lang="cs-CZ" sz="1200" b="1" dirty="0" smtClean="0"/>
                        <a:t>práva</a:t>
                      </a:r>
                      <a:r>
                        <a:rPr lang="cs-CZ" sz="1200" b="1" baseline="0" dirty="0" smtClean="0"/>
                        <a:t> národnostních menšin (hlava III. Listiny)</a:t>
                      </a:r>
                      <a:endParaRPr lang="cs-CZ" sz="1200" b="1" dirty="0"/>
                    </a:p>
                  </a:txBody>
                  <a:tcPr/>
                </a:tc>
                <a:tc>
                  <a:txBody>
                    <a:bodyPr/>
                    <a:lstStyle/>
                    <a:p>
                      <a:r>
                        <a:rPr lang="cs-CZ" sz="1200" b="1" dirty="0" smtClean="0"/>
                        <a:t>čl. 24-25</a:t>
                      </a:r>
                      <a:endParaRPr lang="cs-CZ" sz="1200" b="1" dirty="0"/>
                    </a:p>
                  </a:txBody>
                  <a:tcPr/>
                </a:tc>
                <a:extLst>
                  <a:ext uri="{0D108BD9-81ED-4DB2-BD59-A6C34878D82A}">
                    <a16:rowId xmlns="" xmlns:a16="http://schemas.microsoft.com/office/drawing/2014/main" val="10008"/>
                  </a:ext>
                </a:extLst>
              </a:tr>
              <a:tr h="370840">
                <a:tc>
                  <a:txBody>
                    <a:bodyPr/>
                    <a:lstStyle/>
                    <a:p>
                      <a:pPr lvl="0"/>
                      <a:r>
                        <a:rPr lang="cs-CZ" sz="1200" b="1" dirty="0" smtClean="0"/>
                        <a:t>právo</a:t>
                      </a:r>
                      <a:r>
                        <a:rPr lang="cs-CZ" sz="1200" b="1" baseline="0" dirty="0" smtClean="0"/>
                        <a:t> na soudní a jinou ochranu (hlava V. Listiny)</a:t>
                      </a:r>
                      <a:endParaRPr lang="cs-CZ" sz="1200" b="1" dirty="0"/>
                    </a:p>
                  </a:txBody>
                  <a:tcPr/>
                </a:tc>
                <a:tc>
                  <a:txBody>
                    <a:bodyPr/>
                    <a:lstStyle/>
                    <a:p>
                      <a:r>
                        <a:rPr lang="cs-CZ" sz="1200" b="1" dirty="0" smtClean="0"/>
                        <a:t>čl. 36-40</a:t>
                      </a:r>
                      <a:endParaRPr lang="cs-CZ" sz="1200" b="1" dirty="0"/>
                    </a:p>
                  </a:txBody>
                  <a:tcPr/>
                </a:tc>
                <a:extLst>
                  <a:ext uri="{0D108BD9-81ED-4DB2-BD59-A6C34878D82A}">
                    <a16:rowId xmlns="" xmlns:a16="http://schemas.microsoft.com/office/drawing/2014/main" val="10009"/>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69</a:t>
            </a:fld>
            <a:endParaRPr lang="cs-CZ" dirty="0"/>
          </a:p>
        </p:txBody>
      </p:sp>
    </p:spTree>
    <p:extLst>
      <p:ext uri="{BB962C8B-B14F-4D97-AF65-F5344CB8AC3E}">
        <p14:creationId xmlns:p14="http://schemas.microsoft.com/office/powerpoint/2010/main" val="343133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611560" y="836712"/>
            <a:ext cx="7920880" cy="7017306"/>
          </a:xfrm>
          <a:prstGeom prst="rect">
            <a:avLst/>
          </a:prstGeom>
          <a:noFill/>
        </p:spPr>
        <p:txBody>
          <a:bodyPr wrap="square" rtlCol="0">
            <a:spAutoFit/>
          </a:bodyPr>
          <a:lstStyle/>
          <a:p>
            <a:pPr algn="just">
              <a:buNone/>
            </a:pPr>
            <a:r>
              <a:rPr lang="cs-CZ" sz="2000" b="1" dirty="0" smtClean="0"/>
              <a:t>Rozlišení práva soukromého od práva veřejného není </a:t>
            </a:r>
            <a:r>
              <a:rPr lang="cs-CZ" sz="2000" b="1" u="sng" dirty="0" smtClean="0">
                <a:solidFill>
                  <a:srgbClr val="FF0000"/>
                </a:solidFill>
              </a:rPr>
              <a:t>absolutní</a:t>
            </a:r>
            <a:r>
              <a:rPr lang="cs-CZ" sz="2000" b="1" dirty="0" smtClean="0">
                <a:solidFill>
                  <a:srgbClr val="FF0000"/>
                </a:solidFill>
              </a:rPr>
              <a:t>.</a:t>
            </a:r>
          </a:p>
          <a:p>
            <a:pPr algn="just">
              <a:buNone/>
            </a:pPr>
            <a:endParaRPr lang="cs-CZ" sz="2000" dirty="0"/>
          </a:p>
          <a:p>
            <a:pPr algn="just">
              <a:buNone/>
            </a:pPr>
            <a:r>
              <a:rPr lang="cs-CZ" sz="2000" b="1" dirty="0" smtClean="0"/>
              <a:t>Zájmová teorie</a:t>
            </a:r>
          </a:p>
          <a:p>
            <a:pPr algn="just">
              <a:buNone/>
            </a:pPr>
            <a:endParaRPr lang="cs-CZ" sz="2000" b="1" dirty="0" smtClean="0"/>
          </a:p>
          <a:p>
            <a:pPr algn="just">
              <a:buFont typeface="Wingdings" pitchFamily="2" charset="2"/>
              <a:buChar char="q"/>
            </a:pPr>
            <a:r>
              <a:rPr lang="cs-CZ" sz="2000" b="1" dirty="0" smtClean="0"/>
              <a:t> pro vymezení je klíčový zájem</a:t>
            </a:r>
          </a:p>
          <a:p>
            <a:pPr algn="just">
              <a:buNone/>
            </a:pPr>
            <a:endParaRPr lang="cs-CZ" sz="2000" b="1" dirty="0"/>
          </a:p>
          <a:p>
            <a:pPr marL="285750" indent="-285750" algn="just">
              <a:buFont typeface="Arial" panose="020B0604020202020204" pitchFamily="34" charset="0"/>
              <a:buChar char="•"/>
            </a:pPr>
            <a:r>
              <a:rPr lang="cs-CZ" sz="2000" dirty="0"/>
              <a:t>právo veřejné </a:t>
            </a:r>
            <a:r>
              <a:rPr lang="cs-CZ" sz="2000" dirty="0" smtClean="0"/>
              <a:t>soubor norem, jež slouží za účelem ochrany zájmů ve společnosti („obecné blaho“) </a:t>
            </a:r>
            <a:endParaRPr lang="cs-CZ" sz="2000" dirty="0"/>
          </a:p>
          <a:p>
            <a:pPr marL="285750" indent="-285750" algn="just">
              <a:buFont typeface="Arial" panose="020B0604020202020204" pitchFamily="34" charset="0"/>
              <a:buChar char="•"/>
            </a:pPr>
            <a:r>
              <a:rPr lang="cs-CZ" sz="2000" dirty="0"/>
              <a:t>právo soukromé = </a:t>
            </a:r>
            <a:r>
              <a:rPr lang="cs-CZ" sz="2000" dirty="0" smtClean="0"/>
              <a:t> soubor norem, jež slouží zájmům </a:t>
            </a:r>
            <a:r>
              <a:rPr lang="cs-CZ" sz="2000" dirty="0"/>
              <a:t>jednotlivce</a:t>
            </a:r>
          </a:p>
          <a:p>
            <a:pPr algn="just">
              <a:buNone/>
            </a:pPr>
            <a:endParaRPr lang="cs-CZ" sz="2000" dirty="0" smtClean="0"/>
          </a:p>
          <a:p>
            <a:pPr algn="just">
              <a:buNone/>
            </a:pPr>
            <a:r>
              <a:rPr lang="cs-CZ" sz="2000" i="1" dirty="0" smtClean="0"/>
              <a:t>vyvlastnění domu </a:t>
            </a:r>
            <a:r>
              <a:rPr lang="cs-CZ" sz="2000" dirty="0" smtClean="0"/>
              <a:t>(je ve veřejném zájmu = tzn. nucený přechod vlastnického práva na stát); musí být ve veřejném zájmu a za náhradu</a:t>
            </a:r>
          </a:p>
          <a:p>
            <a:pPr algn="just">
              <a:buNone/>
            </a:pPr>
            <a:endParaRPr lang="cs-CZ" sz="2000" i="1" dirty="0" smtClean="0"/>
          </a:p>
          <a:p>
            <a:pPr algn="just">
              <a:buNone/>
            </a:pPr>
            <a:r>
              <a:rPr lang="cs-CZ" sz="2000" i="1" dirty="0" smtClean="0"/>
              <a:t>prodej domu </a:t>
            </a:r>
            <a:r>
              <a:rPr lang="cs-CZ" sz="2000" dirty="0" smtClean="0"/>
              <a:t>= dohoda mezi prodávajícím a kupujícím, soukromý zájem na prodeji</a:t>
            </a:r>
          </a:p>
          <a:p>
            <a:pPr algn="just">
              <a:buNone/>
            </a:pPr>
            <a:endParaRPr lang="cs-CZ" sz="2000" dirty="0" smtClean="0"/>
          </a:p>
          <a:p>
            <a:pPr algn="just">
              <a:buNone/>
            </a:pPr>
            <a:r>
              <a:rPr lang="cs-CZ" sz="1400" b="1" i="1" dirty="0" smtClean="0">
                <a:solidFill>
                  <a:srgbClr val="FF0000"/>
                </a:solidFill>
              </a:rPr>
              <a:t>stavební řízení </a:t>
            </a:r>
            <a:r>
              <a:rPr lang="cs-CZ" sz="1400" b="1" dirty="0" smtClean="0">
                <a:solidFill>
                  <a:srgbClr val="FF0000"/>
                </a:solidFill>
              </a:rPr>
              <a:t>= regulováno veřejným právem, ale chrání rovněž soukromé zájmy (účastníky řízení jsou i vlastníci sousedních pozemků)</a:t>
            </a:r>
            <a:endParaRPr lang="cs-CZ" sz="1400" b="1" dirty="0">
              <a:solidFill>
                <a:srgbClr val="FF0000"/>
              </a:solidFill>
            </a:endParaRPr>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6678751"/>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r>
              <a:rPr lang="cs-CZ" sz="2000" dirty="0" smtClean="0"/>
              <a:t>čl. 31 Listiny</a:t>
            </a:r>
          </a:p>
          <a:p>
            <a:pPr algn="just"/>
            <a:r>
              <a:rPr lang="cs-CZ" sz="2000" b="1" dirty="0" smtClean="0"/>
              <a:t>Každý má právo na ochranu zdraví. Občané mají na základě veřejného pojištění právo na bezplatnou zdravotní péči a na zdravotní pomůcky za podmínek, které stanoví zákon.</a:t>
            </a:r>
            <a:endParaRPr lang="cs-CZ" sz="2000" dirty="0" smtClean="0"/>
          </a:p>
          <a:p>
            <a:pPr algn="just"/>
            <a:r>
              <a:rPr lang="cs-CZ" sz="1400" b="1" dirty="0" err="1" smtClean="0"/>
              <a:t>Pl</a:t>
            </a:r>
            <a:r>
              <a:rPr lang="cs-CZ" sz="1400" b="1" dirty="0" smtClean="0"/>
              <a:t>. 1 ÚS/2008 ze dne 28. 05. 2008</a:t>
            </a:r>
            <a:endParaRPr lang="cs-CZ" sz="1400" dirty="0" smtClean="0"/>
          </a:p>
          <a:p>
            <a:pPr algn="just"/>
            <a:r>
              <a:rPr lang="cs-CZ" sz="1400" b="1" i="1" dirty="0" smtClean="0"/>
              <a:t>Z odůvodnění v bodě 116 nálezu: „patrně by ústavně obstála ekonomicky rovnocenná zákonná úprava plošně zvyšující pojistné o únosnou roční sumu a bonifikující pak ty, kteří zdravotní péči využívali v daném roce méně. Bod 114 připouští, že "případné individuální zásahy jsou však pochopitelně i nadále </a:t>
            </a:r>
            <a:r>
              <a:rPr lang="cs-CZ" sz="1400" b="1" i="1" dirty="0" err="1" smtClean="0"/>
              <a:t>reparovatelné</a:t>
            </a:r>
            <a:r>
              <a:rPr lang="cs-CZ" sz="1400" b="1" i="1" dirty="0" smtClean="0"/>
              <a:t> standardními postupy včetně ústavní stížnosti". Lze ho číst jednak jako připuštění možnosti domáhat se ústavní stížností ústavně konformního výkladu zákona, jednak jako odkaz na možnost, že v konkrétní tíživé sociální situaci znamená požadavek regulačního poplatku porušení například základních práv podle čl. 6, 7 či 10 Listiny nebo nedovolenou (nepřímou) diskriminaci podle čl. 1 a 3 Listiny (takto by neošetření nemajetného vězně kvůli nezaplacení regulačního poplatku, na kterýžto problém, zatím latentní, poukazuje výroční zpráva Českého helsinského výboru, mohlo být porušením čl. 7 odst. 2 Listiny).“</a:t>
            </a:r>
            <a:endParaRPr lang="cs-CZ" sz="1400"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70</a:t>
            </a:fld>
            <a:endParaRPr lang="cs-CZ" dirty="0"/>
          </a:p>
        </p:txBody>
      </p:sp>
    </p:spTree>
    <p:extLst>
      <p:ext uri="{BB962C8B-B14F-4D97-AF65-F5344CB8AC3E}">
        <p14:creationId xmlns:p14="http://schemas.microsoft.com/office/powerpoint/2010/main" val="2019952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55573" y="620687"/>
            <a:ext cx="8208912" cy="8248412"/>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pPr algn="just"/>
            <a:r>
              <a:rPr lang="cs-CZ" sz="2000" b="1" dirty="0" smtClean="0">
                <a:solidFill>
                  <a:srgbClr val="FF0000"/>
                </a:solidFill>
              </a:rPr>
              <a:t>aneb zakládá Listina nárok na bezplatné zdravotnictví a školství..?</a:t>
            </a:r>
            <a:endParaRPr lang="cs-CZ" sz="2000" b="1" dirty="0" smtClean="0"/>
          </a:p>
          <a:p>
            <a:r>
              <a:rPr lang="cs-CZ" sz="2400" dirty="0" smtClean="0"/>
              <a:t>čl. 33 odst. 2 Listiny</a:t>
            </a:r>
          </a:p>
          <a:p>
            <a:pPr algn="just"/>
            <a:r>
              <a:rPr lang="cs-CZ" sz="2000" b="1" dirty="0" smtClean="0"/>
              <a:t>Občané mají právo na bezplatné vzdělání v základních a středních školách, podle schopností občana a možností společnosti též na vysokých školách.</a:t>
            </a:r>
          </a:p>
          <a:p>
            <a:pPr algn="just"/>
            <a:endParaRPr lang="cs-CZ" sz="1400" b="1" dirty="0" smtClean="0"/>
          </a:p>
          <a:p>
            <a:pPr algn="just"/>
            <a:r>
              <a:rPr lang="cs-CZ" sz="1400" b="1" dirty="0" err="1" smtClean="0"/>
              <a:t>Pl</a:t>
            </a:r>
            <a:r>
              <a:rPr lang="cs-CZ" sz="1400" b="1" dirty="0" smtClean="0"/>
              <a:t>. ÚS 35/93 ze dne 15. 02. 1994</a:t>
            </a:r>
            <a:endParaRPr lang="cs-CZ" sz="1400" dirty="0" smtClean="0"/>
          </a:p>
          <a:p>
            <a:pPr algn="just"/>
            <a:r>
              <a:rPr lang="cs-CZ" sz="1400" b="1" i="1" dirty="0" smtClean="0"/>
              <a:t>Právo na bezplatné základní a středoškolské vzdělání,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p>
          <a:p>
            <a:pPr algn="just"/>
            <a:endParaRPr lang="cs-CZ" sz="1400" dirty="0" smtClean="0"/>
          </a:p>
          <a:p>
            <a:pPr algn="just"/>
            <a:r>
              <a:rPr lang="cs-CZ" sz="1400" b="1" dirty="0" err="1" smtClean="0"/>
              <a:t>Pl</a:t>
            </a:r>
            <a:r>
              <a:rPr lang="cs-CZ" sz="1400" b="1" dirty="0" smtClean="0"/>
              <a:t>. ÚS 27/95 ze dne 19. 12. 1995</a:t>
            </a:r>
            <a:endParaRPr lang="cs-CZ" sz="1400" dirty="0" smtClean="0"/>
          </a:p>
          <a:p>
            <a:pPr algn="just"/>
            <a:r>
              <a:rPr lang="cs-CZ" sz="1400" b="1" i="1" dirty="0" smtClean="0"/>
              <a:t>Pokud jde o vyšší, než středoškolské vzdělání, je jeho poskytování spojováno s určitým procesem, jehož charakteristickým rysem je postupnost jednotlivých opatření. Zavedení bezplatného vzdělání na vyšších odborných školách představuje tedy za současné právní úpravy a v existujících společenských poměrech pouze cíl, k němuž jednotlivé smluvní strany směřují v souladu se svými možnostmi. Ani ratifikované a vyhlášené mezinárodní smlouvy o lidských právech a základních svobodách, jimiž je Česká republika vázána, jež jsou bezprostředně závazné a mají přednost před zákonem (článek 10 Ústavy), nemají při úpravě vyššího, než středoškolského, vzdělání nepodmíněný podtext a pouze naznačují předpokládanou tendenci vývoje.</a:t>
            </a:r>
            <a:endParaRPr lang="cs-CZ" sz="1400" dirty="0" smtClean="0"/>
          </a:p>
          <a:p>
            <a:pPr algn="just"/>
            <a:endParaRPr lang="cs-CZ" sz="2000" b="1" dirty="0" smtClean="0"/>
          </a:p>
          <a:p>
            <a:pPr>
              <a:buNone/>
            </a:pPr>
            <a:endParaRPr lang="cs-CZ" sz="2400" b="1" dirty="0" smtClean="0"/>
          </a:p>
          <a:p>
            <a:pPr>
              <a:buNone/>
            </a:pPr>
            <a:endParaRPr lang="cs-CZ" sz="2400" b="1" dirty="0" smtClean="0"/>
          </a:p>
          <a:p>
            <a:pPr>
              <a:buNone/>
            </a:pPr>
            <a:endParaRPr lang="cs-CZ" sz="2400" b="1" dirty="0" smtClean="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Tree>
    <p:extLst>
      <p:ext uri="{BB962C8B-B14F-4D97-AF65-F5344CB8AC3E}">
        <p14:creationId xmlns:p14="http://schemas.microsoft.com/office/powerpoint/2010/main" val="28430919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4216539"/>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pPr algn="just"/>
            <a:r>
              <a:rPr lang="cs-CZ" sz="2000" i="1" dirty="0" smtClean="0"/>
              <a:t>čl. 41 odst. 1 Listiny - Práv uvedených v čl. 26, čl. 27 odst. 4, čl. 28 až 31, čl. 32 odst. 1 a 3, čl. 33 a 35 Listiny je možno se domáhat pouze v mezích zákonů, které tato ustanovení provádějí.</a:t>
            </a:r>
            <a:endParaRPr lang="cs-CZ" sz="1400" i="1"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Tree>
    <p:extLst>
      <p:ext uri="{BB962C8B-B14F-4D97-AF65-F5344CB8AC3E}">
        <p14:creationId xmlns:p14="http://schemas.microsoft.com/office/powerpoint/2010/main" val="1448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5" name="Obdélník 4"/>
          <p:cNvSpPr/>
          <p:nvPr/>
        </p:nvSpPr>
        <p:spPr>
          <a:xfrm>
            <a:off x="611560" y="620689"/>
            <a:ext cx="8208912" cy="5324535"/>
          </a:xfrm>
          <a:prstGeom prst="rect">
            <a:avLst/>
          </a:prstGeom>
        </p:spPr>
        <p:txBody>
          <a:bodyPr wrap="square">
            <a:spAutoFit/>
          </a:bodyPr>
          <a:lstStyle/>
          <a:p>
            <a:pPr>
              <a:buNone/>
            </a:pPr>
            <a:r>
              <a:rPr lang="cs-CZ" sz="2000" b="1" dirty="0"/>
              <a:t>Teorie </a:t>
            </a:r>
            <a:r>
              <a:rPr lang="cs-CZ" sz="2000" b="1" dirty="0" smtClean="0"/>
              <a:t>mocenská</a:t>
            </a:r>
          </a:p>
          <a:p>
            <a:pPr>
              <a:buNone/>
            </a:pPr>
            <a:endParaRPr lang="cs-CZ" sz="2000" b="1" dirty="0" smtClean="0"/>
          </a:p>
          <a:p>
            <a:pPr>
              <a:buFont typeface="Wingdings" pitchFamily="2" charset="2"/>
              <a:buChar char="q"/>
            </a:pPr>
            <a:r>
              <a:rPr lang="cs-CZ" sz="2000" b="1" dirty="0" smtClean="0"/>
              <a:t>pro vymezení je klíčové postavení subjektů (účastníků) právního vztahu</a:t>
            </a:r>
          </a:p>
          <a:p>
            <a:pPr algn="just">
              <a:buNone/>
            </a:pPr>
            <a:endParaRPr lang="cs-CZ" dirty="0"/>
          </a:p>
          <a:p>
            <a:pPr algn="just">
              <a:buNone/>
            </a:pPr>
            <a:endParaRPr lang="cs-CZ" sz="2000" dirty="0" smtClean="0"/>
          </a:p>
          <a:p>
            <a:pPr algn="just">
              <a:buNone/>
            </a:pPr>
            <a:r>
              <a:rPr lang="cs-CZ" sz="2000" dirty="0" smtClean="0"/>
              <a:t>soukromé </a:t>
            </a:r>
            <a:r>
              <a:rPr lang="cs-CZ" sz="2000" dirty="0"/>
              <a:t>právo  = účastníci nejsou ve vztahu nadřízenosti a </a:t>
            </a:r>
            <a:r>
              <a:rPr lang="cs-CZ" sz="2000" dirty="0" smtClean="0"/>
              <a:t>podřízenosti (smluvní strany v rámci závazků)</a:t>
            </a:r>
          </a:p>
          <a:p>
            <a:pPr algn="just">
              <a:buNone/>
            </a:pPr>
            <a:endParaRPr lang="cs-CZ" sz="2000" dirty="0" smtClean="0"/>
          </a:p>
          <a:p>
            <a:pPr algn="just">
              <a:buNone/>
            </a:pPr>
            <a:endParaRPr lang="cs-CZ" sz="2000" dirty="0" smtClean="0"/>
          </a:p>
          <a:p>
            <a:pPr algn="just">
              <a:buNone/>
            </a:pPr>
            <a:r>
              <a:rPr lang="cs-CZ" sz="2000" dirty="0" smtClean="0"/>
              <a:t>veřejné </a:t>
            </a:r>
            <a:r>
              <a:rPr lang="cs-CZ" sz="2000" dirty="0"/>
              <a:t>právo = jeden subjekt je nadřízen </a:t>
            </a:r>
            <a:r>
              <a:rPr lang="cs-CZ" sz="20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lgn="just">
              <a:buNone/>
            </a:pPr>
            <a:endParaRPr lang="cs-CZ" sz="2000" dirty="0" smtClean="0"/>
          </a:p>
          <a:p>
            <a:pPr algn="just">
              <a:buNone/>
            </a:pPr>
            <a:endParaRPr lang="cs-CZ" dirty="0" smtClean="0"/>
          </a:p>
          <a:p>
            <a:pPr algn="just">
              <a:buNone/>
            </a:pPr>
            <a:r>
              <a:rPr lang="cs-CZ" sz="1400" b="1" dirty="0" smtClean="0">
                <a:solidFill>
                  <a:srgbClr val="FF0000"/>
                </a:solidFill>
              </a:rPr>
              <a:t>veřejnoprávní smlouvy </a:t>
            </a:r>
            <a:r>
              <a:rPr lang="cs-CZ" sz="1400" dirty="0" smtClean="0">
                <a:solidFill>
                  <a:srgbClr val="FF0000"/>
                </a:solidFill>
              </a:rPr>
              <a:t>(situace, kdy správní orgán namísto vydání autoritativního rozhodnutí vystupuje jako „smluvní partner“ a uzavře s účastníkem veřejnoprávní smlouvu - § 161 správního řádu)</a:t>
            </a:r>
          </a:p>
          <a:p>
            <a:pPr algn="just">
              <a:buNone/>
            </a:pPr>
            <a:endParaRPr lang="cs-CZ" sz="1600" i="1"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611560" y="548680"/>
            <a:ext cx="8064896" cy="6124754"/>
          </a:xfrm>
          <a:prstGeom prst="rect">
            <a:avLst/>
          </a:prstGeom>
        </p:spPr>
        <p:txBody>
          <a:bodyPr wrap="square">
            <a:spAutoFit/>
          </a:bodyPr>
          <a:lstStyle/>
          <a:p>
            <a:pPr>
              <a:buNone/>
            </a:pPr>
            <a:r>
              <a:rPr lang="cs-CZ" sz="2000" b="1" dirty="0" smtClean="0"/>
              <a:t>Teorie zvláštního práva</a:t>
            </a:r>
          </a:p>
          <a:p>
            <a:pPr>
              <a:buNone/>
            </a:pPr>
            <a:endParaRPr lang="cs-CZ" sz="2000" b="1" dirty="0" smtClean="0"/>
          </a:p>
          <a:p>
            <a:pPr>
              <a:buFont typeface="Wingdings" pitchFamily="2" charset="2"/>
              <a:buChar char="q"/>
            </a:pPr>
            <a:r>
              <a:rPr lang="cs-CZ" sz="2000" b="1" dirty="0" smtClean="0"/>
              <a:t>pro vymezení je určující adresát normy</a:t>
            </a:r>
          </a:p>
          <a:p>
            <a:pPr algn="just">
              <a:buFont typeface="Arial" pitchFamily="34" charset="0"/>
              <a:buChar char="•"/>
            </a:pPr>
            <a:r>
              <a:rPr lang="cs-CZ" sz="2000" b="1" dirty="0" smtClean="0"/>
              <a:t>obecné právo </a:t>
            </a:r>
            <a:r>
              <a:rPr lang="cs-CZ" sz="2000" dirty="0" smtClean="0"/>
              <a:t>je právo soukromé, které upravuje práva a povinnosti všech právních subjektů včetně nositelů veřejné moci</a:t>
            </a:r>
          </a:p>
          <a:p>
            <a:pPr algn="just">
              <a:buFont typeface="Arial" pitchFamily="34" charset="0"/>
              <a:buChar char="•"/>
            </a:pPr>
            <a:r>
              <a:rPr lang="cs-CZ" sz="2000" b="1" dirty="0" smtClean="0"/>
              <a:t>zvláštním právem </a:t>
            </a:r>
            <a:r>
              <a:rPr lang="cs-CZ" sz="2000" dirty="0" smtClean="0"/>
              <a:t>je právo veřejné, které je přiznáno pouze nositelům veřejné moci při výkonu jejich vrchnostenských pravomocí</a:t>
            </a:r>
          </a:p>
          <a:p>
            <a:pPr marL="452628" indent="-342900" algn="just">
              <a:defRPr/>
            </a:pPr>
            <a:endParaRPr lang="cs-CZ" sz="2400" b="1" dirty="0" smtClean="0">
              <a:latin typeface="+mj-lt"/>
              <a:cs typeface="Arial" panose="020B0604020202020204" pitchFamily="34" charset="0"/>
            </a:endParaRPr>
          </a:p>
          <a:p>
            <a:pPr marL="452628" indent="-342900" algn="just">
              <a:defRPr/>
            </a:pPr>
            <a:r>
              <a:rPr lang="cs-CZ" sz="2400" b="1" dirty="0" smtClean="0">
                <a:latin typeface="+mj-lt"/>
                <a:cs typeface="Arial" panose="020B0604020202020204" pitchFamily="34" charset="0"/>
              </a:rPr>
              <a:t>3) Právo hmotné a procesní</a:t>
            </a:r>
          </a:p>
          <a:p>
            <a:pPr marL="452628" indent="-342900" algn="just">
              <a:defRPr/>
            </a:pPr>
            <a:endParaRPr lang="cs-CZ" sz="2400" b="1" dirty="0" smtClean="0">
              <a:latin typeface="Arial" panose="020B0604020202020204" pitchFamily="34" charset="0"/>
              <a:cs typeface="Arial" panose="020B0604020202020204" pitchFamily="34" charset="0"/>
            </a:endParaRP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hmotné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subjektivní práva a povinnosti fyzických a právnických </a:t>
            </a:r>
            <a:r>
              <a:rPr lang="cs-CZ" sz="2000" dirty="0" smtClean="0">
                <a:latin typeface="+mj-lt"/>
                <a:cs typeface="Arial" panose="020B0604020202020204" pitchFamily="34" charset="0"/>
              </a:rPr>
              <a:t>osob (zákon č. 89/2012 Sb., občanský zákoník, zákon č. 40/2009 Sb., trestní zákoník, zákon č. 283/2008 Sb., o policii České republiky)</a:t>
            </a: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procesní</a:t>
            </a:r>
            <a:r>
              <a:rPr lang="cs-CZ" sz="2000" dirty="0">
                <a:latin typeface="+mj-lt"/>
                <a:cs typeface="Arial" panose="020B0604020202020204" pitchFamily="34" charset="0"/>
              </a:rPr>
              <a:t>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procesní </a:t>
            </a:r>
            <a:r>
              <a:rPr lang="cs-CZ" sz="2000" dirty="0" smtClean="0">
                <a:latin typeface="+mj-lt"/>
                <a:cs typeface="Arial" panose="020B0604020202020204" pitchFamily="34" charset="0"/>
              </a:rPr>
              <a:t>postupy (zákon č. 99/1963 Sb., občanský soudní řád, zákon č. 141/1961 Sb., trestní řád, zákon č. 500/2004 Sb., správní řád)</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452628" indent="-342900" algn="just">
              <a:buFont typeface="Arial" panose="020B0604020202020204" pitchFamily="34" charset="0"/>
              <a:buChar char="•"/>
              <a:defRPr/>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1836</TotalTime>
  <Words>8157</Words>
  <Application>Microsoft Office PowerPoint</Application>
  <PresentationFormat>Předvádění na obrazovce (4:3)</PresentationFormat>
  <Paragraphs>1128</Paragraphs>
  <Slides>72</Slides>
  <Notes>26</Notes>
  <HiddenSlides>0</HiddenSlides>
  <MMClips>0</MMClips>
  <ScaleCrop>false</ScaleCrop>
  <HeadingPairs>
    <vt:vector size="4" baseType="variant">
      <vt:variant>
        <vt:lpstr>Motiv</vt:lpstr>
      </vt:variant>
      <vt:variant>
        <vt:i4>1</vt:i4>
      </vt:variant>
      <vt:variant>
        <vt:lpstr>Nadpisy snímků</vt:lpstr>
      </vt:variant>
      <vt:variant>
        <vt:i4>72</vt:i4>
      </vt:variant>
    </vt:vector>
  </HeadingPairs>
  <TitlesOfParts>
    <vt:vector size="73" baseType="lpstr">
      <vt:lpstr>Motiv sady Office</vt:lpstr>
      <vt:lpstr> Tutoriál 1 Právo, ústavní právo, základy lidských práv (21.10.2023)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147</cp:revision>
  <dcterms:created xsi:type="dcterms:W3CDTF">2015-09-08T17:35:18Z</dcterms:created>
  <dcterms:modified xsi:type="dcterms:W3CDTF">2023-09-24T22:02:34Z</dcterms:modified>
</cp:coreProperties>
</file>