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7" r:id="rId2"/>
    <p:sldId id="308" r:id="rId3"/>
    <p:sldId id="309" r:id="rId4"/>
    <p:sldId id="310" r:id="rId5"/>
    <p:sldId id="294" r:id="rId6"/>
    <p:sldId id="297" r:id="rId7"/>
    <p:sldId id="311" r:id="rId8"/>
    <p:sldId id="298" r:id="rId9"/>
    <p:sldId id="312" r:id="rId10"/>
    <p:sldId id="299" r:id="rId11"/>
    <p:sldId id="301" r:id="rId12"/>
    <p:sldId id="302" r:id="rId13"/>
    <p:sldId id="303" r:id="rId14"/>
    <p:sldId id="305" r:id="rId15"/>
    <p:sldId id="313" r:id="rId16"/>
  </p:sldIdLst>
  <p:sldSz cx="9144000" cy="5143500" type="screen16x9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307871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40" d="100"/>
          <a:sy n="140" d="100"/>
        </p:scale>
        <p:origin x="234" y="12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pPr/>
              <a:t>30.08.2021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819141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 smtClean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  <a:endParaRPr lang="cs-CZ" sz="2400" dirty="0">
              <a:solidFill>
                <a:srgbClr val="981E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 smtClean="0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 smtClean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  <a:prstGeom prst="rect">
            <a:avLst/>
          </a:prstGeom>
        </p:spPr>
        <p:txBody>
          <a:bodyPr lIns="68580" tIns="34290" rIns="68580" bIns="34290" anchor="b"/>
          <a:lstStyle>
            <a:lvl1pPr algn="ctr">
              <a:defRPr sz="45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  <a:prstGeom prst="rect">
            <a:avLst/>
          </a:prstGeom>
        </p:spPr>
        <p:txBody>
          <a:bodyPr lIns="68580" tIns="34290" rIns="68580" bIns="34290"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4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F066A928-83BD-4B3B-AB3B-789638C2D817}" type="datetime1">
              <a:rPr lang="cs-CZ" smtClean="0"/>
              <a:pPr/>
              <a:t>30.08.2021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2DA23C2D-3845-4F8C-9F64-DBE4B5B8108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34032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3" r:id="rId4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3939903"/>
            <a:ext cx="936104" cy="730162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395537" y="2365809"/>
            <a:ext cx="6704527" cy="2304256"/>
          </a:xfrm>
          <a:prstGeom prst="rect">
            <a:avLst/>
          </a:prstGeom>
          <a:solidFill>
            <a:schemeClr val="tx1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1438" tIns="45719" rIns="91438" bIns="45719" rtlCol="0" anchor="ctr"/>
          <a:lstStyle/>
          <a:p>
            <a:pPr algn="ctr"/>
            <a:r>
              <a:rPr lang="cs-CZ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Prezentace předmětu:</a:t>
            </a:r>
          </a:p>
          <a:p>
            <a:pPr algn="ctr"/>
            <a:r>
              <a:rPr lang="cs-CZ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Sociální politika</a:t>
            </a:r>
          </a:p>
          <a:p>
            <a:pPr algn="ctr"/>
            <a:r>
              <a:rPr lang="cs-CZ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Vyučující:</a:t>
            </a:r>
          </a:p>
          <a:p>
            <a:pPr algn="ctr"/>
            <a:r>
              <a:rPr lang="cs-CZ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Mgr. Ivona </a:t>
            </a:r>
            <a:r>
              <a:rPr lang="cs-CZ" b="1" dirty="0" err="1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Buryová</a:t>
            </a:r>
            <a:r>
              <a:rPr lang="cs-CZ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, Ph.D.</a:t>
            </a: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0" y="700089"/>
            <a:ext cx="5111750" cy="2159000"/>
          </a:xfrm>
          <a:prstGeom prst="rect">
            <a:avLst/>
          </a:prstGeom>
        </p:spPr>
        <p:txBody>
          <a:bodyPr lIns="68580" tIns="34290" rIns="68580" bIns="34290" anchor="t">
            <a:normAutofit/>
          </a:bodyPr>
          <a:lstStyle/>
          <a:p>
            <a:pPr algn="l"/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</a:t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prezentace</a:t>
            </a: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7313614"/>
              </p:ext>
            </p:extLst>
          </p:nvPr>
        </p:nvGraphicFramePr>
        <p:xfrm>
          <a:off x="539552" y="1563901"/>
          <a:ext cx="6480720" cy="4356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66916">
                  <a:extLst>
                    <a:ext uri="{9D8B030D-6E8A-4147-A177-3AD203B41FA5}">
                      <a16:colId xmlns:a16="http://schemas.microsoft.com/office/drawing/2014/main" xmlns="" val="3755197986"/>
                    </a:ext>
                  </a:extLst>
                </a:gridCol>
                <a:gridCol w="4213804">
                  <a:extLst>
                    <a:ext uri="{9D8B030D-6E8A-4147-A177-3AD203B41FA5}">
                      <a16:colId xmlns:a16="http://schemas.microsoft.com/office/drawing/2014/main" xmlns="" val="4011610095"/>
                    </a:ext>
                  </a:extLst>
                </a:gridCol>
              </a:tblGrid>
              <a:tr h="217805">
                <a:tc>
                  <a:txBody>
                    <a:bodyPr/>
                    <a:lstStyle/>
                    <a:p>
                      <a:pPr indent="180340" algn="l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Název projektu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Rozvoj vzdělávání na Slezské univerzitě v Opavě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06872320"/>
                  </a:ext>
                </a:extLst>
              </a:tr>
              <a:tr h="217805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Registrační číslo projektu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b="1" dirty="0">
                          <a:solidFill>
                            <a:schemeClr val="bg1"/>
                          </a:solidFill>
                          <a:effectLst/>
                        </a:rPr>
                        <a:t>CZ.02.2.69/0.0./0.0/16_015/0002400</a:t>
                      </a:r>
                      <a:endParaRPr lang="cs-CZ" sz="12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22484205"/>
                  </a:ext>
                </a:extLst>
              </a:tr>
            </a:tbl>
          </a:graphicData>
        </a:graphic>
      </p:graphicFrame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878013" y="2826823"/>
            <a:ext cx="184727" cy="369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38" tIns="45719" rIns="91438" bIns="45719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025" name="Obrázek 8" descr="Logolink_OP_VVV_hor_barva_cz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074" y="250328"/>
            <a:ext cx="550545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878013" y="4557199"/>
            <a:ext cx="184727" cy="369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38" tIns="45719" rIns="91438" bIns="45719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5640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6892248" cy="507703"/>
          </a:xfrm>
        </p:spPr>
        <p:txBody>
          <a:bodyPr/>
          <a:lstStyle/>
          <a:p>
            <a:r>
              <a:rPr lang="cs-CZ" altLang="cs-CZ" b="1" dirty="0" smtClean="0"/>
              <a:t>Principy podporovaného zaměstnávání</a:t>
            </a:r>
            <a:endParaRPr lang="cs-CZ" dirty="0"/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500034" y="1000114"/>
            <a:ext cx="7315200" cy="4267200"/>
          </a:xfrm>
          <a:prstGeom prst="rect">
            <a:avLst/>
          </a:prstGeom>
        </p:spPr>
        <p:txBody>
          <a:bodyPr/>
          <a:lstStyle/>
          <a:p>
            <a:pPr marL="609600" marR="0" lvl="0" indent="-609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AutoNum type="arabicPeriod"/>
              <a:tabLst/>
              <a:defRPr/>
            </a:pPr>
            <a:r>
              <a:rPr kumimoji="0" lang="cs-CZ" alt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Princip uplatnění práva na práci</a:t>
            </a:r>
          </a:p>
          <a:p>
            <a:pPr marL="609600" marR="0" lvl="0" indent="-609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AutoNum type="arabicPeriod"/>
              <a:tabLst/>
              <a:defRPr/>
            </a:pPr>
            <a:r>
              <a:rPr kumimoji="0" lang="cs-CZ" alt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Občanský princip</a:t>
            </a:r>
          </a:p>
          <a:p>
            <a:pPr marL="609600" marR="0" lvl="0" indent="-609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AutoNum type="arabicPeriod"/>
              <a:tabLst/>
              <a:defRPr/>
            </a:pPr>
            <a:r>
              <a:rPr kumimoji="0" lang="cs-CZ" alt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Princip konstruktivního přístupu</a:t>
            </a:r>
          </a:p>
          <a:p>
            <a:pPr marL="609600" marR="0" lvl="0" indent="-609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AutoNum type="arabicPeriod"/>
              <a:tabLst/>
              <a:defRPr/>
            </a:pPr>
            <a:r>
              <a:rPr kumimoji="0" lang="cs-CZ" alt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Princip individuálního přístupu</a:t>
            </a:r>
          </a:p>
          <a:p>
            <a:pPr marL="609600" marR="0" lvl="0" indent="-609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AutoNum type="arabicPeriod"/>
              <a:tabLst/>
              <a:defRPr/>
            </a:pPr>
            <a:r>
              <a:rPr kumimoji="0" lang="cs-CZ" alt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Princip aktivního přístupu uživatele služeb</a:t>
            </a:r>
          </a:p>
          <a:p>
            <a:pPr marL="609600" marR="0" lvl="0" indent="-609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cs-CZ" altLang="cs-CZ" sz="3600" b="0" i="0" u="none" strike="noStrike" kern="1200" cap="none" spc="0" normalizeH="0" baseline="0" noProof="0" dirty="0" smtClean="0">
              <a:ln>
                <a:noFill/>
              </a:ln>
              <a:solidFill>
                <a:srgbClr val="6633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6177868" cy="507703"/>
          </a:xfrm>
        </p:spPr>
        <p:txBody>
          <a:bodyPr/>
          <a:lstStyle/>
          <a:p>
            <a:r>
              <a:rPr lang="cs-CZ" altLang="cs-CZ" b="1" dirty="0" smtClean="0"/>
              <a:t>Podporované zaměstnávání ve světě</a:t>
            </a:r>
            <a:endParaRPr lang="cs-CZ" dirty="0"/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571472" y="1000114"/>
            <a:ext cx="7620000" cy="44196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Pct val="90000"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Nejúspěšnější průkopníci – skandinávské státy (Norsko, Švédsko, Finsko - granty)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Pct val="90000"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Evropa (Německo, Maďarsko, Slovensko)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Pct val="90000"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Zastřešující organizace: 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–"/>
              <a:tabLst/>
              <a:defRPr/>
            </a:pPr>
            <a:r>
              <a:rPr kumimoji="0" lang="cs-CZ" alt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Evropská unie pro podporované zaměstnávání (</a:t>
            </a:r>
            <a:r>
              <a:rPr kumimoji="0" lang="cs-CZ" altLang="cs-CZ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EUSE</a:t>
            </a:r>
            <a:r>
              <a:rPr kumimoji="0" lang="cs-CZ" alt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–"/>
              <a:tabLst/>
              <a:defRPr/>
            </a:pPr>
            <a:r>
              <a:rPr kumimoji="0" lang="cs-CZ" alt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Světová asociace pro podporované zaměstnávání (</a:t>
            </a:r>
            <a:r>
              <a:rPr kumimoji="0" lang="cs-CZ" altLang="cs-CZ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WASE</a:t>
            </a:r>
            <a:r>
              <a:rPr kumimoji="0" lang="cs-CZ" alt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cs-CZ" altLang="cs-CZ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6749372" cy="507703"/>
          </a:xfrm>
        </p:spPr>
        <p:txBody>
          <a:bodyPr/>
          <a:lstStyle/>
          <a:p>
            <a:r>
              <a:rPr lang="cs-CZ" altLang="cs-CZ" b="1" dirty="0" smtClean="0"/>
              <a:t>Podporované zaměstnávání v České republice</a:t>
            </a:r>
            <a:endParaRPr lang="cs-CZ" dirty="0"/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642910" y="1071552"/>
            <a:ext cx="7620000" cy="43434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Pct val="90000"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Služba poskytována výhradně nevládními organizacemi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Pct val="90000"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Vznik v Praze roku 1995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Pct val="90000"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Od roku 2000 rozšíření do dalších regionů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Pct val="90000"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Nadnárodní projekty 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–"/>
              <a:tabLst/>
              <a:defRPr/>
            </a:pPr>
            <a:r>
              <a:rPr kumimoji="0" lang="cs-CZ" altLang="cs-CZ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PALMIF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–"/>
              <a:tabLst/>
              <a:defRPr/>
            </a:pPr>
            <a:r>
              <a:rPr kumimoji="0" lang="cs-CZ" altLang="cs-CZ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EQUAL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8321008" cy="507703"/>
          </a:xfrm>
        </p:spPr>
        <p:txBody>
          <a:bodyPr/>
          <a:lstStyle/>
          <a:p>
            <a:r>
              <a:rPr lang="cs-CZ" altLang="cs-CZ" sz="2000" b="1" dirty="0" smtClean="0"/>
              <a:t>Cílová skupina uživatelů služeb podporovaného zaměstnávání</a:t>
            </a:r>
            <a:endParaRPr lang="cs-CZ" sz="2000" b="1" dirty="0"/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714348" y="1071552"/>
            <a:ext cx="7620000" cy="38862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Pct val="90000"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Osoby se zdravotním postižením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Pct val="90000"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Osoby se závislostí na návykových látkách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Pct val="90000"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Osoby bez domova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Pct val="90000"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Osoby vracející se z výkonu trestu odnětí svobody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Pct val="90000"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Osoby dlouhodobě nezaměstnané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7178000" cy="507703"/>
          </a:xfrm>
        </p:spPr>
        <p:txBody>
          <a:bodyPr/>
          <a:lstStyle/>
          <a:p>
            <a:r>
              <a:rPr lang="cs-CZ" altLang="cs-CZ" b="1" dirty="0" smtClean="0"/>
              <a:t>Rozpoznávací znaky podporovaného zaměstnávání</a:t>
            </a:r>
            <a:endParaRPr lang="cs-CZ" dirty="0"/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642910" y="1000114"/>
            <a:ext cx="7620000" cy="4419600"/>
          </a:xfrm>
          <a:prstGeom prst="rect">
            <a:avLst/>
          </a:prstGeom>
        </p:spPr>
        <p:txBody>
          <a:bodyPr/>
          <a:lstStyle/>
          <a:p>
            <a:pPr marL="609600" marR="0" lvl="0" indent="-6096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AutoNum type="arabicPeriod"/>
              <a:tabLst/>
              <a:defRPr/>
            </a:pPr>
            <a:r>
              <a:rPr kumimoji="0" lang="cs-CZ" alt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Hlavním cílem podporovaného zaměstnávání je umožnit lidem z cílové skupiny získat a udržet si takové zaměstnání na otevřeném trhu práce, které odpovídá jejich zájmům, schopnostem, nadání i osobním možnostem.</a:t>
            </a:r>
          </a:p>
          <a:p>
            <a:pPr marL="609600" marR="0" lvl="0" indent="-6096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AutoNum type="arabicPeriod"/>
              <a:tabLst/>
              <a:defRPr/>
            </a:pPr>
            <a:r>
              <a:rPr kumimoji="0" lang="cs-CZ" alt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Zaměstnání je na otevřeném trhu práce.</a:t>
            </a:r>
          </a:p>
          <a:p>
            <a:pPr marL="609600" marR="0" lvl="0" indent="-6096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AutoNum type="arabicPeriod"/>
              <a:tabLst/>
              <a:defRPr/>
            </a:pPr>
            <a:r>
              <a:rPr kumimoji="0" lang="cs-CZ" alt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Poskytovaná podpora je individuální, zaměřená na potřeby konkrétního člověka a zaměstnavatele.</a:t>
            </a:r>
          </a:p>
          <a:p>
            <a:pPr marL="609600" marR="0" lvl="0" indent="-6096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AutoNum type="arabicPeriod"/>
              <a:tabLst/>
              <a:defRPr/>
            </a:pPr>
            <a:r>
              <a:rPr kumimoji="0" lang="cs-CZ" alt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Časové omezení.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839769" y="432392"/>
            <a:ext cx="2365070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1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Shrnutí </a:t>
            </a:r>
            <a:r>
              <a:rPr lang="cs-CZ" sz="2100" b="1" kern="0" dirty="0" smtClean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přednášky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87787" y="1148238"/>
            <a:ext cx="8796083" cy="353173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 marL="257175" indent="-257175" algn="just">
              <a:buFont typeface="Arial" panose="020B0604020202020204" pitchFamily="34" charset="0"/>
              <a:buChar char="•"/>
            </a:pPr>
            <a:endParaRPr lang="cs-CZ" sz="1500" b="1" dirty="0" smtClean="0">
              <a:solidFill>
                <a:schemeClr val="tx2">
                  <a:lumMod val="75000"/>
                </a:schemeClr>
              </a:solidFill>
              <a:cs typeface="Arial" panose="020B0604020202020204" pitchFamily="34" charset="0"/>
            </a:endParaRPr>
          </a:p>
          <a:p>
            <a:pPr algn="just"/>
            <a:r>
              <a:rPr lang="cs-CZ" sz="1500" b="1" dirty="0" smtClean="0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</a:rPr>
              <a:t>Služby </a:t>
            </a:r>
            <a:r>
              <a:rPr lang="cs-CZ" sz="1500" b="1" dirty="0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</a:rPr>
              <a:t>sociální prevence napomáhají zabránit sociálnímu vyloučení osob, které jsou jím ohroženy pro krizovou sociální situaci, životní návyky, způsob života vedoucí ke konfliktu se společností, sociálně znevýhodňující prostředí a ohrožení práv a zájmů trestnou činností jiné osoby. </a:t>
            </a:r>
            <a:endParaRPr lang="cs-CZ" sz="1500" b="1" dirty="0" smtClean="0">
              <a:solidFill>
                <a:schemeClr val="tx2">
                  <a:lumMod val="75000"/>
                </a:schemeClr>
              </a:solidFill>
              <a:cs typeface="Arial" panose="020B0604020202020204" pitchFamily="34" charset="0"/>
            </a:endParaRPr>
          </a:p>
          <a:p>
            <a:pPr algn="just"/>
            <a:r>
              <a:rPr lang="cs-CZ" sz="1500" b="1" dirty="0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</a:rPr>
              <a:t>Cílem služeb sociální prevence je napomáhat osobám k překonání jejich nepříznivé sociální situace a chránit společnost před vznikem a šířením nežádoucích společenských jevů</a:t>
            </a:r>
            <a:r>
              <a:rPr lang="cs-CZ" sz="1500" b="1" dirty="0" smtClean="0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</a:rPr>
              <a:t>.</a:t>
            </a:r>
          </a:p>
          <a:p>
            <a:pPr algn="just"/>
            <a:r>
              <a:rPr lang="cs-CZ" sz="1500" b="1" dirty="0" smtClean="0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</a:rPr>
              <a:t>Sociální prevenci zajišťují sociální služby ve spolupráci s ostatními veřejnými institucemi (Policie ČR, všechny typy škol, zdravotnická zařízení apod.). Jde o služby pobytové, terénní a ambulantní.</a:t>
            </a:r>
          </a:p>
          <a:p>
            <a:pPr algn="just"/>
            <a:r>
              <a:rPr lang="cs-CZ" sz="1500" b="1" dirty="0" smtClean="0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</a:rPr>
              <a:t>Podporované zaměstnávání je jedním z nástrojů sociální prevence. Jde o zaměstnávání osob se zdravotním nebo sociálním znevýhodněním. Principem podporovaného zaměstnávání je uplatnění žadatele na vybrané pracovní místo po vzájemné dohodě se zaměstnavatelem a především pomoc během adaptace na </a:t>
            </a:r>
            <a:r>
              <a:rPr lang="cs-CZ" sz="1500" b="1" smtClean="0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</a:rPr>
              <a:t>pracovní prostředí.</a:t>
            </a:r>
            <a:endParaRPr lang="cs-CZ" sz="1500" b="1" dirty="0">
              <a:solidFill>
                <a:schemeClr val="tx2">
                  <a:lumMod val="75000"/>
                </a:schemeClr>
              </a:solidFill>
              <a:cs typeface="Arial" panose="020B0604020202020204" pitchFamily="34" charset="0"/>
            </a:endParaRPr>
          </a:p>
          <a:p>
            <a:pPr algn="just"/>
            <a:endParaRPr lang="cs-CZ" sz="1500" b="1" dirty="0" smtClean="0">
              <a:solidFill>
                <a:schemeClr val="tx2">
                  <a:lumMod val="75000"/>
                </a:schemeClr>
              </a:solidFill>
              <a:cs typeface="Arial" panose="020B0604020202020204" pitchFamily="34" charset="0"/>
            </a:endParaRPr>
          </a:p>
          <a:p>
            <a:pPr algn="just"/>
            <a:endParaRPr lang="cs-CZ" sz="1500" b="1" dirty="0">
              <a:solidFill>
                <a:schemeClr val="tx2">
                  <a:lumMod val="75000"/>
                </a:schemeClr>
              </a:solidFill>
              <a:cs typeface="Arial" panose="020B0604020202020204" pitchFamily="34" charset="0"/>
            </a:endParaRPr>
          </a:p>
          <a:p>
            <a:pPr algn="just"/>
            <a:endParaRPr lang="cs-CZ" sz="1500" b="1" dirty="0">
              <a:solidFill>
                <a:schemeClr val="tx2">
                  <a:lumMod val="75000"/>
                </a:schemeClr>
              </a:solidFill>
              <a:cs typeface="Arial" panose="020B0604020202020204" pitchFamily="34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4868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393883" y="385667"/>
            <a:ext cx="3588569" cy="4547937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Nadpis 1"/>
          <p:cNvSpPr txBox="1">
            <a:spLocks/>
          </p:cNvSpPr>
          <p:nvPr/>
        </p:nvSpPr>
        <p:spPr>
          <a:xfrm>
            <a:off x="500105" y="873903"/>
            <a:ext cx="3222810" cy="1712888"/>
          </a:xfrm>
          <a:prstGeom prst="rect">
            <a:avLst/>
          </a:prstGeom>
        </p:spPr>
        <p:txBody>
          <a:bodyPr vert="horz" lIns="68580" tIns="34290" rIns="68580" bIns="3429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3000" b="1" dirty="0">
              <a:solidFill>
                <a:schemeClr val="bg1"/>
              </a:solidFill>
            </a:endParaRPr>
          </a:p>
          <a:p>
            <a:pPr algn="l"/>
            <a:endParaRPr lang="cs-CZ" sz="3000" b="1" dirty="0">
              <a:solidFill>
                <a:schemeClr val="bg1"/>
              </a:solidFill>
            </a:endParaRPr>
          </a:p>
          <a:p>
            <a:r>
              <a:rPr lang="pl-PL" sz="3000" b="1" dirty="0" smtClean="0">
                <a:solidFill>
                  <a:schemeClr val="bg1"/>
                </a:solidFill>
              </a:rPr>
              <a:t>Sociální prevence</a:t>
            </a:r>
            <a:endParaRPr lang="pl-PL" sz="3000" b="1" dirty="0">
              <a:solidFill>
                <a:schemeClr val="bg1"/>
              </a:solidFill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97632" y="2232670"/>
            <a:ext cx="3627756" cy="2163263"/>
          </a:xfrm>
          <a:prstGeom prst="rect">
            <a:avLst/>
          </a:prstGeom>
        </p:spPr>
        <p:txBody>
          <a:bodyPr vert="horz" lIns="68580" tIns="34290" rIns="68580" bIns="3429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8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4276052" y="1475003"/>
            <a:ext cx="3604568" cy="257673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800" b="1" dirty="0" smtClean="0">
                <a:solidFill>
                  <a:srgbClr val="002060"/>
                </a:solidFill>
                <a:cs typeface="Arial" panose="020B0604020202020204" pitchFamily="34" charset="0"/>
              </a:rPr>
              <a:t>Vymezení pojmu sociální prevence</a:t>
            </a:r>
          </a:p>
          <a:p>
            <a:r>
              <a:rPr lang="cs-CZ" sz="1800" b="1" dirty="0" smtClean="0">
                <a:solidFill>
                  <a:srgbClr val="002060"/>
                </a:solidFill>
                <a:cs typeface="Arial" panose="020B0604020202020204" pitchFamily="34" charset="0"/>
              </a:rPr>
              <a:t>Služby sociální prevence</a:t>
            </a:r>
          </a:p>
          <a:p>
            <a:r>
              <a:rPr lang="cs-CZ" sz="1800" b="1" dirty="0" smtClean="0">
                <a:solidFill>
                  <a:srgbClr val="002060"/>
                </a:solidFill>
                <a:cs typeface="Arial" panose="020B0604020202020204" pitchFamily="34" charset="0"/>
              </a:rPr>
              <a:t>Sociální prevence v nezaměstnanosti</a:t>
            </a:r>
          </a:p>
          <a:p>
            <a:r>
              <a:rPr lang="cs-CZ" sz="1800" b="1" dirty="0" smtClean="0">
                <a:solidFill>
                  <a:srgbClr val="002060"/>
                </a:solidFill>
                <a:cs typeface="Arial" panose="020B0604020202020204" pitchFamily="34" charset="0"/>
              </a:rPr>
              <a:t>Podporované zaměstnávání</a:t>
            </a:r>
            <a:endParaRPr lang="cs-CZ" sz="1800" b="1" dirty="0">
              <a:solidFill>
                <a:srgbClr val="002060"/>
              </a:solidFill>
              <a:cs typeface="Arial" panose="020B0604020202020204" pitchFamily="34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645459" y="2904565"/>
            <a:ext cx="2702859" cy="438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cs-CZ" sz="2400" dirty="0">
                <a:solidFill>
                  <a:schemeClr val="bg1"/>
                </a:solidFill>
              </a:rPr>
              <a:t>Struktura přednášky</a:t>
            </a:r>
          </a:p>
        </p:txBody>
      </p:sp>
      <p:pic>
        <p:nvPicPr>
          <p:cNvPr id="12" name="Obrázek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78740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336819" y="312822"/>
            <a:ext cx="3588569" cy="4547937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Nadpis 1"/>
          <p:cNvSpPr txBox="1">
            <a:spLocks/>
          </p:cNvSpPr>
          <p:nvPr/>
        </p:nvSpPr>
        <p:spPr>
          <a:xfrm>
            <a:off x="500105" y="540454"/>
            <a:ext cx="3222810" cy="2545646"/>
          </a:xfrm>
          <a:prstGeom prst="rect">
            <a:avLst/>
          </a:prstGeom>
        </p:spPr>
        <p:txBody>
          <a:bodyPr vert="horz" lIns="68580" tIns="34290" rIns="68580" bIns="34290" rtlCol="0" anchor="t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3000" b="1" dirty="0">
              <a:solidFill>
                <a:schemeClr val="bg1">
                  <a:lumMod val="95000"/>
                </a:schemeClr>
              </a:solidFill>
            </a:endParaRPr>
          </a:p>
          <a:p>
            <a:pPr algn="l"/>
            <a:endParaRPr lang="cs-CZ" sz="3000" b="1" dirty="0">
              <a:solidFill>
                <a:schemeClr val="bg1">
                  <a:lumMod val="95000"/>
                </a:schemeClr>
              </a:solidFill>
            </a:endParaRPr>
          </a:p>
          <a:p>
            <a:pPr lvl="0"/>
            <a:r>
              <a:rPr lang="cs-CZ" sz="3000" b="1" cap="all" dirty="0">
                <a:solidFill>
                  <a:schemeClr val="bg1">
                    <a:lumMod val="95000"/>
                  </a:schemeClr>
                </a:solidFill>
              </a:rPr>
              <a:t>Sociální </a:t>
            </a:r>
            <a:r>
              <a:rPr lang="cs-CZ" sz="3000" b="1" cap="all" dirty="0" smtClean="0">
                <a:solidFill>
                  <a:schemeClr val="bg1">
                    <a:lumMod val="95000"/>
                  </a:schemeClr>
                </a:solidFill>
              </a:rPr>
              <a:t>exkluze a </a:t>
            </a:r>
            <a:r>
              <a:rPr lang="cs-CZ" sz="3000" b="1" cap="all" smtClean="0">
                <a:solidFill>
                  <a:schemeClr val="bg1">
                    <a:lumMod val="95000"/>
                  </a:schemeClr>
                </a:solidFill>
              </a:rPr>
              <a:t>sociální inkluze</a:t>
            </a:r>
            <a:endParaRPr lang="cs-CZ" sz="3000" b="1" cap="all" dirty="0">
              <a:solidFill>
                <a:schemeClr val="bg1">
                  <a:lumMod val="95000"/>
                </a:schemeClr>
              </a:solidFill>
            </a:endParaRPr>
          </a:p>
          <a:p>
            <a:pPr lvl="0"/>
            <a:endParaRPr lang="cs-CZ" sz="3000" b="1" cap="all" dirty="0">
              <a:solidFill>
                <a:schemeClr val="bg1">
                  <a:lumMod val="95000"/>
                </a:schemeClr>
              </a:solidFill>
            </a:endParaRPr>
          </a:p>
          <a:p>
            <a:pPr lvl="0"/>
            <a:endParaRPr lang="cs-CZ" sz="3000" b="1" cap="all" dirty="0">
              <a:solidFill>
                <a:schemeClr val="bg1">
                  <a:lumMod val="95000"/>
                </a:schemeClr>
              </a:solidFill>
            </a:endParaRPr>
          </a:p>
          <a:p>
            <a:pPr lvl="0"/>
            <a:endParaRPr lang="cs-CZ" sz="3000" b="1" cap="all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97632" y="2232670"/>
            <a:ext cx="3627756" cy="2163263"/>
          </a:xfrm>
          <a:prstGeom prst="rect">
            <a:avLst/>
          </a:prstGeom>
        </p:spPr>
        <p:txBody>
          <a:bodyPr vert="horz" lIns="68580" tIns="34290" rIns="68580" bIns="3429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8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4276052" y="1196045"/>
            <a:ext cx="3890486" cy="202377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1800" b="1" i="1" dirty="0">
                <a:solidFill>
                  <a:srgbClr val="002060"/>
                </a:solidFill>
              </a:rPr>
              <a:t>Cílem přednášky je:</a:t>
            </a:r>
          </a:p>
          <a:p>
            <a:r>
              <a:rPr lang="cs-CZ" sz="14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Vysvětlit pojmy sociální prevence</a:t>
            </a:r>
          </a:p>
          <a:p>
            <a:r>
              <a:rPr lang="cs-CZ" sz="14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Seznámit se základními druhy sociální prevence</a:t>
            </a:r>
          </a:p>
          <a:p>
            <a:r>
              <a:rPr lang="cs-CZ" sz="14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Vysvětlit služby sociální prevence</a:t>
            </a:r>
          </a:p>
          <a:p>
            <a:r>
              <a:rPr lang="cs-CZ" sz="14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Představit podporované zaměstnávání jako jeden z nástrojů sociální prevence </a:t>
            </a:r>
          </a:p>
        </p:txBody>
      </p:sp>
      <p:sp>
        <p:nvSpPr>
          <p:cNvPr id="8" name="Podnadpis 2"/>
          <p:cNvSpPr txBox="1">
            <a:spLocks/>
          </p:cNvSpPr>
          <p:nvPr/>
        </p:nvSpPr>
        <p:spPr>
          <a:xfrm>
            <a:off x="6963021" y="3908399"/>
            <a:ext cx="2016224" cy="5760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en-GB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" name="Obrázek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7598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dirty="0" smtClean="0"/>
              <a:t>Sociální prevence</a:t>
            </a:r>
            <a:endParaRPr lang="cs-CZ" dirty="0"/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428596" y="1028700"/>
            <a:ext cx="7620000" cy="41148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just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cs-CZ" alt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Služby sociální prevence napomáhají zabránit sociálnímu vyloučení osob, které jsou jím ohroženy pro krizovou sociální situaci, životní návyky, způsob života vedoucí ke konfliktu se společností, sociálně znevýhodňující prostředí a ohrožení práv a zájmů trestnou činností jiné osoby. 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lang="cs-CZ" altLang="cs-CZ" sz="2400" dirty="0">
                <a:solidFill>
                  <a:srgbClr val="000000"/>
                </a:solidFill>
              </a:rPr>
              <a:t> </a:t>
            </a:r>
            <a:r>
              <a:rPr lang="cs-CZ" altLang="cs-CZ" sz="2400" dirty="0" smtClean="0">
                <a:solidFill>
                  <a:srgbClr val="000000"/>
                </a:solidFill>
              </a:rPr>
              <a:t>   </a:t>
            </a:r>
            <a:r>
              <a:rPr kumimoji="0" lang="cs-CZ" alt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Cílem služeb sociální prevence je napomáhat osobám k překonání jejich nepříznivé sociální situace a chránit společnost před vznikem a šířením nežádoucích společenských jevů.</a:t>
            </a:r>
          </a:p>
        </p:txBody>
      </p:sp>
    </p:spTree>
    <p:extLst>
      <p:ext uri="{BB962C8B-B14F-4D97-AF65-F5344CB8AC3E}">
        <p14:creationId xmlns:p14="http://schemas.microsoft.com/office/powerpoint/2010/main" val="20041914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251520" y="195486"/>
            <a:ext cx="7416824" cy="507703"/>
          </a:xfrm>
        </p:spPr>
        <p:txBody>
          <a:bodyPr/>
          <a:lstStyle/>
          <a:p>
            <a:r>
              <a:rPr lang="cs-CZ" altLang="cs-CZ" b="1" dirty="0" smtClean="0"/>
              <a:t>Sociální prevence - typy sociálních služeb</a:t>
            </a:r>
            <a:endParaRPr lang="cs-CZ" dirty="0"/>
          </a:p>
        </p:txBody>
      </p:sp>
      <p:sp>
        <p:nvSpPr>
          <p:cNvPr id="7" name="Rectangle 1027"/>
          <p:cNvSpPr txBox="1">
            <a:spLocks noChangeArrowheads="1"/>
          </p:cNvSpPr>
          <p:nvPr/>
        </p:nvSpPr>
        <p:spPr>
          <a:xfrm>
            <a:off x="571472" y="928676"/>
            <a:ext cx="7384904" cy="33528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Pct val="90000"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Pobytové</a:t>
            </a:r>
            <a:r>
              <a:rPr kumimoji="0" lang="cs-CZ" alt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– Azylové domy, Domy na půl cesty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Pct val="90000"/>
              <a:tabLst/>
              <a:defRPr/>
            </a:pPr>
            <a:r>
              <a:rPr lang="cs-CZ" altLang="cs-CZ" sz="2000" dirty="0" smtClean="0">
                <a:solidFill>
                  <a:srgbClr val="000000"/>
                </a:solidFill>
              </a:rPr>
              <a:t>	Cílem je zabránit bezdomovectví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Pct val="90000"/>
              <a:tabLst/>
              <a:defRPr/>
            </a:pPr>
            <a:endParaRPr kumimoji="0" lang="cs-CZ" altLang="cs-CZ" sz="20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Pct val="90000"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Ambulantní</a:t>
            </a:r>
            <a:r>
              <a:rPr kumimoji="0" lang="cs-CZ" alt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– dluhové poradenství, krizová intervence</a:t>
            </a:r>
          </a:p>
          <a:p>
            <a:pPr lvl="1">
              <a:spcBef>
                <a:spcPct val="20000"/>
              </a:spcBef>
              <a:buClr>
                <a:schemeClr val="tx1"/>
              </a:buClr>
              <a:buSzPct val="90000"/>
              <a:defRPr/>
            </a:pPr>
            <a:r>
              <a:rPr lang="cs-CZ" altLang="cs-CZ" sz="2000" dirty="0" smtClean="0">
                <a:solidFill>
                  <a:srgbClr val="000000"/>
                </a:solidFill>
              </a:rPr>
              <a:t>	Cílem je zabránit zadlužení, domácímu násilí apod.</a:t>
            </a:r>
          </a:p>
          <a:p>
            <a:pPr lvl="1">
              <a:spcBef>
                <a:spcPct val="20000"/>
              </a:spcBef>
              <a:buClr>
                <a:schemeClr val="tx1"/>
              </a:buClr>
              <a:buSzPct val="90000"/>
              <a:defRPr/>
            </a:pPr>
            <a:endParaRPr kumimoji="0" lang="cs-CZ" altLang="cs-CZ" sz="20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Pct val="90000"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Terénní </a:t>
            </a:r>
            <a:r>
              <a:rPr kumimoji="0" lang="cs-CZ" alt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– drogová problematika, </a:t>
            </a:r>
            <a:r>
              <a:rPr kumimoji="0" lang="cs-CZ" altLang="cs-CZ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streetwork</a:t>
            </a:r>
            <a:endParaRPr kumimoji="0" lang="cs-CZ" altLang="cs-CZ" sz="20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Pct val="90000"/>
              <a:tabLst/>
              <a:defRPr/>
            </a:pPr>
            <a:r>
              <a:rPr lang="cs-CZ" altLang="cs-CZ" sz="2000" dirty="0" smtClean="0">
                <a:solidFill>
                  <a:srgbClr val="000000"/>
                </a:solidFill>
              </a:rPr>
              <a:t>	Cílem je protidrogová prevence, riziko infekčních nemocí</a:t>
            </a:r>
            <a:endParaRPr kumimoji="0" lang="cs-CZ" altLang="cs-CZ" sz="20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dirty="0" smtClean="0"/>
              <a:t>Služby sociální prevence</a:t>
            </a:r>
            <a:endParaRPr lang="cs-CZ" dirty="0"/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214282" y="785800"/>
            <a:ext cx="7620000" cy="57912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Pct val="90000"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Ranná péče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Pct val="90000"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Telefonická krizová pomoc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Pct val="90000"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Tlumočnické služby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Pct val="90000"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Azylové domy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Pct val="90000"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Domy na půl cesty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Pct val="90000"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Kontaktní centra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Pct val="90000"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Krizová pomoc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Pct val="90000"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Nízkoprahová denní centra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Pct val="90000"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Nízkoprahová zařízení pro děti a mládež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Pct val="90000"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Noclehárny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Pct val="90000"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Služby následné péče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Pct val="90000"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Sociálně aktivizační služby pro rodiny s dětmi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Pct val="90000"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Sociálně aktivizační služby pro seniory a osoby se zdravotním postižením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Pct val="90000"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Sociálně terapeutické dílny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Pct val="90000"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Terapeutické komunity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Pct val="90000"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Terénní programy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Pct val="90000"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Sociální rehabilitace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5677802" cy="507703"/>
          </a:xfrm>
        </p:spPr>
        <p:txBody>
          <a:bodyPr/>
          <a:lstStyle/>
          <a:p>
            <a:r>
              <a:rPr lang="cs-CZ" altLang="cs-CZ" b="1" dirty="0" smtClean="0"/>
              <a:t>Podporované zaměstnávání - definice</a:t>
            </a:r>
            <a:endParaRPr lang="cs-CZ" dirty="0"/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571472" y="1028700"/>
            <a:ext cx="7620000" cy="41148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cs-CZ" altLang="cs-CZ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cs-CZ" alt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Podporované zaměstnávání je časově omezená služba určená lidem, kteří chtějí získat a udržet si placené zaměstnání v běžném pracovním prostředí. 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lang="cs-CZ" altLang="cs-CZ" sz="2400" dirty="0">
                <a:solidFill>
                  <a:srgbClr val="000000"/>
                </a:solidFill>
              </a:rPr>
              <a:t>	</a:t>
            </a:r>
            <a:r>
              <a:rPr kumimoji="0" lang="cs-CZ" alt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Jejich schopnosti získat a zachovat si zaměstnání jsou přitom z různých důvodů omezeny do té míry, že potřebují individuální osobní podporu poskytovanou před nástupem do práce i po něm.</a:t>
            </a:r>
          </a:p>
        </p:txBody>
      </p:sp>
    </p:spTree>
    <p:extLst>
      <p:ext uri="{BB962C8B-B14F-4D97-AF65-F5344CB8AC3E}">
        <p14:creationId xmlns:p14="http://schemas.microsoft.com/office/powerpoint/2010/main" val="41360678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dirty="0" smtClean="0"/>
              <a:t>Podporované zaměstnávání</a:t>
            </a:r>
            <a:endParaRPr lang="cs-CZ" dirty="0"/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179512" y="1203598"/>
            <a:ext cx="8072494" cy="48768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just" defTabSz="914400" rtl="0" eaLnBrk="1" fontAlgn="auto" latinLnBrk="0" hangingPunct="1"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Smyslem podporovaného zaměstnávání je vyrovnání příležitostí pro pracovní uplatnění lidí, kteří z důvodu zdravotního postižení nebo jiných znevýhodňujících faktorů mají ztížený přístup na otevřený trh práce a v důsledku toho mohou být nebo jsou omezeni ve svém společenském uplatnění.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Podporované zaměstnávání</a:t>
            </a:r>
          </a:p>
        </p:txBody>
      </p:sp>
      <p:sp>
        <p:nvSpPr>
          <p:cNvPr id="3" name="Obdélník 2"/>
          <p:cNvSpPr/>
          <p:nvPr/>
        </p:nvSpPr>
        <p:spPr>
          <a:xfrm>
            <a:off x="395536" y="987574"/>
            <a:ext cx="756084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rgbClr val="000000"/>
                </a:solidFill>
              </a:rPr>
              <a:t>Zároveň podporované zaměstnávání představuje významnou službu zaměstnavateli, kterému poskytuje potřebnou podporu, aby mohl takového člověka zaměstnat. </a:t>
            </a:r>
            <a:endParaRPr lang="cs-CZ" sz="2400" dirty="0" smtClean="0">
              <a:solidFill>
                <a:srgbClr val="0000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400" dirty="0">
              <a:solidFill>
                <a:srgbClr val="0000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rgbClr val="000000"/>
                </a:solidFill>
              </a:rPr>
              <a:t>Základním principem podporovaného zaměstnávání je tedy vzájemná oboustranná výhoda. To znamená, že nabídka uchazeče o práci odpovídá potřebám zaměstnavatele a naopak.</a:t>
            </a:r>
          </a:p>
        </p:txBody>
      </p:sp>
    </p:spTree>
    <p:extLst>
      <p:ext uri="{BB962C8B-B14F-4D97-AF65-F5344CB8AC3E}">
        <p14:creationId xmlns:p14="http://schemas.microsoft.com/office/powerpoint/2010/main" val="3408424930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2696</TotalTime>
  <Words>575</Words>
  <Application>Microsoft Office PowerPoint</Application>
  <PresentationFormat>Předvádění na obrazovce (16:9)</PresentationFormat>
  <Paragraphs>108</Paragraphs>
  <Slides>15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20" baseType="lpstr">
      <vt:lpstr>Arial</vt:lpstr>
      <vt:lpstr>Calibri</vt:lpstr>
      <vt:lpstr>Times New Roman</vt:lpstr>
      <vt:lpstr>Wingdings</vt:lpstr>
      <vt:lpstr>SLU</vt:lpstr>
      <vt:lpstr>Název prezentace</vt:lpstr>
      <vt:lpstr>Prezentace aplikace PowerPoint</vt:lpstr>
      <vt:lpstr>Prezentace aplikace PowerPoint</vt:lpstr>
      <vt:lpstr>Sociální prevence</vt:lpstr>
      <vt:lpstr>Sociální prevence - typy sociálních služeb</vt:lpstr>
      <vt:lpstr>Služby sociální prevence</vt:lpstr>
      <vt:lpstr>Podporované zaměstnávání - definice</vt:lpstr>
      <vt:lpstr>Podporované zaměstnávání</vt:lpstr>
      <vt:lpstr>Podporované zaměstnávání</vt:lpstr>
      <vt:lpstr>Principy podporovaného zaměstnávání</vt:lpstr>
      <vt:lpstr>Podporované zaměstnávání ve světě</vt:lpstr>
      <vt:lpstr>Podporované zaměstnávání v České republice</vt:lpstr>
      <vt:lpstr>Cílová skupina uživatelů služeb podporovaného zaměstnávání</vt:lpstr>
      <vt:lpstr>Rozpoznávací znaky podporovaného zaměstnávání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buryova</cp:lastModifiedBy>
  <cp:revision>109</cp:revision>
  <cp:lastPrinted>2018-03-27T09:30:31Z</cp:lastPrinted>
  <dcterms:created xsi:type="dcterms:W3CDTF">2016-07-06T15:42:34Z</dcterms:created>
  <dcterms:modified xsi:type="dcterms:W3CDTF">2021-08-30T10:18:26Z</dcterms:modified>
</cp:coreProperties>
</file>