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7"/>
  </p:notesMasterIdLst>
  <p:sldIdLst>
    <p:sldId id="256" r:id="rId2"/>
    <p:sldId id="265" r:id="rId3"/>
    <p:sldId id="267" r:id="rId4"/>
    <p:sldId id="268" r:id="rId5"/>
    <p:sldId id="278" r:id="rId6"/>
    <p:sldId id="279" r:id="rId7"/>
    <p:sldId id="280" r:id="rId8"/>
    <p:sldId id="321" r:id="rId9"/>
    <p:sldId id="269" r:id="rId10"/>
    <p:sldId id="320" r:id="rId11"/>
    <p:sldId id="272" r:id="rId12"/>
    <p:sldId id="273" r:id="rId13"/>
    <p:sldId id="274" r:id="rId14"/>
    <p:sldId id="276" r:id="rId15"/>
    <p:sldId id="281" r:id="rId16"/>
    <p:sldId id="282" r:id="rId17"/>
    <p:sldId id="283" r:id="rId18"/>
    <p:sldId id="284" r:id="rId19"/>
    <p:sldId id="285" r:id="rId20"/>
    <p:sldId id="324" r:id="rId21"/>
    <p:sldId id="286" r:id="rId22"/>
    <p:sldId id="287" r:id="rId23"/>
    <p:sldId id="289" r:id="rId24"/>
    <p:sldId id="288" r:id="rId25"/>
    <p:sldId id="290" r:id="rId26"/>
    <p:sldId id="291" r:id="rId27"/>
    <p:sldId id="292" r:id="rId28"/>
    <p:sldId id="322" r:id="rId29"/>
    <p:sldId id="295" r:id="rId30"/>
    <p:sldId id="323" r:id="rId31"/>
    <p:sldId id="300" r:id="rId32"/>
    <p:sldId id="301" r:id="rId33"/>
    <p:sldId id="302" r:id="rId34"/>
    <p:sldId id="303" r:id="rId35"/>
    <p:sldId id="305" r:id="rId36"/>
    <p:sldId id="306" r:id="rId37"/>
    <p:sldId id="307" r:id="rId38"/>
    <p:sldId id="310" r:id="rId39"/>
    <p:sldId id="311" r:id="rId40"/>
    <p:sldId id="312" r:id="rId41"/>
    <p:sldId id="313" r:id="rId42"/>
    <p:sldId id="314" r:id="rId43"/>
    <p:sldId id="315" r:id="rId44"/>
    <p:sldId id="316" r:id="rId45"/>
    <p:sldId id="263" r:id="rId4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9750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5161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697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2869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6374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4755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5528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4142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384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7340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073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210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8849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2191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7294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5988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8A4DA6-514B-475D-A827-EBE6277F8C69}" type="slidenum">
              <a:rPr lang="cs-CZ" altLang="cs-CZ" smtClean="0"/>
              <a:pPr/>
              <a:t>28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197112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3076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3884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1038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2019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168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488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7236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4913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6091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37520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25202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36825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05763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224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4346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14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431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512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648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806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45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392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51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05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0259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396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0761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87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780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84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64160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363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4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20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3BDE21-C526-4EFC-A336-85F31BF595E7}" type="datetimeFigureOut">
              <a:rPr lang="cs-CZ" smtClean="0"/>
              <a:pPr>
                <a:defRPr/>
              </a:pPr>
              <a:t>21.11.2023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48F29-3D0A-467A-B8E4-9487A4F41B02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5964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92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49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6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81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51" r:id="rId19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519362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Evropská unie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Instituce EU a právo EU</a:t>
            </a:r>
            <a:r>
              <a:rPr lang="cs-CZ" altLang="cs-CZ" sz="2800" b="1" dirty="0">
                <a:solidFill>
                  <a:schemeClr val="bg1"/>
                </a:solidFill>
              </a:rPr>
              <a:t/>
            </a:r>
            <a:br>
              <a:rPr lang="cs-CZ" altLang="cs-CZ" sz="28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444208" y="3723878"/>
            <a:ext cx="252806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Mgr.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ekonomie a veřejné správy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602382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dirty="0"/>
              <a:t>Ursula von der </a:t>
            </a:r>
            <a:r>
              <a:rPr lang="cs-CZ" dirty="0" err="1"/>
              <a:t>Leyen</a:t>
            </a:r>
            <a:r>
              <a:rPr lang="cs-CZ" dirty="0"/>
              <a:t> (Německo)</a:t>
            </a:r>
            <a:r>
              <a:rPr lang="cs-CZ" dirty="0" smtClean="0"/>
              <a:t>                                              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8001" y="1203598"/>
            <a:ext cx="3138026" cy="3327423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2000" dirty="0"/>
              <a:t>p</a:t>
            </a:r>
            <a:r>
              <a:rPr lang="cs-CZ" sz="2000" dirty="0" smtClean="0"/>
              <a:t>ředsedkyně Evropské komise</a:t>
            </a:r>
          </a:p>
          <a:p>
            <a:pPr>
              <a:defRPr/>
            </a:pPr>
            <a:r>
              <a:rPr lang="cs-CZ" sz="2000" dirty="0" smtClean="0"/>
              <a:t>Evropská </a:t>
            </a:r>
            <a:r>
              <a:rPr lang="cs-CZ" sz="2000" dirty="0"/>
              <a:t>rada ji 2. července 2019 navrhla na předsedkyni EK. </a:t>
            </a:r>
          </a:p>
          <a:p>
            <a:pPr>
              <a:defRPr/>
            </a:pPr>
            <a:r>
              <a:rPr lang="cs-CZ" sz="2000" dirty="0"/>
              <a:t>EP pak nominaci schválil 16. července 2019, kdy obdržela 383 ze 747 hlasů. Zvolena tak byla většinou pouhých devíti hlasů. </a:t>
            </a:r>
          </a:p>
          <a:p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180" y="1620838"/>
            <a:ext cx="2182415" cy="2909887"/>
          </a:xfrm>
        </p:spPr>
      </p:pic>
    </p:spTree>
    <p:extLst>
      <p:ext uri="{BB962C8B-B14F-4D97-AF65-F5344CB8AC3E}">
        <p14:creationId xmlns:p14="http://schemas.microsoft.com/office/powerpoint/2010/main" val="379302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en-US" sz="2800" b="1" dirty="0"/>
              <a:t>Rada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dříve Rada ministrů nebo Rada EU, dnes zkráceně pouze „Rada“. </a:t>
            </a:r>
          </a:p>
          <a:p>
            <a:pPr>
              <a:defRPr/>
            </a:pPr>
            <a:r>
              <a:rPr lang="cs-CZ" sz="2400" dirty="0"/>
              <a:t>Je především orgánem rozhodovacím.</a:t>
            </a:r>
          </a:p>
          <a:p>
            <a:pPr>
              <a:defRPr/>
            </a:pPr>
            <a:r>
              <a:rPr lang="cs-CZ" sz="2400" dirty="0"/>
              <a:t>Rozhodnutí Rady mají nejčastěji formu aktů sekundárního práva </a:t>
            </a:r>
            <a:r>
              <a:rPr lang="en-US" sz="2400" dirty="0"/>
              <a:t>EU</a:t>
            </a:r>
            <a:r>
              <a:rPr lang="cs-CZ" sz="2400" dirty="0"/>
              <a:t>: směrnic, nařízení, rozhodnutí, stanovisek a doporučení</a:t>
            </a:r>
            <a:r>
              <a:rPr lang="en-US" sz="2400" dirty="0"/>
              <a:t>. </a:t>
            </a:r>
            <a:endParaRPr lang="cs-CZ" sz="2400" dirty="0"/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Složení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Oproti jiným orgánům Unie nemá pevné složení.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Je orgánem, v němž jsou zastoupeny čl. státy.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skládá se z ministrů vlád jednotlivých států, kteří se schází podle potřeby.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Pokud například Rada projednává otázky týkající se životního prostředí, pak se schůzky účastní ministři životního prostředí každého čl. státu EU a schůzka se nazývá „Rada ministrů životního prostředí“. 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4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Celkem existuje deset rad různého složení: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en-US" sz="2000" dirty="0"/>
              <a:t>V</a:t>
            </a:r>
            <a:r>
              <a:rPr lang="cs-CZ" sz="2000" dirty="0" err="1"/>
              <a:t>šeobecné</a:t>
            </a:r>
            <a:r>
              <a:rPr lang="cs-CZ" sz="2000" dirty="0"/>
              <a:t> záležitosti </a:t>
            </a:r>
          </a:p>
          <a:p>
            <a:pPr>
              <a:defRPr/>
            </a:pPr>
            <a:r>
              <a:rPr lang="cs-CZ" sz="2000" dirty="0"/>
              <a:t>Zahraniční věci </a:t>
            </a:r>
          </a:p>
          <a:p>
            <a:pPr>
              <a:defRPr/>
            </a:pPr>
            <a:r>
              <a:rPr lang="cs-CZ" sz="2000" dirty="0"/>
              <a:t>Hospodářství a finance (ECOFIN) </a:t>
            </a:r>
          </a:p>
          <a:p>
            <a:pPr>
              <a:defRPr/>
            </a:pPr>
            <a:r>
              <a:rPr lang="cs-CZ" sz="2000" dirty="0"/>
              <a:t>Spravedlnost a vnitřní věci </a:t>
            </a:r>
          </a:p>
          <a:p>
            <a:pPr>
              <a:defRPr/>
            </a:pPr>
            <a:r>
              <a:rPr lang="cs-CZ" sz="2000" dirty="0"/>
              <a:t>Zaměstnanost, sociální politika, zdraví a ochrana spotřebitele </a:t>
            </a:r>
          </a:p>
          <a:p>
            <a:pPr>
              <a:defRPr/>
            </a:pPr>
            <a:r>
              <a:rPr lang="cs-CZ" sz="2000" dirty="0"/>
              <a:t>Konkurenceschopnost </a:t>
            </a:r>
          </a:p>
          <a:p>
            <a:pPr>
              <a:defRPr/>
            </a:pPr>
            <a:r>
              <a:rPr lang="cs-CZ" sz="2000" dirty="0"/>
              <a:t>Doprava, telekomunikace a energie </a:t>
            </a:r>
          </a:p>
          <a:p>
            <a:pPr>
              <a:defRPr/>
            </a:pPr>
            <a:r>
              <a:rPr lang="cs-CZ" sz="2000" dirty="0"/>
              <a:t>Zemědělství a rybolov </a:t>
            </a:r>
          </a:p>
          <a:p>
            <a:pPr>
              <a:defRPr/>
            </a:pPr>
            <a:r>
              <a:rPr lang="cs-CZ" sz="2000" dirty="0"/>
              <a:t>Životní prostředí </a:t>
            </a:r>
          </a:p>
          <a:p>
            <a:pPr>
              <a:defRPr/>
            </a:pPr>
            <a:r>
              <a:rPr lang="cs-CZ" sz="2000" dirty="0"/>
              <a:t>Vzdělávání, </a:t>
            </a:r>
            <a:r>
              <a:rPr lang="cs-CZ" sz="2000" dirty="0" smtClean="0"/>
              <a:t>mládež, kultura a sport</a:t>
            </a:r>
            <a:endParaRPr lang="cs-CZ" sz="2000" dirty="0"/>
          </a:p>
          <a:p>
            <a:pPr>
              <a:defRPr/>
            </a:pPr>
            <a:endParaRPr lang="cs-CZ" sz="2400" dirty="0"/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41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Předsednictví v Radě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15988"/>
            <a:ext cx="8061325" cy="367188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Předsednictví jednotlivých složení Rady, s výjimkou složení pro zahraniční věci, zajišťují zástupci členských států v Radě na základě systému šestiměsíční rotace.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Radě pro zahraniční věci předsedá vysoký představitel Unie pro zahraniční a bezpečnostní politiku. </a:t>
            </a:r>
            <a:endParaRPr lang="cs-CZ" sz="2400" dirty="0" smtClean="0"/>
          </a:p>
          <a:p>
            <a:pPr>
              <a:lnSpc>
                <a:spcPct val="90000"/>
              </a:lnSpc>
              <a:defRPr/>
            </a:pPr>
            <a:r>
              <a:rPr lang="cs-CZ" sz="2400" dirty="0" smtClean="0"/>
              <a:t>Do 31.12.2023 Radě EU předsedá Španělsko.</a:t>
            </a:r>
            <a:endParaRPr lang="cs-CZ" sz="2400" dirty="0"/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Sídlem Rady je Brusel.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95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632848" cy="504057"/>
          </a:xfrm>
        </p:spPr>
        <p:txBody>
          <a:bodyPr/>
          <a:lstStyle/>
          <a:p>
            <a:r>
              <a:rPr lang="cs-CZ" sz="2800" b="1" dirty="0"/>
              <a:t>Pravomoci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15988"/>
            <a:ext cx="7667625" cy="381635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000" dirty="0"/>
              <a:t>Schvalovat evropské právní předpisy – v mnohých politických oblastech spolu s Evropským parlamentem.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Koordinovat hlavní směry hospodářské politiky členských států.  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Uzavírat mezinárodní smlouvy mezi EU a dalšími zeměmi nebo mezinárodními organizacemi.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Spolu s Evropským parlamentem schvalovat rozpočet EU.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Rozvíjet společnou zahraniční a bezpečnostní politiku založenou na směrech stanovených Evropskou radou.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86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Hlasovaní v Radě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7667625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Ministři v Radě rozhodují různými způsoby podle toho, o jaké věci jednají. Uplatňují se tři způsoby hlasování:</a:t>
            </a:r>
          </a:p>
          <a:p>
            <a:pPr>
              <a:defRPr/>
            </a:pPr>
            <a:r>
              <a:rPr lang="cs-CZ" sz="2400" dirty="0"/>
              <a:t>1. prostou většinou;</a:t>
            </a:r>
          </a:p>
          <a:p>
            <a:pPr>
              <a:defRPr/>
            </a:pPr>
            <a:r>
              <a:rPr lang="cs-CZ" sz="2400" dirty="0"/>
              <a:t>2. kvalifikovanou většinou;</a:t>
            </a:r>
          </a:p>
          <a:p>
            <a:pPr>
              <a:defRPr/>
            </a:pPr>
            <a:r>
              <a:rPr lang="cs-CZ" sz="2400" dirty="0"/>
              <a:t>3. jednomyslné;</a:t>
            </a:r>
          </a:p>
          <a:p>
            <a:pPr indent="0">
              <a:spcBef>
                <a:spcPts val="1800"/>
              </a:spcBef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18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COREPER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774065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dirty="0"/>
              <a:t>Výbor stálých zástupců členských zemí při Radě EU.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Množství projednávaných věcí a nutnost vyjasnění a případného sladění rozdílných stanovisek členských států vyžaduje, aby každé zasedání Rady bylo připraveno co nejlépe i po věcné stránce.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To je úkolem Výboru stálých zástupců na úrovni velvyslanců. </a:t>
            </a:r>
          </a:p>
        </p:txBody>
      </p:sp>
    </p:spTree>
    <p:extLst>
      <p:ext uri="{BB962C8B-B14F-4D97-AF65-F5344CB8AC3E}">
        <p14:creationId xmlns:p14="http://schemas.microsoft.com/office/powerpoint/2010/main" val="20568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Evropská rada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774065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(pozor na záměnu s Radou, popř. Radou Evropy).</a:t>
            </a:r>
          </a:p>
          <a:p>
            <a:pPr>
              <a:defRPr/>
            </a:pPr>
            <a:r>
              <a:rPr lang="cs-CZ" sz="2400" dirty="0"/>
              <a:t>je vrcholným politickým orgánem Evropské unie. </a:t>
            </a:r>
          </a:p>
          <a:p>
            <a:pPr>
              <a:defRPr/>
            </a:pPr>
            <a:r>
              <a:rPr lang="cs-CZ" sz="2400" dirty="0"/>
              <a:t>Unii dává nezbytné podněty pro její rozvoj a vymezuje její obecné politické směry a priority. </a:t>
            </a:r>
          </a:p>
        </p:txBody>
      </p:sp>
    </p:spTree>
    <p:extLst>
      <p:ext uri="{BB962C8B-B14F-4D97-AF65-F5344CB8AC3E}">
        <p14:creationId xmlns:p14="http://schemas.microsoft.com/office/powerpoint/2010/main" val="362111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Složení Evropské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42963"/>
            <a:ext cx="828040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tvoří ji hlavy států nebo předsedové vlád členských států společně s jejím předsedou a předsedou Komise. </a:t>
            </a:r>
          </a:p>
          <a:p>
            <a:pPr>
              <a:defRPr/>
            </a:pPr>
            <a:r>
              <a:rPr lang="cs-CZ" sz="2400" dirty="0"/>
              <a:t>Jejího jednání se účastní vysoký představitel Unie pro zahraniční a bezpečnostní politiku</a:t>
            </a:r>
          </a:p>
          <a:p>
            <a:pPr>
              <a:defRPr/>
            </a:pPr>
            <a:r>
              <a:rPr lang="cs-CZ" sz="2400" dirty="0"/>
              <a:t>zasedá dvakrát za půl roku; svolává ji její předseda.</a:t>
            </a:r>
          </a:p>
          <a:p>
            <a:pPr>
              <a:defRPr/>
            </a:pPr>
            <a:r>
              <a:rPr lang="cs-CZ" sz="2400" dirty="0"/>
              <a:t>Vyžaduje-li to situace, svolá předseda mimořádné zasedání Evropské rady. </a:t>
            </a:r>
          </a:p>
          <a:p>
            <a:pPr indent="373063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3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>
                <a:latin typeface="+mn-lt"/>
              </a:rPr>
              <a:t>Evropská komise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52901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je typicky </a:t>
            </a:r>
            <a:r>
              <a:rPr lang="cs-CZ" sz="2400" b="1" dirty="0"/>
              <a:t>nadstátním orgánem, který podporuje obecné zájmy Unie</a:t>
            </a:r>
            <a:endParaRPr lang="cs-CZ" sz="2400" dirty="0"/>
          </a:p>
          <a:p>
            <a:pPr>
              <a:defRPr/>
            </a:pPr>
            <a:r>
              <a:rPr lang="cs-CZ" sz="2400" dirty="0"/>
              <a:t>Její funkce tak připomínají funkce vlády v soustavě orgánů státu. </a:t>
            </a:r>
          </a:p>
          <a:p>
            <a:pPr>
              <a:defRPr/>
            </a:pPr>
            <a:r>
              <a:rPr lang="cs-CZ" sz="2400" dirty="0"/>
              <a:t>Je to orgán (instituce) právně nezávislý na členských státech. </a:t>
            </a:r>
          </a:p>
          <a:p>
            <a:pPr>
              <a:defRPr/>
            </a:pPr>
            <a:r>
              <a:rPr lang="cs-CZ" sz="2400" dirty="0"/>
              <a:t>schází se jednou týdně zpravidla ve středu. </a:t>
            </a:r>
          </a:p>
          <a:p>
            <a:pPr>
              <a:defRPr/>
            </a:pPr>
            <a:r>
              <a:rPr lang="cs-CZ" sz="2400" dirty="0"/>
              <a:t>Sídlem EK je Brusel</a:t>
            </a: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28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ECD6E-C035-4D5C-B325-9AEE2DE4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457200"/>
            <a:ext cx="6872311" cy="9906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Charles </a:t>
            </a:r>
            <a:r>
              <a:rPr lang="cs-CZ" b="1" dirty="0" smtClean="0"/>
              <a:t>Michel – předseda Evropské rady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3431D6-465B-473F-9733-024A3D8580F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cs-CZ" sz="2000" dirty="0"/>
              <a:t>je belgický politik a od prosince 2019 předseda Evropské rady</a:t>
            </a:r>
          </a:p>
          <a:p>
            <a:pPr>
              <a:defRPr/>
            </a:pPr>
            <a:r>
              <a:rPr lang="cs-CZ" sz="2000" dirty="0"/>
              <a:t> v letech 2014–2019 zastával úřad předsedy vlády Belgie</a:t>
            </a:r>
          </a:p>
        </p:txBody>
      </p:sp>
      <p:pic>
        <p:nvPicPr>
          <p:cNvPr id="45060" name="Zástupný symbol pro obsah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1920" y="1200149"/>
            <a:ext cx="2520281" cy="3611315"/>
          </a:xfrm>
        </p:spPr>
      </p:pic>
    </p:spTree>
    <p:extLst>
      <p:ext uri="{BB962C8B-B14F-4D97-AF65-F5344CB8AC3E}">
        <p14:creationId xmlns:p14="http://schemas.microsoft.com/office/powerpoint/2010/main" val="414517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Evropský parlament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828040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Je jedním z orgánů EU. </a:t>
            </a:r>
          </a:p>
          <a:p>
            <a:pPr>
              <a:defRPr/>
            </a:pPr>
            <a:r>
              <a:rPr lang="cs-CZ" sz="2400" dirty="0"/>
              <a:t>Jeho smyslem je reprezentovat zájmy občanů EU. </a:t>
            </a:r>
          </a:p>
          <a:p>
            <a:pPr>
              <a:defRPr/>
            </a:pPr>
            <a:r>
              <a:rPr lang="cs-CZ" sz="2400" dirty="0"/>
              <a:t>Poslanci Parlamentu jsou voleni přímou volbou každých pět let. </a:t>
            </a:r>
          </a:p>
          <a:p>
            <a:pPr>
              <a:defRPr/>
            </a:pPr>
            <a:r>
              <a:rPr lang="cs-CZ" sz="2400" dirty="0"/>
              <a:t>První přímé volby do Evropského parlamentu byly v červnu 1979. </a:t>
            </a:r>
          </a:p>
          <a:p>
            <a:pPr indent="373063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80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Sídlo Evropského parlamentu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má tři pracoviště: Brusel (Belgie), Lucemburk a Štrasburk (Francie).</a:t>
            </a:r>
            <a:endParaRPr lang="en-US" sz="2400" dirty="0"/>
          </a:p>
          <a:p>
            <a:pPr indent="373063">
              <a:spcBef>
                <a:spcPts val="1800"/>
              </a:spcBef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61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Legislativní pravomoc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8650" indent="-285750">
              <a:spcBef>
                <a:spcPts val="600"/>
              </a:spcBef>
            </a:pPr>
            <a:r>
              <a:rPr lang="cs-CZ" sz="2400" dirty="0"/>
              <a:t>spolurozhoduje o přijímání aktů sekundárního práva společně s Radou.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23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Rozpočtová pravomoc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87574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Roční rozpočet EU schvaluje Parlament společně s Radou. </a:t>
            </a:r>
          </a:p>
          <a:p>
            <a:pPr>
              <a:defRPr/>
            </a:pPr>
            <a:r>
              <a:rPr lang="cs-CZ" sz="2400" dirty="0"/>
              <a:t>Rozpočet musí podepsat předseda EP.</a:t>
            </a:r>
          </a:p>
          <a:p>
            <a:pPr>
              <a:defRPr/>
            </a:pPr>
            <a:r>
              <a:rPr lang="cs-CZ" sz="2400" dirty="0"/>
              <a:t>Parlament má poslední slovo v mnoha rozpočtových položkách.</a:t>
            </a:r>
          </a:p>
          <a:p>
            <a:pPr indent="373063">
              <a:spcBef>
                <a:spcPts val="1800"/>
              </a:spcBef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19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Kontrolní pravomoc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Parlament může vyslovit nedůvěru Komisi pro její činnost. </a:t>
            </a:r>
            <a:r>
              <a:rPr lang="cs-CZ" sz="2400" dirty="0" smtClean="0"/>
              <a:t>V </a:t>
            </a:r>
            <a:r>
              <a:rPr lang="cs-CZ" sz="2400" dirty="0"/>
              <a:t>takovém případě odstupuje Komise kolektivně.</a:t>
            </a:r>
            <a:endParaRPr lang="en-US" sz="2400" dirty="0"/>
          </a:p>
          <a:p>
            <a:pPr>
              <a:defRPr/>
            </a:pPr>
            <a:r>
              <a:rPr lang="cs-CZ" sz="2400" dirty="0"/>
              <a:t>Komise je povinna odpovídat písemně nebo ústně na otázky, které jí pokládá Parlament nebo jednotliví poslanci. Parlament rovněž projednává výroční zprávy Komise.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10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Složení Evropského parlamentu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Současný parlament má 705 členů (volební období 2019 - 2024) ze všech 27 členských zemí EU. </a:t>
            </a:r>
          </a:p>
          <a:p>
            <a:pPr>
              <a:defRPr/>
            </a:pPr>
            <a:r>
              <a:rPr lang="cs-CZ" sz="2400" dirty="0"/>
              <a:t>Česko má 21 poslanců. </a:t>
            </a:r>
            <a:endParaRPr lang="cs-CZ" sz="2400" dirty="0" smtClean="0"/>
          </a:p>
          <a:p>
            <a:pPr>
              <a:defRPr/>
            </a:pPr>
            <a:r>
              <a:rPr lang="pt-BR" sz="2400" dirty="0"/>
              <a:t>Volby do Evropského parlamentu se </a:t>
            </a:r>
            <a:r>
              <a:rPr lang="cs-CZ" sz="2400" dirty="0" smtClean="0"/>
              <a:t>budou konat</a:t>
            </a:r>
            <a:r>
              <a:rPr lang="pt-BR" sz="2400" dirty="0" smtClean="0"/>
              <a:t> </a:t>
            </a:r>
            <a:r>
              <a:rPr lang="pt-BR" sz="2400" dirty="0"/>
              <a:t>6.–9. června 2024</a:t>
            </a:r>
            <a:endParaRPr lang="cs-CZ" sz="2400" dirty="0"/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12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Předseda Evropského parlamentu</a:t>
            </a:r>
            <a:endParaRPr lang="cs-CZ" sz="2800" b="1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je volen na 2 a půl roku</a:t>
            </a:r>
          </a:p>
          <a:p>
            <a:pPr>
              <a:defRPr/>
            </a:pPr>
            <a:r>
              <a:rPr lang="cs-CZ" sz="2400" dirty="0"/>
              <a:t>řídí veškeré činnosti Parlamentu, předsedá plenárním zasedáním a přijímá rozpočet</a:t>
            </a:r>
          </a:p>
          <a:p>
            <a:pPr>
              <a:defRPr/>
            </a:pPr>
            <a:r>
              <a:rPr lang="cs-CZ" sz="2400" dirty="0"/>
              <a:t>zastupuje Parlament mimo Evropskou unii a ve vztazích s ostatními orgány EU.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20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3000"/>
              <a:t>P</a:t>
            </a:r>
            <a:r>
              <a:rPr lang="cs-CZ" altLang="cs-CZ" sz="3000"/>
              <a:t>ředsedkyně EP – Roberta Metsola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F2437B-2665-457F-85BA-B8A9E4F79E2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sz="1800" dirty="0"/>
              <a:t>je maltská politička, od ledna 2022 předsedkyně EP. </a:t>
            </a:r>
          </a:p>
          <a:p>
            <a:pPr>
              <a:defRPr/>
            </a:pPr>
            <a:r>
              <a:rPr lang="cs-CZ" sz="1800" dirty="0"/>
              <a:t>po smrti předsedy Davida </a:t>
            </a:r>
            <a:r>
              <a:rPr lang="cs-CZ" sz="1800" dirty="0" err="1"/>
              <a:t>Sassoliho</a:t>
            </a:r>
            <a:r>
              <a:rPr lang="cs-CZ" sz="1800" dirty="0"/>
              <a:t> byla zvolena jeho nástupkyní 458 hlasy ze 690 přítomných poslanců jako kandidátka nejsilnější </a:t>
            </a:r>
            <a:r>
              <a:rPr lang="cs-CZ" sz="1800" dirty="0" err="1"/>
              <a:t>europarlamentní</a:t>
            </a:r>
            <a:r>
              <a:rPr lang="cs-CZ" sz="1800" dirty="0"/>
              <a:t> frakce</a:t>
            </a:r>
            <a:r>
              <a:rPr lang="cs-CZ" sz="1800"/>
              <a:t>, Evropské </a:t>
            </a:r>
            <a:r>
              <a:rPr lang="cs-CZ" sz="1800" dirty="0"/>
              <a:t>lidové strany</a:t>
            </a:r>
          </a:p>
        </p:txBody>
      </p:sp>
      <p:pic>
        <p:nvPicPr>
          <p:cNvPr id="16388" name="Zástupný symbol pro obsah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55977" y="1200150"/>
            <a:ext cx="2304256" cy="3243808"/>
          </a:xfrm>
        </p:spPr>
      </p:pic>
    </p:spTree>
    <p:extLst>
      <p:ext uri="{BB962C8B-B14F-4D97-AF65-F5344CB8AC3E}">
        <p14:creationId xmlns:p14="http://schemas.microsoft.com/office/powerpoint/2010/main" val="174643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Evropský veřejný ochránce práv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je kontrolní orgán</a:t>
            </a:r>
          </a:p>
          <a:p>
            <a:pPr>
              <a:defRPr/>
            </a:pPr>
            <a:r>
              <a:rPr lang="cs-CZ" sz="2400" dirty="0"/>
              <a:t>vyšetřuje stížnosti týkající se nesprávného postupu institucí a orgánů EU</a:t>
            </a:r>
          </a:p>
          <a:p>
            <a:pPr>
              <a:defRPr/>
            </a:pPr>
            <a:r>
              <a:rPr lang="cs-CZ" sz="2400" dirty="0"/>
              <a:t>sídlí ve Štrasburku</a:t>
            </a:r>
          </a:p>
          <a:p>
            <a:pPr>
              <a:defRPr/>
            </a:pPr>
            <a:r>
              <a:rPr lang="cs-CZ" sz="2400" dirty="0"/>
              <a:t>je volen EP na 5 let s možností opakovaného jmenování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25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Pravomoc Komise – iniciativní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492250"/>
            <a:ext cx="8281988" cy="316706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400" dirty="0"/>
              <a:t>p</a:t>
            </a:r>
            <a:r>
              <a:rPr lang="cs-CZ" sz="2400" dirty="0" err="1"/>
              <a:t>ředkládá</a:t>
            </a:r>
            <a:r>
              <a:rPr lang="cs-CZ" sz="2400" dirty="0"/>
              <a:t> výlučné návrhy legislativních aktů a další opatření rozhodovacím orgánům (Radě a Evropskému parlamentu) a je proto označována za „motor EU“. </a:t>
            </a: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71371B-E2C0-404A-A9B3-7E8E98C2C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Evropský ombudsman - Emily O'</a:t>
            </a:r>
            <a:r>
              <a:rPr lang="cs-CZ" dirty="0" err="1"/>
              <a:t>Reilly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C597BD-AB9C-49A3-9651-308ACF894E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1800" dirty="0"/>
              <a:t>Po svém zvolení Evropským parlamentem v červenci 2013,</a:t>
            </a:r>
            <a:r>
              <a:rPr lang="cs-CZ" sz="1800" b="1" dirty="0"/>
              <a:t> </a:t>
            </a:r>
            <a:r>
              <a:rPr lang="cs-CZ" sz="1800" dirty="0"/>
              <a:t>1. října 2013 odstoupila z funkce irské veřejné ochránkyně práv a začala působit jako evropská veřejná ochránkyně práv. </a:t>
            </a:r>
          </a:p>
        </p:txBody>
      </p:sp>
      <p:pic>
        <p:nvPicPr>
          <p:cNvPr id="26628" name="Zástupný symbol pro obsah 5" descr="Emily_OReilly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55977" y="1200150"/>
            <a:ext cx="2304256" cy="3371850"/>
          </a:xfrm>
        </p:spPr>
      </p:pic>
    </p:spTree>
    <p:extLst>
      <p:ext uri="{BB962C8B-B14F-4D97-AF65-F5344CB8AC3E}">
        <p14:creationId xmlns:p14="http://schemas.microsoft.com/office/powerpoint/2010/main" val="420447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Soudní dvůr EU tvoří: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Soudní dvůr (byl zřízen v roce 1952 a sídlí v Lucemburku.)</a:t>
            </a:r>
          </a:p>
          <a:p>
            <a:pPr>
              <a:defRPr/>
            </a:pPr>
            <a:r>
              <a:rPr lang="cs-CZ" sz="2400" dirty="0"/>
              <a:t>Tribunál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22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Soudní dvůr - složení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Soudní dvůr je složen z 27 soudců, tedy jednoho soudce z každého členského státu. </a:t>
            </a:r>
          </a:p>
          <a:p>
            <a:pPr>
              <a:defRPr/>
            </a:pPr>
            <a:r>
              <a:rPr lang="cs-CZ" sz="2400" dirty="0"/>
              <a:t>Soudci musí být absolutně nezávislí na členských státech. 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23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Soudní dvůr - soudci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jsou jmenován</a:t>
            </a:r>
            <a:r>
              <a:rPr lang="en-US" sz="2400" dirty="0" err="1"/>
              <a:t>i</a:t>
            </a:r>
            <a:r>
              <a:rPr lang="cs-CZ" sz="2400" dirty="0"/>
              <a:t> na dobu 6 let, každé 3 roky se obměňuje polovina soudců. Stejná osoba může být jmenována soudcem opakovaně. </a:t>
            </a:r>
          </a:p>
          <a:p>
            <a:pPr>
              <a:defRPr/>
            </a:pPr>
            <a:r>
              <a:rPr lang="cs-CZ" sz="2400" dirty="0"/>
              <a:t>jsou v členských státech vyňati z pravomocí všech soudních a správních orgánů. </a:t>
            </a:r>
          </a:p>
          <a:p>
            <a:pPr>
              <a:defRPr/>
            </a:pPr>
            <a:r>
              <a:rPr lang="cs-CZ" sz="2400" dirty="0"/>
              <a:t>Jejich imunita je absolutní a vztahuje se tedy i na jejich chování v soukromém životě.  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6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Generální advokáti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Jedná se o velmi specifickou funkci. </a:t>
            </a:r>
          </a:p>
          <a:p>
            <a:pPr>
              <a:defRPr/>
            </a:pPr>
            <a:r>
              <a:rPr lang="cs-CZ" sz="2400" dirty="0"/>
              <a:t>mají stejné postavení jako soudci (včetně nezávislosti), je jich 11</a:t>
            </a:r>
          </a:p>
          <a:p>
            <a:pPr>
              <a:defRPr/>
            </a:pPr>
            <a:r>
              <a:rPr lang="cs-CZ" sz="2400" dirty="0"/>
              <a:t>posuzují projednanou věc jak z hlediska skutkového, tak právního</a:t>
            </a:r>
          </a:p>
          <a:p>
            <a:pPr>
              <a:defRPr/>
            </a:pPr>
            <a:r>
              <a:rPr lang="cs-CZ" sz="2400" dirty="0"/>
              <a:t>Vypracovávají stanovisko k jejímu řešení, které prezentují v závěru ústního jednání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1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Soudní dvůr vynáší rozsudky v jemu předložených případech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1563638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1. řízení o předběžné otázce</a:t>
            </a:r>
          </a:p>
          <a:p>
            <a:pPr>
              <a:defRPr/>
            </a:pPr>
            <a:r>
              <a:rPr lang="cs-CZ" sz="2400" dirty="0"/>
              <a:t>2. žaloba pro nesplnění povinnosti</a:t>
            </a:r>
          </a:p>
          <a:p>
            <a:pPr>
              <a:defRPr/>
            </a:pPr>
            <a:r>
              <a:rPr lang="cs-CZ" sz="2400" dirty="0"/>
              <a:t>3. žaloba na neplatnost</a:t>
            </a:r>
          </a:p>
          <a:p>
            <a:pPr>
              <a:defRPr/>
            </a:pPr>
            <a:r>
              <a:rPr lang="cs-CZ" sz="2400" dirty="0"/>
              <a:t>4. žaloba na nečinnost</a:t>
            </a:r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96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Tribunál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Rozhodnutím Rady z 24.10.1988 č. 88/591 byl vytvořen Tribunál, který měl rozhodovat o žalobách jednotlivců, které byly dosud podávány k SD, začal fungovat 1. září 1989.</a:t>
            </a:r>
          </a:p>
          <a:p>
            <a:pPr>
              <a:defRPr/>
            </a:pPr>
            <a:r>
              <a:rPr lang="cs-CZ" sz="2400" dirty="0"/>
              <a:t>Tribunál se skládá ze dvou soudců z každého členského státu. Soudci jsou jmenováni společnou dohodou vlád členských států po konzultaci výboru pověřeného vydáním stanoviska ke vhodnosti kandidátů na funkce soudce.</a:t>
            </a:r>
          </a:p>
          <a:p>
            <a:pPr>
              <a:defRPr/>
            </a:pPr>
            <a:r>
              <a:rPr lang="cs-CZ" sz="2400" dirty="0"/>
              <a:t>Generální advokáti u Tribunálu nejsou.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 indent="0">
              <a:spcBef>
                <a:spcPts val="600"/>
              </a:spcBef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02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Judikatura Tribunálu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Jeho judikatura se vyvíjela zejména v oblastech: </a:t>
            </a:r>
          </a:p>
          <a:p>
            <a:pPr>
              <a:defRPr/>
            </a:pPr>
            <a:r>
              <a:rPr lang="cs-CZ" sz="2400" dirty="0"/>
              <a:t>duševního vlastnictví, </a:t>
            </a:r>
          </a:p>
          <a:p>
            <a:pPr>
              <a:defRPr/>
            </a:pPr>
            <a:r>
              <a:rPr lang="cs-CZ" sz="2400" dirty="0"/>
              <a:t>spojování podniků,</a:t>
            </a:r>
          </a:p>
          <a:p>
            <a:pPr>
              <a:defRPr/>
            </a:pPr>
            <a:r>
              <a:rPr lang="cs-CZ" sz="2400" dirty="0"/>
              <a:t>kartelové dohody,</a:t>
            </a:r>
          </a:p>
          <a:p>
            <a:pPr>
              <a:defRPr/>
            </a:pPr>
            <a:r>
              <a:rPr lang="cs-CZ" sz="2400" dirty="0"/>
              <a:t>hospodářské soutěže a </a:t>
            </a:r>
          </a:p>
          <a:p>
            <a:pPr>
              <a:defRPr/>
            </a:pPr>
            <a:r>
              <a:rPr lang="cs-CZ" sz="2400" dirty="0"/>
              <a:t>státních podpor.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71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Právo primární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71525"/>
            <a:ext cx="8281988" cy="38877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Pařížská smlouva o zřízení ESUO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Římské smlouvy o zřízení EHS a </a:t>
            </a:r>
            <a:r>
              <a:rPr lang="cs-CZ" sz="2400" dirty="0" err="1">
                <a:solidFill>
                  <a:schemeClr val="tx1"/>
                </a:solidFill>
              </a:rPr>
              <a:t>EURATOMu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Slučovací smlouva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Jednotný evropský akt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Maastrichtská smlouva o Evropské unii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Amsterdamská smlouva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Smlouva z Nice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Smlouvy o přístupu nových členů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Lisabonská smlouva </a:t>
            </a:r>
          </a:p>
          <a:p>
            <a:pPr indent="0">
              <a:spcBef>
                <a:spcPts val="600"/>
              </a:spcBef>
              <a:buNone/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83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Akty orgánů EU (právo sekundární EU)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828040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1. nařízení (</a:t>
            </a:r>
            <a:r>
              <a:rPr lang="cs-CZ" sz="2400" dirty="0" err="1">
                <a:solidFill>
                  <a:schemeClr val="tx1"/>
                </a:solidFill>
              </a:rPr>
              <a:t>regulations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2. směrnice (</a:t>
            </a:r>
            <a:r>
              <a:rPr lang="cs-CZ" sz="2400" dirty="0" err="1">
                <a:solidFill>
                  <a:schemeClr val="tx1"/>
                </a:solidFill>
              </a:rPr>
              <a:t>directives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3. rozhodnutí (</a:t>
            </a:r>
            <a:r>
              <a:rPr lang="cs-CZ" sz="2400" dirty="0" err="1">
                <a:solidFill>
                  <a:schemeClr val="tx1"/>
                </a:solidFill>
              </a:rPr>
              <a:t>decisions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4. doporučení (</a:t>
            </a:r>
            <a:r>
              <a:rPr lang="cs-CZ" sz="2400" dirty="0" err="1">
                <a:solidFill>
                  <a:schemeClr val="tx1"/>
                </a:solidFill>
              </a:rPr>
              <a:t>recommendations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5. stanoviska (</a:t>
            </a:r>
            <a:r>
              <a:rPr lang="cs-CZ" sz="2400" dirty="0" err="1">
                <a:solidFill>
                  <a:schemeClr val="tx1"/>
                </a:solidFill>
              </a:rPr>
              <a:t>opinions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 indent="373063">
              <a:spcBef>
                <a:spcPts val="1200"/>
              </a:spcBef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Výkonná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en-US" sz="2400" dirty="0"/>
              <a:t>u</a:t>
            </a:r>
            <a:r>
              <a:rPr lang="cs-CZ" sz="2400" dirty="0"/>
              <a:t>vádí v život vše, na čem se usnese Rada a Evropský parlament. 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j</a:t>
            </a:r>
            <a:r>
              <a:rPr lang="cs-CZ" sz="2400" dirty="0"/>
              <a:t>e-</a:t>
            </a:r>
            <a:r>
              <a:rPr lang="cs-CZ" sz="2400" dirty="0" err="1"/>
              <a:t>li</a:t>
            </a:r>
            <a:r>
              <a:rPr lang="cs-CZ" sz="2400" dirty="0"/>
              <a:t> zmocněna Radou, může k aktům sekundárního práva vydávat prováděcí předpisy a tím zajišťovat jejich realizaci. 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j</a:t>
            </a:r>
            <a:r>
              <a:rPr lang="cs-CZ" sz="2400" dirty="0"/>
              <a:t>e pověřena rovněž výkonem rozhodnutí týkajících se rozpočtu. 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59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Nařízení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828040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závazný akt normativní povahy 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přímo zavazuje jak členské státy, tak i osoby, jednotlivce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používá se tam, kde je vhodné určitou otázku regulovat jednotně pro celé EU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nařízení je pro právo EU tím, čím je pro vnitrostátní právo zákon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14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Směrnice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828040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nemá obecnou závaznost ve vztahu k jednotlivcům, je adresována výhradně členským státům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předepisuje jen výsledek, jehož má být dosaženo, zatímco formy a metody dosažení tohoto cíle zůstávají na vůli státu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obsahuje lhůtu, do jejíhož ukončení musí být transponována do vnitrostátního práva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30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/>
              <a:t>Integrace je z tohoto pohledu zajišťována dvojím způsobem: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0400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1. unifikací práva, tj. „tvrdým způsobem“ prostřednictvím nařízení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určitá otázka je upravena výlučně právem EU, které nahradí případnou vnitrostátní legislativu. 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V každodenní praxi je pak používáno právo EU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2. sbližováním práva, tj. „měkkým“ způsobem prostřednictvím směrnic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směrnice stanoví právní rámec a cíl, který má být dosažen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1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Rozhodnutí</a:t>
            </a:r>
            <a:endParaRPr lang="cs-CZ" sz="2800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je individuálním aktem zavazujícím pouze subjekty, jimž je adresováno, např. osobám nebo státům.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</a:rPr>
              <a:t>postrádají na rozdíl od nařízení všeobecnou právní závaznost a nelze je tak považovat za skutečný pramen práva. </a:t>
            </a:r>
          </a:p>
          <a:p>
            <a:pPr indent="373063">
              <a:spcBef>
                <a:spcPts val="18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40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Doporučení a stanoviska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>
                <a:solidFill>
                  <a:schemeClr val="tx1"/>
                </a:solidFill>
              </a:rPr>
              <a:t>Nejsou právními akty a jsou tedy právně nezávazná. Mají jen pomocnou roli, jejich nerespektování nelze právně sankcionovat. 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dirty="0">
                <a:solidFill>
                  <a:schemeClr val="tx1"/>
                </a:solidFill>
              </a:rPr>
              <a:t>Doporučení lze chápat jako svého druhu návody k určitému žádoucímu či preferovanému chování.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>
                <a:solidFill>
                  <a:schemeClr val="tx1"/>
                </a:solidFill>
              </a:rPr>
              <a:t>Stanoviska vymezují názory a postoje orgánů EU, které je vydaly, k určité věci.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8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2139702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i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Kontrolní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828040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spočívá především ve sledování dodržování práva EU, a to jak členskými státy, tak jejich subjekty. 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v</a:t>
            </a:r>
            <a:r>
              <a:rPr lang="cs-CZ" sz="2400" dirty="0"/>
              <a:t> případě zjištěného porušení Komise zahajuje příslušné řízení proti členskému státu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57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Pravomoc Komise ve vztazích navenek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8863"/>
            <a:ext cx="8280400" cy="367347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b="1" dirty="0"/>
              <a:t>Ve vztazích navenek</a:t>
            </a:r>
            <a:r>
              <a:rPr lang="cs-CZ" sz="2400" dirty="0"/>
              <a:t> je EU zastupována Komisí, která sjednává (ale neschvaluje) mezinárodní smlouvy a navazuje a udržuje styky (včetně diplomatických) s jednotlivými státy členskými a zejména nečlenskými a s jinými mezinárodními organizacemi. 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41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Komise - složení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0400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dirty="0"/>
              <a:t>Skládá se z jednoho státního příslušníka z každého čl. státu (za volební období 2019 - 2024 je 27 Komisařů) </a:t>
            </a:r>
            <a:endParaRPr lang="en-US" sz="2400" dirty="0"/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jsou vybíráni podle celkové způsobilosti a evropanství z osob, které poskytují veškeré záruky nezávislosti </a:t>
            </a:r>
            <a:endParaRPr lang="en-US" sz="2400" dirty="0"/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Rovněž Komise jako celek je povinna vykonávat své funkce zcela nezávisle.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Funkční období </a:t>
            </a:r>
            <a:r>
              <a:rPr lang="cs-CZ" sz="2400" b="1" dirty="0"/>
              <a:t>je pětileté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Opakovaný výkon funkce je možný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52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9F5C9-7A2D-4C48-A689-F21EF6EC9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Věra </a:t>
            </a:r>
            <a:r>
              <a:rPr lang="cs-CZ" dirty="0" err="1"/>
              <a:t>Jourová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3A5BAC-D675-47D8-BBA0-6021F1FAAE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552" y="1063228"/>
            <a:ext cx="3096344" cy="350877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1800" dirty="0"/>
              <a:t>je česká politička, podnikatelka a právnička, v letech 2014 až 2019 komisařka pro spravedlnost, ochranu spotřebitelů a otázky rovnosti pohlaví v </a:t>
            </a:r>
            <a:r>
              <a:rPr lang="cs-CZ" sz="1800" dirty="0" err="1"/>
              <a:t>Junckerově</a:t>
            </a:r>
            <a:r>
              <a:rPr lang="cs-CZ" sz="1800" dirty="0"/>
              <a:t> evropské komisi a od prosince 2019 místopředsedkyně pro hodnoty a transparentnost v komisi Ursuly von der </a:t>
            </a:r>
            <a:r>
              <a:rPr lang="cs-CZ" sz="1800" dirty="0" err="1"/>
              <a:t>Leyen</a:t>
            </a:r>
            <a:r>
              <a:rPr lang="cs-CZ" dirty="0"/>
              <a:t>.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1419622"/>
            <a:ext cx="4055198" cy="2700737"/>
          </a:xfrm>
        </p:spPr>
      </p:pic>
    </p:spTree>
    <p:extLst>
      <p:ext uri="{BB962C8B-B14F-4D97-AF65-F5344CB8AC3E}">
        <p14:creationId xmlns:p14="http://schemas.microsoft.com/office/powerpoint/2010/main" val="156018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>
                <a:latin typeface="+mn-lt"/>
              </a:rPr>
              <a:t>Předseda Komise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7425"/>
            <a:ext cx="8281988" cy="36718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dirty="0"/>
              <a:t>je obdobou předsedy vlády.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vymezuje směry, v jejichž rámci Komise plní své úkoly, rozhoduje o vnitřní organizaci Komise, aby zajistil soudržnost, výkonnost a kolegialitu její činnosti, vymezuje působnost jednotlivých Komisařů a jmenuje její místopředsedy z řad členů Komise. </a:t>
            </a:r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reprezentuje rovněž Komisi.</a:t>
            </a:r>
          </a:p>
          <a:p>
            <a:pPr indent="373063">
              <a:spcBef>
                <a:spcPts val="18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31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2658</TotalTime>
  <Words>1866</Words>
  <Application>Microsoft Office PowerPoint</Application>
  <PresentationFormat>Předvádění na obrazovce (16:9)</PresentationFormat>
  <Paragraphs>252</Paragraphs>
  <Slides>45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1" baseType="lpstr">
      <vt:lpstr>Arial</vt:lpstr>
      <vt:lpstr>Calibri</vt:lpstr>
      <vt:lpstr>Times New Roman</vt:lpstr>
      <vt:lpstr>Trebuchet MS</vt:lpstr>
      <vt:lpstr>Wingdings 3</vt:lpstr>
      <vt:lpstr>Fazeta</vt:lpstr>
      <vt:lpstr>          Evropská unie           Instituce EU a právo EU </vt:lpstr>
      <vt:lpstr>Evropská komise </vt:lpstr>
      <vt:lpstr>Pravomoc Komise – iniciativní pravomoc</vt:lpstr>
      <vt:lpstr>Výkonná pravomoc</vt:lpstr>
      <vt:lpstr>Kontrolní pravomoc</vt:lpstr>
      <vt:lpstr>Pravomoc Komise ve vztazích navenek</vt:lpstr>
      <vt:lpstr>Komise - složení</vt:lpstr>
      <vt:lpstr>Věra Jourová</vt:lpstr>
      <vt:lpstr>Předseda Komise</vt:lpstr>
      <vt:lpstr> Ursula von der Leyen (Německo)                                                 </vt:lpstr>
      <vt:lpstr>Rada</vt:lpstr>
      <vt:lpstr>Složení Rady</vt:lpstr>
      <vt:lpstr>Celkem existuje deset rad různého složení:</vt:lpstr>
      <vt:lpstr>Předsednictví v Radě</vt:lpstr>
      <vt:lpstr>Pravomoci Rady</vt:lpstr>
      <vt:lpstr>Hlasovaní v Radě</vt:lpstr>
      <vt:lpstr>COREPER</vt:lpstr>
      <vt:lpstr>Evropská rada</vt:lpstr>
      <vt:lpstr>Složení Evropské rady</vt:lpstr>
      <vt:lpstr>Charles Michel – předseda Evropské rady</vt:lpstr>
      <vt:lpstr>Evropský parlament</vt:lpstr>
      <vt:lpstr>Sídlo Evropského parlamentu</vt:lpstr>
      <vt:lpstr>Legislativní pravomoc</vt:lpstr>
      <vt:lpstr>Rozpočtová pravomoc</vt:lpstr>
      <vt:lpstr>Kontrolní pravomoc</vt:lpstr>
      <vt:lpstr>Složení Evropského parlamentu</vt:lpstr>
      <vt:lpstr>Předseda Evropského parlamentu</vt:lpstr>
      <vt:lpstr>Předsedkyně EP – Roberta Metsola</vt:lpstr>
      <vt:lpstr>Evropský veřejný ochránce práv</vt:lpstr>
      <vt:lpstr>Evropský ombudsman - Emily O'Reilly</vt:lpstr>
      <vt:lpstr>Soudní dvůr EU tvoří:</vt:lpstr>
      <vt:lpstr>Soudní dvůr - složení</vt:lpstr>
      <vt:lpstr>Soudní dvůr - soudci</vt:lpstr>
      <vt:lpstr>Generální advokáti</vt:lpstr>
      <vt:lpstr>Soudní dvůr vynáší rozsudky v jemu předložených případech</vt:lpstr>
      <vt:lpstr>Tribunál</vt:lpstr>
      <vt:lpstr>Judikatura Tribunálu</vt:lpstr>
      <vt:lpstr>Právo primární EU</vt:lpstr>
      <vt:lpstr>Akty orgánů EU (právo sekundární EU) </vt:lpstr>
      <vt:lpstr>Nařízení</vt:lpstr>
      <vt:lpstr>Směrnice</vt:lpstr>
      <vt:lpstr>Integrace je z tohoto pohledu zajišťována dvojím způsobem:</vt:lpstr>
      <vt:lpstr>Rozhodnutí</vt:lpstr>
      <vt:lpstr>Doporučení a stanoviska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dud0001</cp:lastModifiedBy>
  <cp:revision>77</cp:revision>
  <dcterms:created xsi:type="dcterms:W3CDTF">2016-07-06T15:42:34Z</dcterms:created>
  <dcterms:modified xsi:type="dcterms:W3CDTF">2023-11-21T11:04:34Z</dcterms:modified>
</cp:coreProperties>
</file>