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2"/>
  </p:notesMasterIdLst>
  <p:sldIdLst>
    <p:sldId id="256" r:id="rId2"/>
    <p:sldId id="279" r:id="rId3"/>
    <p:sldId id="287" r:id="rId4"/>
    <p:sldId id="288" r:id="rId5"/>
    <p:sldId id="282" r:id="rId6"/>
    <p:sldId id="281" r:id="rId7"/>
    <p:sldId id="285" r:id="rId8"/>
    <p:sldId id="286" r:id="rId9"/>
    <p:sldId id="284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5208" autoAdjust="0"/>
  </p:normalViewPr>
  <p:slideViewPr>
    <p:cSldViewPr snapToGrid="0">
      <p:cViewPr varScale="1">
        <p:scale>
          <a:sx n="81" d="100"/>
          <a:sy n="81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7DA68-FDF9-4DEF-B1CC-5DAF6CCAD95A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4E034-2CFB-434D-AF1F-0E8567864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6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4E034-2CFB-434D-AF1F-0E85678649F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81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9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1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2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0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2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2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5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149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B68F4-A1CC-4B3D-B9EC-D53909A53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Lokalizace obchodních příležitostí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A9EC96-35C0-4947-8CEC-CA453CF92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3200"/>
              <a:t>Kamila Turečková</a:t>
            </a:r>
            <a:r>
              <a:rPr lang="cs-CZ" sz="2800"/>
              <a:t>, Ph.D., MBA</a:t>
            </a:r>
            <a:endParaRPr lang="en-US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9B6146-BC89-4AFE-9676-30DA7304D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262" y="5632704"/>
            <a:ext cx="2121197" cy="659893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E6C362E9-1037-424F-9C66-E06917368ECB}"/>
              </a:ext>
            </a:extLst>
          </p:cNvPr>
          <p:cNvSpPr txBox="1">
            <a:spLocks/>
          </p:cNvSpPr>
          <p:nvPr/>
        </p:nvSpPr>
        <p:spPr>
          <a:xfrm>
            <a:off x="581191" y="3364991"/>
            <a:ext cx="10993546" cy="29276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sz="4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6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význam vybraných faktorů pro vhodnou lokalizaci obchodních příležitostí</a:t>
            </a:r>
          </a:p>
          <a:p>
            <a:r>
              <a:rPr lang="cs-CZ" sz="6400" dirty="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10.</a:t>
            </a:r>
          </a:p>
        </p:txBody>
      </p:sp>
    </p:spTree>
    <p:extLst>
      <p:ext uri="{BB962C8B-B14F-4D97-AF65-F5344CB8AC3E}">
        <p14:creationId xmlns:p14="http://schemas.microsoft.com/office/powerpoint/2010/main" val="349332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667182-A020-4AAA-ACEC-88B35B35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27272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další vybrané faktory lokalizace</a:t>
            </a:r>
            <a:endParaRPr lang="cs-CZ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2" y="1855694"/>
            <a:ext cx="11483787" cy="500230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dopravní infrastruktura</a:t>
            </a:r>
          </a:p>
          <a:p>
            <a:r>
              <a:rPr lang="cs-CZ" sz="2800" dirty="0">
                <a:solidFill>
                  <a:schemeClr val="tx1"/>
                </a:solidFill>
              </a:rPr>
              <a:t>konkurence</a:t>
            </a:r>
          </a:p>
          <a:p>
            <a:r>
              <a:rPr lang="cs-CZ" sz="2800" dirty="0">
                <a:solidFill>
                  <a:schemeClr val="tx1"/>
                </a:solidFill>
              </a:rPr>
              <a:t>suroviny</a:t>
            </a:r>
          </a:p>
          <a:p>
            <a:r>
              <a:rPr lang="cs-CZ" sz="2800" dirty="0">
                <a:solidFill>
                  <a:schemeClr val="tx1"/>
                </a:solidFill>
              </a:rPr>
              <a:t>georeliéf a krajina</a:t>
            </a:r>
          </a:p>
          <a:p>
            <a:r>
              <a:rPr lang="cs-CZ" sz="2800" dirty="0">
                <a:solidFill>
                  <a:schemeClr val="tx1"/>
                </a:solidFill>
              </a:rPr>
              <a:t>vzdělávací systém, kompetence</a:t>
            </a:r>
          </a:p>
          <a:p>
            <a:r>
              <a:rPr lang="cs-CZ" sz="2800" dirty="0"/>
              <a:t>kultura</a:t>
            </a:r>
          </a:p>
          <a:p>
            <a:r>
              <a:rPr lang="cs-CZ" sz="2800" dirty="0"/>
              <a:t>výrobní tradice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94918778-119B-4280-890C-6F7A92FACC4D}"/>
              </a:ext>
            </a:extLst>
          </p:cNvPr>
          <p:cNvSpPr/>
          <p:nvPr/>
        </p:nvSpPr>
        <p:spPr>
          <a:xfrm>
            <a:off x="5213023" y="2026763"/>
            <a:ext cx="782424" cy="4637988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2D44BE7-4268-4F6E-BE60-9CEF44D135B8}"/>
              </a:ext>
            </a:extLst>
          </p:cNvPr>
          <p:cNvSpPr txBox="1"/>
          <p:nvPr/>
        </p:nvSpPr>
        <p:spPr>
          <a:xfrm>
            <a:off x="6363093" y="2083599"/>
            <a:ext cx="5247715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velice individuální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různě důležité pro odvětvové zaměření firmy i samu velikost firmy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rozdílně důležité ve vztahu k postojům a odpovědnosti firmy (image firmy)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vybrané měkké a tvrdé faktory lokalizace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mohou mít externalitní povahu nebo jsou součástí aglomeračních efektů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projevují se ve vnitřních a/nebo vnějších úsporách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/>
              <a:t>mění se v čase i prostoru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130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Dopravní Infrastruktura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536" y="1855694"/>
            <a:ext cx="11830639" cy="5002305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600" dirty="0">
                <a:solidFill>
                  <a:schemeClr val="tx1"/>
                </a:solidFill>
              </a:rPr>
              <a:t>pevná zařízení v dopravě, která slouží k soustavnému zabezpečení procesu pohybu dopravních prostředků po dopravní cestě, tj. k dopravě osob a zboží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umožňuje </a:t>
            </a: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mobilitu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hmotných</a:t>
            </a:r>
            <a:r>
              <a:rPr lang="cs-CZ" sz="2400" dirty="0">
                <a:solidFill>
                  <a:schemeClr val="tx1"/>
                </a:solidFill>
              </a:rPr>
              <a:t> výrobních faktorů (suroviny, polotovary, zboží, osoby)</a:t>
            </a:r>
          </a:p>
          <a:p>
            <a:r>
              <a:rPr lang="cs-CZ" sz="2600" dirty="0">
                <a:solidFill>
                  <a:schemeClr val="tx1"/>
                </a:solidFill>
              </a:rPr>
              <a:t>významný faktor regionálního rozvoje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dirty="0">
                <a:solidFill>
                  <a:schemeClr val="tx1"/>
                </a:solidFill>
              </a:rPr>
              <a:t>zajišťuje spojení mezi lidmi a hospodářskými subjekty v prostoru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dirty="0">
                <a:solidFill>
                  <a:schemeClr val="tx1"/>
                </a:solidFill>
              </a:rPr>
              <a:t>umožňuje územní dělbu práce a přispívá k socioekonomickému rozvoji</a:t>
            </a:r>
          </a:p>
          <a:p>
            <a:r>
              <a:rPr lang="cs-CZ" sz="2600" dirty="0">
                <a:solidFill>
                  <a:schemeClr val="tx1"/>
                </a:solidFill>
              </a:rPr>
              <a:t>dělíme na: silniční, železniční infrastrukturu, vodní a leteckou (aj.)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600" u="sng" dirty="0">
                <a:solidFill>
                  <a:schemeClr val="tx1"/>
                </a:solidFill>
              </a:rPr>
              <a:t>pro firmu je v rámci dopravní infrastruktury důležité</a:t>
            </a:r>
            <a:r>
              <a:rPr lang="cs-CZ" sz="2600" dirty="0">
                <a:solidFill>
                  <a:schemeClr val="tx1"/>
                </a:solidFill>
              </a:rPr>
              <a:t>: typ produktu a jeho vlastnosti, blízkost (dostupnost, napojení) dopravní infrastruktury (mezi všemi subjekty; odběratelé, dodavatelé, zákazníci), její kvalita a hustota, náklady na využití daného typu dopravy, udržitelnost a environmentální odpovědnost firmy, cena energií na daný dopravní podnik, rychlost a flexibilita apod.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dirty="0">
                <a:solidFill>
                  <a:schemeClr val="tx1"/>
                </a:solidFill>
              </a:rPr>
              <a:t>ekonomické (explicitní a implicitní) náklady firmy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cenu produktu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34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konkurence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2" y="1855694"/>
            <a:ext cx="11483787" cy="5002305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velikost a struktura dalších podnikatelských subjektů na trhu v daném čase a prostoru, se kterými hospodářsky soutěžíme a daná firma má vůči nim (hospodářský) rivalitní vztah</a:t>
            </a:r>
          </a:p>
          <a:p>
            <a:r>
              <a:rPr lang="cs-CZ" sz="2800" dirty="0"/>
              <a:t>v rámci tržní konkurence je cílem firmy získat před ostatními subjekty nějakou výhodu, která jí umožní dosahovat vyššího zisku nebo jiného záměru</a:t>
            </a:r>
          </a:p>
          <a:p>
            <a:r>
              <a:rPr lang="cs-CZ" sz="2800" dirty="0">
                <a:solidFill>
                  <a:schemeClr val="tx1"/>
                </a:solidFill>
              </a:rPr>
              <a:t>při rozhodování o lokalizaci firmy je znalost konkurence velmi důležitá (pro volbu strategie), ale sama konkurence nemusí být překážkou pro úspěch dané firmy</a:t>
            </a:r>
          </a:p>
          <a:p>
            <a:r>
              <a:rPr lang="cs-CZ" sz="2800" dirty="0"/>
              <a:t>existence konkurence a její charakteristika/vlastnosti na daném místě může ledasco o daném místě indikovat (dostatek kvalifikované pracovní síly, dostatek zákazníků apod.)</a:t>
            </a:r>
          </a:p>
          <a:p>
            <a:r>
              <a:rPr lang="cs-CZ" sz="2800" dirty="0">
                <a:solidFill>
                  <a:schemeClr val="tx1"/>
                </a:solidFill>
              </a:rPr>
              <a:t>nedostatek konkurence pak může být příležitostí pro úspěšnou lokalizaci firmy</a:t>
            </a:r>
            <a:endParaRPr lang="cs-CZ" sz="2600" dirty="0">
              <a:solidFill>
                <a:schemeClr val="tx1"/>
              </a:solidFill>
            </a:endParaRPr>
          </a:p>
          <a:p>
            <a:r>
              <a:rPr lang="cs-CZ" sz="2800" dirty="0"/>
              <a:t>typy konkurence a pojmy s ní spojené: monopol, oligopol, duopol, monopolistická konkurence, dokonalá konkurence, kartel, </a:t>
            </a:r>
            <a:r>
              <a:rPr lang="cs-CZ" sz="2800" dirty="0" err="1"/>
              <a:t>monopson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60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suroviny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632" y="1855694"/>
            <a:ext cx="11302739" cy="5002305"/>
          </a:xfrm>
        </p:spPr>
        <p:txBody>
          <a:bodyPr anchor="t">
            <a:normAutofit fontScale="850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nejčastěji se jedná o surovou hmotu (hmotnou látku) vstupující do výrobního technologického procesu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ze surovin se obvykle vyrábí polotovary a z nich pak konečné výrobky </a:t>
            </a:r>
          </a:p>
          <a:p>
            <a:r>
              <a:rPr lang="cs-CZ" sz="2800" dirty="0">
                <a:solidFill>
                  <a:schemeClr val="tx1"/>
                </a:solidFill>
              </a:rPr>
              <a:t>suroviny ze živé a neživé přírody + odpadní produkty lidské činnosti, které se na pozadí recyklace transformují do podoby odpadní suroviny, kterou lze prostřednictvím dalšího zpracování přetvořit na další polotovar či výrobek</a:t>
            </a:r>
          </a:p>
          <a:p>
            <a:r>
              <a:rPr lang="cs-CZ" sz="2800" dirty="0">
                <a:solidFill>
                  <a:schemeClr val="tx1"/>
                </a:solidFill>
              </a:rPr>
              <a:t>zpracovatelské a další zainteresované firmy je vhodné lokalizovat v blízkosti naleziště surovin (dopravní náklady, infrastruktura, externality + min. prvotní výnos ze získání surovin zůstává v regionu)</a:t>
            </a:r>
          </a:p>
          <a:p>
            <a:r>
              <a:rPr lang="cs-CZ" sz="2800" dirty="0">
                <a:solidFill>
                  <a:schemeClr val="tx1"/>
                </a:solidFill>
              </a:rPr>
              <a:t>těžba surovin je v řadě případů regulována (licence), koordinována a konfrontována s environmentálními a sociálními efekty (vyspělé země?), na druhou stranu jsou zde k dispozici efektivní technologické postupy a potřebná infrastruktura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800" dirty="0">
                <a:solidFill>
                  <a:schemeClr val="tx1"/>
                </a:solidFill>
              </a:rPr>
              <a:t> cena surovin     </a:t>
            </a:r>
            <a:r>
              <a:rPr lang="cs-CZ" sz="3500" b="1" dirty="0">
                <a:solidFill>
                  <a:schemeClr val="tx1"/>
                </a:solidFill>
              </a:rPr>
              <a:t>x </a:t>
            </a:r>
            <a:r>
              <a:rPr lang="cs-CZ" sz="2800" dirty="0">
                <a:solidFill>
                  <a:schemeClr val="tx1"/>
                </a:solidFill>
              </a:rPr>
              <a:t>  zdroje surovin v rozvojových zemích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800" dirty="0">
                <a:solidFill>
                  <a:schemeClr val="tx1"/>
                </a:solidFill>
              </a:rPr>
              <a:t>lokalizace firem?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Georeliéf a krajina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2" y="1855694"/>
            <a:ext cx="11483787" cy="5002305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reliéf povrchu území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400" dirty="0"/>
              <a:t> svrchní plocha zemské kůry</a:t>
            </a:r>
          </a:p>
          <a:p>
            <a:r>
              <a:rPr lang="cs-CZ" sz="2400" dirty="0"/>
              <a:t>dva základní typy georeliéfu - nížina a vysočina</a:t>
            </a:r>
          </a:p>
          <a:p>
            <a:pPr marL="0" indent="0">
              <a:buNone/>
            </a:pPr>
            <a:r>
              <a:rPr lang="cs-CZ" sz="2400" dirty="0"/>
              <a:t>-------------------------------------------</a:t>
            </a:r>
          </a:p>
          <a:p>
            <a:r>
              <a:rPr lang="cs-CZ" sz="2400" dirty="0"/>
              <a:t>krajinou označujeme vybranou část zemského povrchu s typickou kombinací přírodních a kulturních prvků a charakteristických scenérií</a:t>
            </a:r>
          </a:p>
          <a:p>
            <a:pPr lvl="1"/>
            <a:r>
              <a:rPr lang="cs-CZ" sz="2400" dirty="0"/>
              <a:t>přírodní a kulturní krajina</a:t>
            </a:r>
          </a:p>
          <a:p>
            <a:r>
              <a:rPr lang="cs-CZ" sz="2400" dirty="0"/>
              <a:t>složky krajiny: reliéf, půda, vodstvo, klima, vegetační pokryv, zvířena a člověk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400" dirty="0"/>
              <a:t> pro dané místo se vždy jedná o jedinečnou kombinaci s individuálním potenciálem pro rozvoj</a:t>
            </a:r>
          </a:p>
          <a:p>
            <a:r>
              <a:rPr lang="cs-CZ" sz="2400" dirty="0"/>
              <a:t>jsou z hlediska ekonomických činností překonatelné, ale tato překonatelnost „něco stojí“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dirty="0"/>
              <a:t>dává předpoklady pro lokalizaci konkrétních ekonomických aktivit (jiné budou vhodné pro pastevectví, rozvoj cestovního ruchu a jiné pro skladovací služby nebo těžbu)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12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Vzdělávací systém a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244" y="1855694"/>
            <a:ext cx="11830638" cy="5002305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soubor všech školských a jiných vzdělávacích institucí, které zabezpečují realizaci formálního i neformálního vzdělávání v daném státu</a:t>
            </a:r>
          </a:p>
          <a:p>
            <a:r>
              <a:rPr lang="cs-CZ" sz="2800" dirty="0">
                <a:solidFill>
                  <a:schemeClr val="tx1"/>
                </a:solidFill>
              </a:rPr>
              <a:t>tvoří jej školská soustava (od jeslí po VŠ), mimoškolní instituce pro vzdělávání a kulturní a osvětové instituce → mají významný pozitivně-externalitní efekt na společnost → významný vliv na tvorbu a rozvoj kompetencí (manažerské, interpersonální, technicko-odborné)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800" dirty="0">
                <a:solidFill>
                  <a:schemeClr val="tx1"/>
                </a:solidFill>
              </a:rPr>
              <a:t>odráží a potvrzuje sociální pozici jednotlivce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specifický soubor znalostí, dovedností, zkušeností, metod a postupů, postojů vedoucích k řešení úkolů a životních situací (jednání a chování vedoucí k očekávanému výsledku)</a:t>
            </a:r>
          </a:p>
          <a:p>
            <a:r>
              <a:rPr lang="cs-CZ" sz="3000" dirty="0">
                <a:solidFill>
                  <a:schemeClr val="tx1"/>
                </a:solidFill>
              </a:rPr>
              <a:t>stupeň vzdělání pozitivně koreluje možnost kvalitativního uplatnění jedince na trhu práce</a:t>
            </a:r>
          </a:p>
          <a:p>
            <a:r>
              <a:rPr lang="cs-CZ" sz="2800" dirty="0">
                <a:solidFill>
                  <a:schemeClr val="tx1"/>
                </a:solidFill>
              </a:rPr>
              <a:t>kvantita/kvalita práce (lidský + sociální kapitál, kvalifikace, kompetence) je klíčová pro lokalizaci firem (firmy ji požadují s ohledem na své potřeby, místo a čas)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2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2" y="1855694"/>
            <a:ext cx="11483787" cy="5002305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systém všech významů, činností a vzorců chování, které si člověk osvojuje jako člen dané společnosti</a:t>
            </a:r>
          </a:p>
          <a:p>
            <a:r>
              <a:rPr lang="cs-CZ" sz="2600" dirty="0">
                <a:solidFill>
                  <a:schemeClr val="tx1"/>
                </a:solidFill>
              </a:rPr>
              <a:t>velmi rozmanité soustavy jednání a chování, symbolů, názorů a představ </a:t>
            </a:r>
          </a:p>
          <a:p>
            <a:pPr lvl="1"/>
            <a:r>
              <a:rPr lang="cs-CZ" sz="2400" dirty="0"/>
              <a:t>jazyk, vědění, náboženství, umění, právo, morálka nebo zvyky</a:t>
            </a:r>
          </a:p>
          <a:p>
            <a:r>
              <a:rPr lang="cs-CZ" sz="2600" dirty="0">
                <a:solidFill>
                  <a:schemeClr val="tx1"/>
                </a:solidFill>
              </a:rPr>
              <a:t>velice problematické „uchopit kulturu“ v rámci rozhodování o lokalizaci firmy </a:t>
            </a:r>
            <a:r>
              <a:rPr lang="cs-C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600" dirty="0">
                <a:solidFill>
                  <a:schemeClr val="tx1"/>
                </a:solidFill>
              </a:rPr>
              <a:t> klíčové je, aby „kultura“ firmy korespondovala s kulturou v daném prostředí, kde se firma rozhoduje o lokalizaci jinak hrozí riziko „nepochopení se“ a kulturní konflikty</a:t>
            </a:r>
          </a:p>
          <a:p>
            <a:r>
              <a:rPr lang="cs-CZ" sz="2600" dirty="0">
                <a:solidFill>
                  <a:schemeClr val="tx1"/>
                </a:solidFill>
              </a:rPr>
              <a:t>na druhou stranu zahájit ekonomickou činnost v jiné kultuře (při jejím respektování) může být pro firmy výzva a dovolí jí získat nová tržní odbytiště, dodatečný zisk či nabýt konkurenční </a:t>
            </a:r>
            <a:r>
              <a:rPr lang="cs-CZ" sz="2600">
                <a:solidFill>
                  <a:schemeClr val="tx1"/>
                </a:solidFill>
              </a:rPr>
              <a:t>výhodu apod.</a:t>
            </a: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01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Výrobní tradice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3" y="1855694"/>
            <a:ext cx="11295252" cy="5002305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mezičasová, mezigenerační uvědomělá skutečnost, v našem případě vztažená k výrobě, produkci statků či služeb, kdy se odkazujeme (navazujeme) v ekonomické činnosti na „ověřené“ způsoby a postupy z dřívějška a to s odkazem na „dobré jméno“, které se s ohledem na originalitu a kvalitu vybudovalo</a:t>
            </a:r>
          </a:p>
          <a:p>
            <a:r>
              <a:rPr lang="cs-CZ" sz="2800" dirty="0">
                <a:solidFill>
                  <a:schemeClr val="tx1"/>
                </a:solidFill>
              </a:rPr>
              <a:t>vazba řady tradic na dané konkrétní území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modrotisk, krajkářství, vinařství, sklářství, vánoční ozdoby, bižuterie, kraslice, perníkářství, betlémářství, loutkářství, porcelán – cibuláky, lázeňství</a:t>
            </a:r>
          </a:p>
          <a:p>
            <a:r>
              <a:rPr lang="cs-CZ" sz="2600" dirty="0">
                <a:solidFill>
                  <a:schemeClr val="tx1"/>
                </a:solidFill>
              </a:rPr>
              <a:t>„</a:t>
            </a:r>
            <a:r>
              <a:rPr lang="cs-CZ" sz="2600" dirty="0" err="1">
                <a:solidFill>
                  <a:schemeClr val="tx1"/>
                </a:solidFill>
              </a:rPr>
              <a:t>know</a:t>
            </a: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dirty="0" err="1">
                <a:solidFill>
                  <a:schemeClr val="tx1"/>
                </a:solidFill>
              </a:rPr>
              <a:t>how</a:t>
            </a:r>
            <a:r>
              <a:rPr lang="cs-CZ" sz="2600" dirty="0">
                <a:solidFill>
                  <a:schemeClr val="tx1"/>
                </a:solidFill>
              </a:rPr>
              <a:t>“ </a:t>
            </a:r>
            <a:r>
              <a:rPr lang="cs-CZ" sz="2800" dirty="0">
                <a:solidFill>
                  <a:schemeClr val="tx1"/>
                </a:solidFill>
              </a:rPr>
              <a:t>→ </a:t>
            </a:r>
            <a:r>
              <a:rPr lang="cs-CZ" sz="2600" dirty="0">
                <a:solidFill>
                  <a:schemeClr val="tx1"/>
                </a:solidFill>
              </a:rPr>
              <a:t>konkurenční výhoda </a:t>
            </a:r>
          </a:p>
          <a:p>
            <a:r>
              <a:rPr lang="cs-CZ" sz="2600" dirty="0">
                <a:solidFill>
                  <a:schemeClr val="tx1"/>
                </a:solidFill>
              </a:rPr>
              <a:t>„překonání tradice“ může být pro nové firmy ekonomicky nákladné</a:t>
            </a:r>
          </a:p>
          <a:p>
            <a:r>
              <a:rPr lang="cs-CZ" sz="2600" dirty="0">
                <a:solidFill>
                  <a:schemeClr val="tx1"/>
                </a:solidFill>
              </a:rPr>
              <a:t>vhodnější je spolupráce, spojení firem, nástupnictví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151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5011</TotalTime>
  <Words>1038</Words>
  <Application>Microsoft Office PowerPoint</Application>
  <PresentationFormat>Širokoúhlá obrazovka</PresentationFormat>
  <Paragraphs>77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Wingdings 2</vt:lpstr>
      <vt:lpstr>Dividenda</vt:lpstr>
      <vt:lpstr>Lokalizace obchodních příležitostí</vt:lpstr>
      <vt:lpstr>další vybrané faktory lokalizace</vt:lpstr>
      <vt:lpstr>Dopravní Infrastruktura</vt:lpstr>
      <vt:lpstr>konkurence</vt:lpstr>
      <vt:lpstr>suroviny</vt:lpstr>
      <vt:lpstr>Georeliéf a krajina</vt:lpstr>
      <vt:lpstr>Vzdělávací systém a kompetence</vt:lpstr>
      <vt:lpstr>Kultura</vt:lpstr>
      <vt:lpstr>Výrobní tradice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tur0001</dc:creator>
  <cp:lastModifiedBy>Kamila Turečková</cp:lastModifiedBy>
  <cp:revision>177</cp:revision>
  <dcterms:created xsi:type="dcterms:W3CDTF">2019-09-19T12:03:44Z</dcterms:created>
  <dcterms:modified xsi:type="dcterms:W3CDTF">2023-06-26T06:38:59Z</dcterms:modified>
</cp:coreProperties>
</file>