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58" r:id="rId5"/>
    <p:sldId id="265" r:id="rId6"/>
    <p:sldId id="266" r:id="rId7"/>
    <p:sldId id="267" r:id="rId8"/>
    <p:sldId id="263" r:id="rId9"/>
    <p:sldId id="268" r:id="rId10"/>
    <p:sldId id="270" r:id="rId11"/>
    <p:sldId id="269" r:id="rId12"/>
    <p:sldId id="271" r:id="rId13"/>
    <p:sldId id="262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16" y="11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MARKET AND ITS BASIC ELEMENTS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LESSON II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Dr.Ingrid</a:t>
            </a:r>
            <a:r>
              <a:rPr lang="cs-CZ" altLang="cs-CZ" sz="1800" dirty="0">
                <a:latin typeface="Arial" panose="020B0604020202020204" pitchFamily="34" charset="0"/>
              </a:rPr>
              <a:t>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Advanced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Microeconomics</a:t>
            </a:r>
            <a:r>
              <a:rPr lang="cs-CZ" altLang="cs-CZ" sz="1800" dirty="0">
                <a:latin typeface="Arial" panose="020B0604020202020204" pitchFamily="34" charset="0"/>
              </a:rPr>
              <a:t>/</a:t>
            </a:r>
            <a:r>
              <a:rPr lang="en-GB" altLang="cs-CZ" sz="1800" dirty="0">
                <a:latin typeface="Arial" panose="020B0604020202020204" pitchFamily="34" charset="0"/>
              </a:rPr>
              <a:t>EVS/</a:t>
            </a:r>
            <a:r>
              <a:rPr lang="cs-CZ" altLang="cs-CZ" sz="1800">
                <a:latin typeface="Arial" panose="020B0604020202020204" pitchFamily="34" charset="0"/>
              </a:rPr>
              <a:t>NAAMI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LAW OF INCREASING SUPPLY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</a:t>
            </a:r>
            <a:r>
              <a:rPr lang="cs-CZ" altLang="cs-CZ" sz="2200" b="1" dirty="0" err="1">
                <a:latin typeface="Arial" panose="020B0604020202020204" pitchFamily="34" charset="0"/>
              </a:rPr>
              <a:t>law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of</a:t>
            </a:r>
            <a:r>
              <a:rPr lang="en-US" altLang="cs-CZ" sz="2200" b="1" dirty="0">
                <a:latin typeface="Arial" panose="020B0604020202020204" pitchFamily="34" charset="0"/>
              </a:rPr>
              <a:t> increasing supply </a:t>
            </a:r>
            <a:r>
              <a:rPr lang="en-US" altLang="cs-CZ" sz="2200" dirty="0">
                <a:latin typeface="Arial" panose="020B0604020202020204" pitchFamily="34" charset="0"/>
              </a:rPr>
              <a:t>–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growth causes an increase in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supply, the price drop causes a decrease in the </a:t>
            </a:r>
            <a:r>
              <a:rPr lang="cs-CZ" altLang="cs-CZ" sz="2200" dirty="0" err="1">
                <a:latin typeface="Arial" panose="020B0604020202020204" pitchFamily="34" charset="0"/>
              </a:rPr>
              <a:t>supply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Price growth causes an increased interest in the production,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will attract other producers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interest</a:t>
            </a:r>
            <a:r>
              <a:rPr lang="en-US" altLang="cs-CZ" sz="2200" dirty="0">
                <a:latin typeface="Arial" panose="020B0604020202020204" pitchFamily="34" charset="0"/>
              </a:rPr>
              <a:t> for production growth in those who previously produced less.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Price growth</a:t>
            </a:r>
            <a:r>
              <a:rPr lang="cs-CZ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dirty="0">
                <a:latin typeface="Arial" panose="020B0604020202020204" pitchFamily="34" charset="0"/>
              </a:rPr>
              <a:t> higher prices </a:t>
            </a:r>
            <a:r>
              <a:rPr lang="cs-CZ" altLang="cs-CZ" sz="2200" dirty="0">
                <a:latin typeface="Arial" panose="020B0604020202020204" pitchFamily="34" charset="0"/>
              </a:rPr>
              <a:t>     </a:t>
            </a:r>
            <a:r>
              <a:rPr lang="en-US" altLang="cs-CZ" sz="2200" dirty="0">
                <a:latin typeface="Arial" panose="020B0604020202020204" pitchFamily="34" charset="0"/>
              </a:rPr>
              <a:t>higher incomes </a:t>
            </a:r>
            <a:r>
              <a:rPr lang="cs-CZ" altLang="cs-CZ" sz="2200" dirty="0">
                <a:latin typeface="Arial" panose="020B0604020202020204" pitchFamily="34" charset="0"/>
              </a:rPr>
              <a:t>     </a:t>
            </a:r>
            <a:r>
              <a:rPr lang="cs-CZ" altLang="cs-CZ" sz="2200" dirty="0" err="1">
                <a:latin typeface="Arial" panose="020B0604020202020204" pitchFamily="34" charset="0"/>
              </a:rPr>
              <a:t>possibility</a:t>
            </a:r>
            <a:r>
              <a:rPr lang="cs-CZ" altLang="cs-CZ" sz="2200" dirty="0">
                <a:latin typeface="Arial" panose="020B0604020202020204" pitchFamily="34" charset="0"/>
              </a:rPr>
              <a:t> to</a:t>
            </a:r>
            <a:r>
              <a:rPr lang="en-US" altLang="cs-CZ" sz="2200" dirty="0">
                <a:latin typeface="Arial" panose="020B0604020202020204" pitchFamily="34" charset="0"/>
              </a:rPr>
              <a:t> buy </a:t>
            </a:r>
            <a:r>
              <a:rPr lang="cs-CZ" altLang="cs-CZ" sz="2200" dirty="0">
                <a:latin typeface="Arial" panose="020B0604020202020204" pitchFamily="34" charset="0"/>
              </a:rPr>
              <a:t>more </a:t>
            </a:r>
            <a:r>
              <a:rPr lang="en-US" altLang="cs-CZ" sz="2200" dirty="0">
                <a:latin typeface="Arial" panose="020B0604020202020204" pitchFamily="34" charset="0"/>
              </a:rPr>
              <a:t>additional factors of production</a:t>
            </a:r>
            <a:r>
              <a:rPr lang="cs-CZ" altLang="cs-CZ" sz="2200" dirty="0">
                <a:latin typeface="Arial" panose="020B0604020202020204" pitchFamily="34" charset="0"/>
              </a:rPr>
              <a:t>       </a:t>
            </a:r>
            <a:r>
              <a:rPr lang="en-US" altLang="cs-CZ" sz="2200" dirty="0">
                <a:latin typeface="Arial" panose="020B0604020202020204" pitchFamily="34" charset="0"/>
              </a:rPr>
              <a:t>expansion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057" y="4392161"/>
            <a:ext cx="384081" cy="15851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674" y="4379968"/>
            <a:ext cx="390178" cy="1646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8766" y="4696960"/>
            <a:ext cx="390178" cy="17070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3674" y="4379968"/>
            <a:ext cx="390178" cy="1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58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THE SUPPLIED QUANTITY AND SUPPLY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From the </a:t>
            </a:r>
            <a:r>
              <a:rPr lang="cs-CZ" altLang="cs-CZ" sz="2200" dirty="0">
                <a:latin typeface="Arial" panose="020B0604020202020204" pitchFamily="34" charset="0"/>
              </a:rPr>
              <a:t>term</a:t>
            </a:r>
            <a:r>
              <a:rPr lang="en-US" altLang="cs-CZ" sz="2200" dirty="0">
                <a:latin typeface="Arial" panose="020B0604020202020204" pitchFamily="34" charset="0"/>
              </a:rPr>
              <a:t> of </a:t>
            </a:r>
            <a:r>
              <a:rPr lang="en-US" altLang="cs-CZ" sz="2200" b="1" dirty="0">
                <a:latin typeface="Arial" panose="020B0604020202020204" pitchFamily="34" charset="0"/>
              </a:rPr>
              <a:t>supply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must distinguish the term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supplied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quantity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Supply</a:t>
            </a:r>
            <a:r>
              <a:rPr lang="en-US" altLang="cs-CZ" sz="2200" dirty="0">
                <a:latin typeface="Arial" panose="020B0604020202020204" pitchFamily="34" charset="0"/>
              </a:rPr>
              <a:t> –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show</a:t>
            </a:r>
            <a:r>
              <a:rPr lang="cs-CZ" altLang="cs-CZ" sz="2200" dirty="0">
                <a:latin typeface="Arial" panose="020B0604020202020204" pitchFamily="34" charset="0"/>
              </a:rPr>
              <a:t>n by</a:t>
            </a:r>
            <a:r>
              <a:rPr lang="en-US" altLang="cs-CZ" sz="2200" dirty="0">
                <a:latin typeface="Arial" panose="020B0604020202020204" pitchFamily="34" charset="0"/>
              </a:rPr>
              <a:t> the </a:t>
            </a:r>
            <a:r>
              <a:rPr lang="cs-CZ" altLang="cs-CZ" sz="2200" dirty="0" err="1">
                <a:latin typeface="Arial" panose="020B0604020202020204" pitchFamily="34" charset="0"/>
              </a:rPr>
              <a:t>whole</a:t>
            </a:r>
            <a:r>
              <a:rPr lang="en-US" altLang="cs-CZ" sz="2200" dirty="0">
                <a:latin typeface="Arial" panose="020B0604020202020204" pitchFamily="34" charset="0"/>
              </a:rPr>
              <a:t> supply curve.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Supplied</a:t>
            </a:r>
            <a:r>
              <a:rPr lang="en-US" altLang="cs-CZ" sz="2200" b="1" dirty="0">
                <a:latin typeface="Arial" panose="020B0604020202020204" pitchFamily="34" charset="0"/>
              </a:rPr>
              <a:t> quantity </a:t>
            </a:r>
            <a:r>
              <a:rPr lang="en-US" altLang="cs-CZ" sz="2200" dirty="0">
                <a:latin typeface="Arial" panose="020B0604020202020204" pitchFamily="34" charset="0"/>
              </a:rPr>
              <a:t>- a graphical representation of a point on the curve (</a:t>
            </a:r>
            <a:r>
              <a:rPr lang="cs-CZ" altLang="cs-CZ" sz="2200" dirty="0" err="1">
                <a:latin typeface="Arial" panose="020B0604020202020204" pitchFamily="34" charset="0"/>
              </a:rPr>
              <a:t>supply</a:t>
            </a:r>
            <a:r>
              <a:rPr lang="en-US" altLang="cs-CZ" sz="2200" dirty="0">
                <a:latin typeface="Arial" panose="020B0604020202020204" pitchFamily="34" charset="0"/>
              </a:rPr>
              <a:t> volume at a particular price).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We have clearly distinguished the terms: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Shift along the curve </a:t>
            </a:r>
            <a:r>
              <a:rPr lang="en-US" altLang="cs-CZ" sz="2000" dirty="0">
                <a:latin typeface="Arial" panose="020B0604020202020204" pitchFamily="34" charset="0"/>
              </a:rPr>
              <a:t>(change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supplied</a:t>
            </a:r>
            <a:r>
              <a:rPr lang="en-US" altLang="cs-CZ" sz="2000" dirty="0">
                <a:latin typeface="Arial" panose="020B0604020202020204" pitchFamily="34" charset="0"/>
              </a:rPr>
              <a:t> quantity due to price changes).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b="1" dirty="0">
                <a:latin typeface="Arial" panose="020B0604020202020204" pitchFamily="34" charset="0"/>
              </a:rPr>
              <a:t>S</a:t>
            </a:r>
            <a:r>
              <a:rPr lang="en-US" altLang="cs-CZ" sz="2000" b="1" dirty="0" err="1">
                <a:latin typeface="Arial" panose="020B0604020202020204" pitchFamily="34" charset="0"/>
              </a:rPr>
              <a:t>hift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</a:rPr>
              <a:t>of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</a:rPr>
              <a:t>the</a:t>
            </a:r>
            <a:r>
              <a:rPr lang="en-US" altLang="cs-CZ" sz="2000" b="1" dirty="0">
                <a:latin typeface="Arial" panose="020B0604020202020204" pitchFamily="34" charset="0"/>
              </a:rPr>
              <a:t> curve </a:t>
            </a:r>
            <a:r>
              <a:rPr lang="en-US" altLang="cs-CZ" sz="2000" dirty="0">
                <a:latin typeface="Arial" panose="020B0604020202020204" pitchFamily="34" charset="0"/>
              </a:rPr>
              <a:t>(supply change caused by other than price effects).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5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PRESENTATION TITLE</a:t>
            </a: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THE CHANGE OF SUPPLY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530725" y="2642429"/>
            <a:ext cx="4371276" cy="3016180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5025" y="1183929"/>
            <a:ext cx="4041775" cy="924271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CHANGE OF THE CURVE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490538" y="1184275"/>
            <a:ext cx="4040187" cy="923925"/>
          </a:xfrm>
        </p:spPr>
        <p:txBody>
          <a:bodyPr/>
          <a:lstStyle/>
          <a:p>
            <a:pPr algn="ctr"/>
            <a:r>
              <a:rPr lang="cs-CZ" altLang="cs-CZ" dirty="0">
                <a:latin typeface="Arial" panose="020B0604020202020204" pitchFamily="34" charset="0"/>
              </a:rPr>
              <a:t>CHANGE ALONG THE CURVE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-2300" b="7022"/>
          <a:stretch/>
        </p:blipFill>
        <p:spPr>
          <a:xfrm>
            <a:off x="457200" y="2426151"/>
            <a:ext cx="4133088" cy="320655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Aggregate Demand </a:t>
            </a:r>
            <a:r>
              <a:rPr lang="en-US" altLang="cs-CZ" sz="2200" dirty="0">
                <a:latin typeface="Arial" panose="020B0604020202020204" pitchFamily="34" charset="0"/>
              </a:rPr>
              <a:t>- AD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it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is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a summary of all planned purchases in the market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i</a:t>
            </a:r>
            <a:r>
              <a:rPr lang="en-US" altLang="cs-CZ" sz="2000" dirty="0">
                <a:latin typeface="Arial" panose="020B0604020202020204" pitchFamily="34" charset="0"/>
              </a:rPr>
              <a:t>t is determined by the volume of demanded products and their prices.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Individual demand </a:t>
            </a:r>
            <a:r>
              <a:rPr lang="en-US" altLang="cs-CZ" sz="2200" dirty="0">
                <a:latin typeface="Arial" panose="020B0604020202020204" pitchFamily="34" charset="0"/>
              </a:rPr>
              <a:t>–</a:t>
            </a:r>
            <a:r>
              <a:rPr lang="cs-CZ" altLang="cs-CZ" sz="2200" dirty="0">
                <a:latin typeface="Arial" panose="020B0604020202020204" pitchFamily="34" charset="0"/>
              </a:rPr>
              <a:t> d - </a:t>
            </a:r>
            <a:r>
              <a:rPr lang="en-US" altLang="cs-CZ" sz="2200" dirty="0">
                <a:latin typeface="Arial" panose="020B0604020202020204" pitchFamily="34" charset="0"/>
              </a:rPr>
              <a:t>the demand of a </a:t>
            </a:r>
            <a:r>
              <a:rPr lang="cs-CZ" altLang="cs-CZ" sz="2200" dirty="0" err="1">
                <a:latin typeface="Arial" panose="020B0604020202020204" pitchFamily="34" charset="0"/>
              </a:rPr>
              <a:t>one</a:t>
            </a:r>
            <a:r>
              <a:rPr lang="en-US" altLang="cs-CZ" sz="2200" dirty="0">
                <a:latin typeface="Arial" panose="020B0604020202020204" pitchFamily="34" charset="0"/>
              </a:rPr>
              <a:t> buyer (the demand for the production of a </a:t>
            </a:r>
            <a:r>
              <a:rPr lang="cs-CZ" altLang="cs-CZ" sz="2200" dirty="0" err="1">
                <a:latin typeface="Arial" panose="020B0604020202020204" pitchFamily="34" charset="0"/>
              </a:rPr>
              <a:t>one</a:t>
            </a:r>
            <a:r>
              <a:rPr lang="en-US" altLang="cs-CZ" sz="2200" dirty="0">
                <a:latin typeface="Arial" panose="020B0604020202020204" pitchFamily="34" charset="0"/>
              </a:rPr>
              <a:t> producer).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Dem</a:t>
            </a:r>
            <a:r>
              <a:rPr lang="en-US" altLang="cs-CZ" sz="2200" dirty="0">
                <a:latin typeface="Arial" panose="020B0604020202020204" pitchFamily="34" charset="0"/>
              </a:rPr>
              <a:t>and - MD, respectively. D - the demand for one product.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Economic theory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en-US" altLang="cs-CZ" sz="2200" dirty="0">
                <a:latin typeface="Arial" panose="020B0604020202020204" pitchFamily="34" charset="0"/>
              </a:rPr>
              <a:t> interested only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en-US" altLang="cs-CZ" sz="2200" dirty="0">
                <a:latin typeface="Arial" panose="020B0604020202020204" pitchFamily="34" charset="0"/>
              </a:rPr>
              <a:t>just demand within the budgetary limitations = </a:t>
            </a:r>
            <a:r>
              <a:rPr lang="en-US" altLang="cs-CZ" sz="2200" b="1" dirty="0">
                <a:latin typeface="Arial" panose="020B0604020202020204" pitchFamily="34" charset="0"/>
              </a:rPr>
              <a:t>efficient </a:t>
            </a:r>
            <a:r>
              <a:rPr lang="cs-CZ" altLang="cs-CZ" sz="2200" b="1" dirty="0">
                <a:latin typeface="Arial" panose="020B0604020202020204" pitchFamily="34" charset="0"/>
              </a:rPr>
              <a:t>p</a:t>
            </a:r>
            <a:r>
              <a:rPr lang="en-US" altLang="cs-CZ" sz="2200" b="1" dirty="0" err="1">
                <a:latin typeface="Arial" panose="020B0604020202020204" pitchFamily="34" charset="0"/>
              </a:rPr>
              <a:t>urchasing</a:t>
            </a:r>
            <a:r>
              <a:rPr lang="en-US" altLang="cs-CZ" sz="2200" b="1" dirty="0">
                <a:latin typeface="Arial" panose="020B0604020202020204" pitchFamily="34" charset="0"/>
              </a:rPr>
              <a:t> power demand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375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27013" y="7239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DEMAND CURVE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28621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volume of </a:t>
            </a:r>
            <a:r>
              <a:rPr lang="cs-CZ" altLang="cs-CZ" sz="2200" dirty="0" err="1">
                <a:latin typeface="Arial" panose="020B0604020202020204" pitchFamily="34" charset="0"/>
              </a:rPr>
              <a:t>demand</a:t>
            </a:r>
            <a:r>
              <a:rPr lang="en-US" altLang="cs-CZ" sz="2200" dirty="0">
                <a:latin typeface="Arial" panose="020B0604020202020204" pitchFamily="34" charset="0"/>
              </a:rPr>
              <a:t> (Q) is dependent on the price (P).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price is therefore independent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quantity</a:t>
            </a:r>
            <a:r>
              <a:rPr lang="en-US" altLang="cs-CZ" sz="2200" dirty="0">
                <a:latin typeface="Arial" panose="020B0604020202020204" pitchFamily="34" charset="0"/>
              </a:rPr>
              <a:t> the dependent variable.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relationship between these two variables reflects the </a:t>
            </a:r>
            <a:r>
              <a:rPr lang="cs-CZ" altLang="cs-CZ" sz="2200" b="1" dirty="0" err="1">
                <a:latin typeface="Arial" panose="020B0604020202020204" pitchFamily="34" charset="0"/>
              </a:rPr>
              <a:t>demand</a:t>
            </a:r>
            <a:r>
              <a:rPr lang="en-US" altLang="cs-CZ" sz="2200" b="1" dirty="0">
                <a:latin typeface="Arial" panose="020B0604020202020204" pitchFamily="34" charset="0"/>
              </a:rPr>
              <a:t> curve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4010" y="2326652"/>
            <a:ext cx="4632790" cy="353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118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LAW OF DIMISHING DEMAND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law of diminishing demand </a:t>
            </a:r>
            <a:r>
              <a:rPr lang="en-US" altLang="cs-CZ" sz="2200" dirty="0">
                <a:latin typeface="Arial" panose="020B0604020202020204" pitchFamily="34" charset="0"/>
              </a:rPr>
              <a:t>- when the price rises, demand falls</a:t>
            </a:r>
            <a:r>
              <a:rPr lang="cs-CZ" altLang="cs-CZ" sz="2200" dirty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when the price drops, demand rises.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W</a:t>
            </a:r>
            <a:r>
              <a:rPr lang="en-US" altLang="cs-CZ" sz="2200" dirty="0">
                <a:latin typeface="Arial" panose="020B0604020202020204" pitchFamily="34" charset="0"/>
              </a:rPr>
              <a:t>hen the price</a:t>
            </a:r>
            <a:r>
              <a:rPr lang="cs-CZ" altLang="cs-CZ" sz="2200" dirty="0">
                <a:latin typeface="Arial" panose="020B0604020202020204" pitchFamily="34" charset="0"/>
              </a:rPr>
              <a:t> f</a:t>
            </a:r>
            <a:r>
              <a:rPr lang="en-US" altLang="cs-CZ" sz="2200" dirty="0" err="1">
                <a:latin typeface="Arial" panose="020B0604020202020204" pitchFamily="34" charset="0"/>
              </a:rPr>
              <a:t>alls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commodity</a:t>
            </a:r>
            <a:r>
              <a:rPr lang="en-US" altLang="cs-CZ" sz="2200" dirty="0">
                <a:latin typeface="Arial" panose="020B0604020202020204" pitchFamily="34" charset="0"/>
              </a:rPr>
              <a:t> is cheaper, and thus more appealing to demand.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lower price will also enable within unchanged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budgetary limitations to buy more goods to those who previously shopped less.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 some kinds of goods that anyone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buys, a price reduction will attract more buyers.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Low price make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available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 err="1">
                <a:latin typeface="Arial" panose="020B0604020202020204" pitchFamily="34" charset="0"/>
              </a:rPr>
              <a:t>commodit</a:t>
            </a:r>
            <a:r>
              <a:rPr lang="cs-CZ" altLang="cs-CZ" sz="2200" dirty="0" err="1">
                <a:latin typeface="Arial" panose="020B0604020202020204" pitchFamily="34" charset="0"/>
              </a:rPr>
              <a:t>ies</a:t>
            </a:r>
            <a:r>
              <a:rPr lang="en-US" altLang="cs-CZ" sz="2200" dirty="0">
                <a:latin typeface="Arial" panose="020B0604020202020204" pitchFamily="34" charset="0"/>
              </a:rPr>
              <a:t> and is a major psychological factor, which causes an increase in demand.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50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PRICE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market is in equilibrium </a:t>
            </a:r>
            <a:r>
              <a:rPr lang="en-US" altLang="cs-CZ" sz="2200" dirty="0">
                <a:latin typeface="Arial" panose="020B0604020202020204" pitchFamily="34" charset="0"/>
              </a:rPr>
              <a:t>when the supply equals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demand.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equilibrium price - </a:t>
            </a:r>
            <a:r>
              <a:rPr lang="en-US" altLang="cs-CZ" sz="2200" dirty="0">
                <a:latin typeface="Arial" panose="020B0604020202020204" pitchFamily="34" charset="0"/>
              </a:rPr>
              <a:t>the price at which trades in case of equality of supply and demand.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Equilibrium state is very rare and exceptional - </a:t>
            </a:r>
            <a:r>
              <a:rPr lang="en-US" altLang="cs-CZ" sz="2200" dirty="0">
                <a:latin typeface="Arial" panose="020B0604020202020204" pitchFamily="34" charset="0"/>
              </a:rPr>
              <a:t>there is a constant confrontation of supply and demand.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price </a:t>
            </a:r>
            <a:r>
              <a:rPr lang="en-US" altLang="cs-CZ" sz="2200" dirty="0">
                <a:latin typeface="Arial" panose="020B0604020202020204" pitchFamily="34" charset="0"/>
              </a:rPr>
              <a:t>- the price that arises in the market at current supply and demand conditions.</a:t>
            </a:r>
          </a:p>
        </p:txBody>
      </p:sp>
    </p:spTree>
    <p:extLst>
      <p:ext uri="{BB962C8B-B14F-4D97-AF65-F5344CB8AC3E}">
        <p14:creationId xmlns:p14="http://schemas.microsoft.com/office/powerpoint/2010/main" val="213043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PRESENTATION TITLE</a:t>
            </a: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 FORMATION OF THE PRICE – MARKET EQUILIBRIUM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5025" y="1183929"/>
            <a:ext cx="4041775" cy="924271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FORMATION OF PRICE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490538" y="1184275"/>
            <a:ext cx="4040187" cy="923925"/>
          </a:xfrm>
        </p:spPr>
        <p:txBody>
          <a:bodyPr/>
          <a:lstStyle/>
          <a:p>
            <a:pPr algn="ctr"/>
            <a:r>
              <a:rPr lang="cs-CZ" altLang="cs-CZ" dirty="0">
                <a:latin typeface="Arial" panose="020B0604020202020204" pitchFamily="34" charset="0"/>
              </a:rPr>
              <a:t>MARKET EQUILIBRIUM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7969" t="16452" r="10457"/>
          <a:stretch/>
        </p:blipFill>
        <p:spPr>
          <a:xfrm>
            <a:off x="4275638" y="2449930"/>
            <a:ext cx="4780548" cy="3481137"/>
          </a:xfrm>
          <a:prstGeom prst="rect">
            <a:avLst/>
          </a:prstGeom>
        </p:spPr>
      </p:pic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2919" b="4591"/>
          <a:stretch/>
        </p:blipFill>
        <p:spPr>
          <a:xfrm>
            <a:off x="457199" y="2449930"/>
            <a:ext cx="3922295" cy="324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2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competition - </a:t>
            </a:r>
            <a:r>
              <a:rPr lang="en-US" altLang="cs-CZ" sz="2200" dirty="0">
                <a:latin typeface="Arial" panose="020B0604020202020204" pitchFamily="34" charset="0"/>
              </a:rPr>
              <a:t>is a process where the two different interests of the various market subjects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confronted</a:t>
            </a:r>
            <a:r>
              <a:rPr lang="en-US" altLang="cs-CZ" sz="2200" b="1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between supply and demand -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producer</a:t>
            </a:r>
            <a:r>
              <a:rPr lang="en-US" altLang="cs-CZ" sz="2200" dirty="0">
                <a:latin typeface="Arial" panose="020B0604020202020204" pitchFamily="34" charset="0"/>
              </a:rPr>
              <a:t>s want to sell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commodities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with the greatest profit, consumers want to satisfy their needs as cheap as possible.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on the demand side - </a:t>
            </a:r>
            <a:r>
              <a:rPr lang="en-US" altLang="cs-CZ" sz="2200" dirty="0">
                <a:latin typeface="Arial" panose="020B0604020202020204" pitchFamily="34" charset="0"/>
              </a:rPr>
              <a:t>every consumer wants to buy the most commodity as cheap as possible, even at the expense of other consumers.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arises in the case where D&gt; S </a:t>
            </a:r>
            <a:r>
              <a:rPr lang="cs-CZ" altLang="cs-CZ" sz="2200" dirty="0">
                <a:latin typeface="Arial" panose="020B0604020202020204" pitchFamily="34" charset="0"/>
              </a:rPr>
              <a:t>       </a:t>
            </a:r>
            <a:r>
              <a:rPr lang="en-US" altLang="cs-CZ" sz="2200" dirty="0">
                <a:latin typeface="Arial" panose="020B0604020202020204" pitchFamily="34" charset="0"/>
              </a:rPr>
              <a:t>shortages on the market.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675" y="5314950"/>
            <a:ext cx="483244" cy="17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62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on the supply side - </a:t>
            </a:r>
            <a:r>
              <a:rPr lang="en-US" altLang="cs-CZ" sz="2200" dirty="0">
                <a:latin typeface="Arial" panose="020B0604020202020204" pitchFamily="34" charset="0"/>
              </a:rPr>
              <a:t>every </a:t>
            </a:r>
            <a:r>
              <a:rPr lang="cs-CZ" altLang="cs-CZ" sz="2200" dirty="0" err="1">
                <a:latin typeface="Arial" panose="020B0604020202020204" pitchFamily="34" charset="0"/>
              </a:rPr>
              <a:t>produce</a:t>
            </a:r>
            <a:r>
              <a:rPr lang="en-US" altLang="cs-CZ" sz="2200" dirty="0">
                <a:latin typeface="Arial" panose="020B0604020202020204" pitchFamily="34" charset="0"/>
              </a:rPr>
              <a:t>r is trying to get the greatest possible market share</a:t>
            </a:r>
            <a:r>
              <a:rPr lang="cs-CZ" altLang="cs-CZ" sz="2200" dirty="0">
                <a:latin typeface="Arial" panose="020B0604020202020204" pitchFamily="34" charset="0"/>
              </a:rPr>
              <a:t>      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PROFIT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b="1" dirty="0">
                <a:latin typeface="Arial" panose="020B0604020202020204" pitchFamily="34" charset="0"/>
              </a:rPr>
              <a:t>S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&gt; D </a:t>
            </a:r>
            <a:r>
              <a:rPr lang="en-US" altLang="cs-CZ" sz="2200" dirty="0">
                <a:latin typeface="Arial" panose="020B0604020202020204" pitchFamily="34" charset="0"/>
              </a:rPr>
              <a:t>- competition becomes a fight for survival, who </a:t>
            </a:r>
            <a:r>
              <a:rPr lang="cs-CZ" altLang="cs-CZ" sz="2200" dirty="0" err="1">
                <a:latin typeface="Arial" panose="020B0604020202020204" pitchFamily="34" charset="0"/>
              </a:rPr>
              <a:t>reduces</a:t>
            </a:r>
            <a:r>
              <a:rPr lang="en-US" altLang="cs-CZ" sz="2200" dirty="0">
                <a:latin typeface="Arial" panose="020B0604020202020204" pitchFamily="34" charset="0"/>
              </a:rPr>
              <a:t> the price, will lose,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point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who will lose the least.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b="1" dirty="0">
                <a:latin typeface="Arial" panose="020B0604020202020204" pitchFamily="34" charset="0"/>
              </a:rPr>
              <a:t>S &lt;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D </a:t>
            </a:r>
            <a:r>
              <a:rPr lang="en-US" altLang="cs-CZ" sz="2200" dirty="0">
                <a:latin typeface="Arial" panose="020B0604020202020204" pitchFamily="34" charset="0"/>
              </a:rPr>
              <a:t>–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point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who can best take advantage of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prices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growth</a:t>
            </a:r>
            <a:r>
              <a:rPr lang="en-US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makes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most profit. </a:t>
            </a:r>
            <a:r>
              <a:rPr lang="cs-CZ" altLang="cs-CZ" sz="2200" dirty="0" err="1">
                <a:latin typeface="Arial" panose="020B0604020202020204" pitchFamily="34" charset="0"/>
              </a:rPr>
              <a:t>This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creates the best conditions to dominate the greater part of the market.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725" y="2004455"/>
            <a:ext cx="438950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95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Characteristic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Market</a:t>
            </a: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Supply and </a:t>
            </a:r>
            <a:r>
              <a:rPr lang="cs-CZ" altLang="cs-CZ" sz="2200" dirty="0" err="1">
                <a:latin typeface="Arial" panose="020B0604020202020204" pitchFamily="34" charset="0"/>
              </a:rPr>
              <a:t>Demand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Formation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Competition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Function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Market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PRICE AND NON-PRICE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Basic forms of competition on the supply side: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Price competition </a:t>
            </a:r>
            <a:r>
              <a:rPr lang="en-US" altLang="cs-CZ" sz="2200" dirty="0">
                <a:latin typeface="Arial" panose="020B0604020202020204" pitchFamily="34" charset="0"/>
              </a:rPr>
              <a:t>- voluntary price cuts by manufacturers, without being forced to excess supply over demand</a:t>
            </a:r>
            <a:r>
              <a:rPr lang="cs-CZ" altLang="cs-CZ" sz="2200" dirty="0">
                <a:latin typeface="Arial" panose="020B0604020202020204" pitchFamily="34" charset="0"/>
              </a:rPr>
              <a:t>                                      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    a</a:t>
            </a:r>
            <a:r>
              <a:rPr lang="en-US" altLang="cs-CZ" sz="2200" dirty="0" err="1">
                <a:latin typeface="Arial" panose="020B0604020202020204" pitchFamily="34" charset="0"/>
              </a:rPr>
              <a:t>ttracting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consumers.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Non-price competition </a:t>
            </a:r>
            <a:r>
              <a:rPr lang="en-US" altLang="cs-CZ" sz="2200" dirty="0">
                <a:latin typeface="Arial" panose="020B0604020202020204" pitchFamily="34" charset="0"/>
              </a:rPr>
              <a:t>- attracting demand, but with other (non-price) methods (quality, advertising, packaging, discounts, service, additional services).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Competition on the supply side = connection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the</a:t>
            </a:r>
            <a:r>
              <a:rPr lang="en-US" altLang="cs-CZ" sz="2200" b="1" dirty="0">
                <a:latin typeface="Arial" panose="020B0604020202020204" pitchFamily="34" charset="0"/>
              </a:rPr>
              <a:t> price and non-price competition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7675" y="2690255"/>
            <a:ext cx="438950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20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PERFECT AND 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Perfect competition </a:t>
            </a:r>
            <a:r>
              <a:rPr lang="en-US" altLang="cs-CZ" sz="2200" dirty="0">
                <a:latin typeface="Arial" panose="020B0604020202020204" pitchFamily="34" charset="0"/>
              </a:rPr>
              <a:t>- abstract economic theory (in the real world we seek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hard, but still exists).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Perfect competition = absolutely equal conditions for all its participants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f</a:t>
            </a:r>
            <a:r>
              <a:rPr lang="en-US" altLang="cs-CZ" sz="2000" dirty="0" err="1">
                <a:latin typeface="Arial" panose="020B0604020202020204" pitchFamily="34" charset="0"/>
              </a:rPr>
              <a:t>ree</a:t>
            </a:r>
            <a:r>
              <a:rPr lang="en-US" altLang="cs-CZ" sz="2000" dirty="0">
                <a:latin typeface="Arial" panose="020B0604020202020204" pitchFamily="34" charset="0"/>
              </a:rPr>
              <a:t> entry to the sector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t</a:t>
            </a:r>
            <a:r>
              <a:rPr lang="en-US" altLang="cs-CZ" sz="2000" dirty="0">
                <a:latin typeface="Arial" panose="020B0604020202020204" pitchFamily="34" charset="0"/>
              </a:rPr>
              <a:t>he same level of information for all market </a:t>
            </a:r>
            <a:r>
              <a:rPr lang="cs-CZ" altLang="cs-CZ" sz="2000" dirty="0" err="1">
                <a:latin typeface="Arial" panose="020B0604020202020204" pitchFamily="34" charset="0"/>
              </a:rPr>
              <a:t>subjects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m</a:t>
            </a:r>
            <a:r>
              <a:rPr lang="en-US" altLang="cs-CZ" sz="2000" dirty="0">
                <a:latin typeface="Arial" panose="020B0604020202020204" pitchFamily="34" charset="0"/>
              </a:rPr>
              <a:t>any manufacturers on the market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one product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homogeneous production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781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producer can not influence the market price of production (market price changes when the price of all other products on the market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changed</a:t>
            </a:r>
            <a:r>
              <a:rPr lang="en-US" altLang="cs-CZ" sz="2200" dirty="0">
                <a:latin typeface="Arial" panose="020B0604020202020204" pitchFamily="34" charset="0"/>
              </a:rPr>
              <a:t>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only method to maximize profit in perfect competition in the </a:t>
            </a:r>
            <a:r>
              <a:rPr lang="cs-CZ" altLang="cs-CZ" sz="2200" dirty="0" err="1">
                <a:latin typeface="Arial" panose="020B0604020202020204" pitchFamily="34" charset="0"/>
              </a:rPr>
              <a:t>uchanged</a:t>
            </a:r>
            <a:r>
              <a:rPr lang="en-US" altLang="cs-CZ" sz="2200" dirty="0">
                <a:latin typeface="Arial" panose="020B0604020202020204" pitchFamily="34" charset="0"/>
              </a:rPr>
              <a:t> scale of production is the elimination of unnecessary production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costs.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Perfect competition = producer are directly interested in the search</a:t>
            </a:r>
            <a:r>
              <a:rPr lang="cs-CZ" altLang="cs-CZ" sz="2200" dirty="0" err="1">
                <a:latin typeface="Arial" panose="020B0604020202020204" pitchFamily="34" charset="0"/>
              </a:rPr>
              <a:t>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savings</a:t>
            </a:r>
            <a:r>
              <a:rPr lang="cs-CZ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      </a:t>
            </a:r>
            <a:r>
              <a:rPr lang="en-US" altLang="cs-CZ" sz="2200" dirty="0">
                <a:latin typeface="Arial" panose="020B0604020202020204" pitchFamily="34" charset="0"/>
              </a:rPr>
              <a:t>in it is its perfection.</a:t>
            </a: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640" y="4461230"/>
            <a:ext cx="578867" cy="53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12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the real world we meet with various forms of imperfect competition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M</a:t>
            </a:r>
            <a:r>
              <a:rPr lang="en-US" altLang="cs-CZ" sz="2200" b="1" dirty="0" err="1">
                <a:latin typeface="Arial" panose="020B0604020202020204" pitchFamily="34" charset="0"/>
              </a:rPr>
              <a:t>onopolistic</a:t>
            </a:r>
            <a:r>
              <a:rPr lang="en-US" altLang="cs-CZ" sz="2200" b="1" dirty="0">
                <a:latin typeface="Arial" panose="020B0604020202020204" pitchFamily="34" charset="0"/>
              </a:rPr>
              <a:t> competition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Oligopoly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M</a:t>
            </a:r>
            <a:r>
              <a:rPr lang="en-US" altLang="cs-CZ" sz="2200" b="1" dirty="0" err="1">
                <a:latin typeface="Arial" panose="020B0604020202020204" pitchFamily="34" charset="0"/>
              </a:rPr>
              <a:t>onopoly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640" y="1885432"/>
            <a:ext cx="578867" cy="53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2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MONOPOLISTIC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Characteristics of monopolistic competition: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Market one of product with many manufacturers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Free entry to this market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product is differentiated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Prices of different product types may vary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kinds of price and non-price competition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promoted</a:t>
            </a:r>
            <a:r>
              <a:rPr lang="en-US" altLang="cs-CZ" sz="2200" dirty="0">
                <a:latin typeface="Arial" panose="020B0604020202020204" pitchFamily="34" charset="0"/>
              </a:rPr>
              <a:t> = </a:t>
            </a:r>
            <a:r>
              <a:rPr lang="en-US" altLang="cs-CZ" sz="2200" b="1" dirty="0">
                <a:latin typeface="Arial" panose="020B0604020202020204" pitchFamily="34" charset="0"/>
              </a:rPr>
              <a:t>profit improvement can be achieved in another way than finding savings in production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46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OLIGOPOLY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</a:t>
            </a:r>
            <a:r>
              <a:rPr lang="en-US" altLang="cs-CZ" sz="2200" dirty="0">
                <a:latin typeface="Arial" panose="020B0604020202020204" pitchFamily="34" charset="0"/>
              </a:rPr>
              <a:t>he imperfection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greater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than</a:t>
            </a:r>
            <a:r>
              <a:rPr lang="cs-CZ" altLang="cs-CZ" sz="2200" dirty="0">
                <a:latin typeface="Arial" panose="020B0604020202020204" pitchFamily="34" charset="0"/>
              </a:rPr>
              <a:t> by</a:t>
            </a:r>
            <a:r>
              <a:rPr lang="en-US" altLang="cs-CZ" sz="2200" dirty="0">
                <a:latin typeface="Arial" panose="020B0604020202020204" pitchFamily="34" charset="0"/>
              </a:rPr>
              <a:t> monopolistic competition.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Only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 few producers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remained </a:t>
            </a:r>
            <a:r>
              <a:rPr lang="cs-CZ" altLang="cs-CZ" sz="2200" dirty="0">
                <a:latin typeface="Arial" panose="020B0604020202020204" pitchFamily="34" charset="0"/>
              </a:rPr>
              <a:t>on he market</a:t>
            </a:r>
            <a:r>
              <a:rPr lang="en-US" altLang="cs-CZ" sz="2200" dirty="0">
                <a:latin typeface="Arial" panose="020B0604020202020204" pitchFamily="34" charset="0"/>
              </a:rPr>
              <a:t> with considerable economic strength = preventing candidates to enter the market (access to the sector is thus limited).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Oligopoly forcing consumers to buy at higher prices (less produced).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competition takes place mainly in non-price field.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591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MONOPOLY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only producer of an product on the market = absolute power over the consumer.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= real liquidation of the competition on the supply side.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Price growth is limited only by the purchasing power of consumers.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opposite extreme of perfect competition, but not unreal !!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Paralysis of the market mechanism must be accompanied by government regulation.</a:t>
            </a:r>
          </a:p>
        </p:txBody>
      </p:sp>
    </p:spTree>
    <p:extLst>
      <p:ext uri="{BB962C8B-B14F-4D97-AF65-F5344CB8AC3E}">
        <p14:creationId xmlns:p14="http://schemas.microsoft.com/office/powerpoint/2010/main" val="3842617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891172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FUNCTION OF THE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market, in spite of all its imperfections, is the only tool that can answer the questions: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what?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how?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 whom?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market is therefore required.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market is so far the most advanced identified regulator and stimulator of economic development.</a:t>
            </a:r>
          </a:p>
        </p:txBody>
      </p:sp>
    </p:spTree>
    <p:extLst>
      <p:ext uri="{BB962C8B-B14F-4D97-AF65-F5344CB8AC3E}">
        <p14:creationId xmlns:p14="http://schemas.microsoft.com/office/powerpoint/2010/main" val="3121519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THANK YOU FOR YOUR ATTENTION…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26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WHAT IS MARKET?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</a:t>
            </a:r>
            <a:r>
              <a:rPr lang="en-US" altLang="cs-CZ" sz="2200" dirty="0" err="1">
                <a:latin typeface="Arial" panose="020B0604020202020204" pitchFamily="34" charset="0"/>
              </a:rPr>
              <a:t>arket</a:t>
            </a:r>
            <a:r>
              <a:rPr lang="en-US" altLang="cs-CZ" sz="2200" dirty="0">
                <a:latin typeface="Arial" panose="020B0604020202020204" pitchFamily="34" charset="0"/>
              </a:rPr>
              <a:t> is a place where supply and demand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confronted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quantitative relationship in which the </a:t>
            </a:r>
            <a:r>
              <a:rPr lang="cs-CZ" altLang="cs-CZ" sz="2200" dirty="0" err="1">
                <a:latin typeface="Arial" panose="020B0604020202020204" pitchFamily="34" charset="0"/>
              </a:rPr>
              <a:t>commodities</a:t>
            </a:r>
            <a:r>
              <a:rPr lang="en-US" altLang="cs-CZ" sz="2200" dirty="0">
                <a:latin typeface="Arial" panose="020B0604020202020204" pitchFamily="34" charset="0"/>
              </a:rPr>
              <a:t> (goods and services) </a:t>
            </a: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en-US" altLang="cs-CZ" sz="2200" dirty="0">
                <a:latin typeface="Arial" panose="020B0604020202020204" pitchFamily="34" charset="0"/>
              </a:rPr>
              <a:t>exchanged</a:t>
            </a:r>
            <a:r>
              <a:rPr lang="cs-CZ" altLang="cs-CZ" sz="2200" dirty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is called the </a:t>
            </a:r>
            <a:r>
              <a:rPr lang="en-US" altLang="cs-CZ" sz="2200" b="1" dirty="0">
                <a:latin typeface="Arial" panose="020B0604020202020204" pitchFamily="34" charset="0"/>
              </a:rPr>
              <a:t>exchange value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exchange value expressed in money is called ..........</a:t>
            </a:r>
            <a:r>
              <a:rPr lang="cs-CZ" altLang="cs-CZ" sz="2200" dirty="0">
                <a:latin typeface="Arial" panose="020B0604020202020204" pitchFamily="34" charset="0"/>
              </a:rPr>
              <a:t>?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Commodities</a:t>
            </a:r>
            <a:r>
              <a:rPr lang="en-US" altLang="cs-CZ" sz="2200" dirty="0">
                <a:latin typeface="Arial" panose="020B0604020202020204" pitchFamily="34" charset="0"/>
              </a:rPr>
              <a:t> - goods and services that were produced for </a:t>
            </a:r>
            <a:r>
              <a:rPr lang="cs-CZ" altLang="cs-CZ" sz="2200" dirty="0">
                <a:latin typeface="Arial" panose="020B0604020202020204" pitchFamily="34" charset="0"/>
              </a:rPr>
              <a:t>e</a:t>
            </a:r>
            <a:r>
              <a:rPr lang="en-US" altLang="cs-CZ" sz="2200" dirty="0" err="1">
                <a:latin typeface="Arial" panose="020B0604020202020204" pitchFamily="34" charset="0"/>
              </a:rPr>
              <a:t>xchange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ON THE MARKET OPERATE THE MARKET ENTITIES, WHICH CREATE DEMAND AND SUPPLY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FUNCTIONS OF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market economy has its clearly defined functions, which consist in finding answers to 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following</a:t>
            </a:r>
            <a:r>
              <a:rPr lang="en-US" altLang="cs-CZ" sz="2200" dirty="0">
                <a:latin typeface="Arial" panose="020B0604020202020204" pitchFamily="34" charset="0"/>
              </a:rPr>
              <a:t> questions: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What?</a:t>
            </a:r>
            <a:r>
              <a:rPr lang="en-US" altLang="cs-CZ" sz="2200" dirty="0">
                <a:latin typeface="Arial" panose="020B0604020202020204" pitchFamily="34" charset="0"/>
              </a:rPr>
              <a:t> - It solves the competition on the demand side (money, crown votes)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How?</a:t>
            </a:r>
            <a:r>
              <a:rPr lang="en-US" altLang="cs-CZ" sz="2200" dirty="0">
                <a:latin typeface="Arial" panose="020B0604020202020204" pitchFamily="34" charset="0"/>
              </a:rPr>
              <a:t> - It determines the competition on the supply side (cost, quality, technical </a:t>
            </a:r>
            <a:r>
              <a:rPr lang="cs-CZ" altLang="cs-CZ" sz="2200" dirty="0" err="1">
                <a:latin typeface="Arial" panose="020B0604020202020204" pitchFamily="34" charset="0"/>
              </a:rPr>
              <a:t>level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For whom? </a:t>
            </a:r>
            <a:r>
              <a:rPr lang="en-US" altLang="cs-CZ" sz="2200" dirty="0">
                <a:latin typeface="Arial" panose="020B0604020202020204" pitchFamily="34" charset="0"/>
              </a:rPr>
              <a:t>- It determines pensions, which are formed on the market of production factors (wages, rents, profits and interest)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Perfectly competitive market (mostly abstract model) would be able to answer these questions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en-US" altLang="cs-CZ" sz="2200" dirty="0">
                <a:latin typeface="Arial" panose="020B0604020202020204" pitchFamily="34" charset="0"/>
              </a:rPr>
              <a:t>self (without other influences and interventions).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6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KINDS OF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imperfections of the market mechanism necessitate additional state intervention in the economy.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Socially oriented market economy </a:t>
            </a:r>
            <a:r>
              <a:rPr lang="en-US" altLang="cs-CZ" sz="2200" dirty="0">
                <a:latin typeface="Arial" panose="020B0604020202020204" pitchFamily="34" charset="0"/>
              </a:rPr>
              <a:t>(Sweden) - these theories promoted significant government interventions in the market mechanism in order to maintain economic stability and social reconciliation.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Market (pure) economy </a:t>
            </a:r>
            <a:r>
              <a:rPr lang="en-US" altLang="cs-CZ" sz="2200" dirty="0">
                <a:latin typeface="Arial" panose="020B0604020202020204" pitchFamily="34" charset="0"/>
              </a:rPr>
              <a:t>(USA) - promoted no or minimal state intervention in the market mechanism.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present system of developed countries is a compromise between market and state regulation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89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TYPES OF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</a:t>
            </a:r>
            <a:r>
              <a:rPr lang="cs-CZ" altLang="cs-CZ" sz="2200" b="1" dirty="0" err="1">
                <a:latin typeface="Arial" panose="020B0604020202020204" pitchFamily="34" charset="0"/>
              </a:rPr>
              <a:t>eritorial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aspects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>
                <a:latin typeface="Arial" panose="020B0604020202020204" pitchFamily="34" charset="0"/>
              </a:rPr>
              <a:t>Local market </a:t>
            </a:r>
            <a:r>
              <a:rPr lang="en-US" altLang="cs-CZ" sz="2000" dirty="0">
                <a:latin typeface="Arial" panose="020B0604020202020204" pitchFamily="34" charset="0"/>
              </a:rPr>
              <a:t>- local shops in cities.</a:t>
            </a: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Notebook market in KARVIN</a:t>
            </a:r>
            <a:r>
              <a:rPr lang="cs-CZ" altLang="cs-CZ" sz="2000" dirty="0">
                <a:latin typeface="Arial" panose="020B0604020202020204" pitchFamily="34" charset="0"/>
              </a:rPr>
              <a:t>A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>
                <a:latin typeface="Arial" panose="020B0604020202020204" pitchFamily="34" charset="0"/>
              </a:rPr>
              <a:t>National market </a:t>
            </a:r>
            <a:r>
              <a:rPr lang="en-US" altLang="cs-CZ" sz="2000" dirty="0">
                <a:latin typeface="Arial" panose="020B0604020202020204" pitchFamily="34" charset="0"/>
              </a:rPr>
              <a:t>- the market within the polity. Formed by merger (sum) of the local markets. 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Notebook market in CZECH REPUBLIC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>
                <a:latin typeface="Arial" panose="020B0604020202020204" pitchFamily="34" charset="0"/>
              </a:rPr>
              <a:t>International Market </a:t>
            </a:r>
            <a:r>
              <a:rPr lang="en-US" altLang="cs-CZ" sz="2000" dirty="0">
                <a:latin typeface="Arial" panose="020B0604020202020204" pitchFamily="34" charset="0"/>
              </a:rPr>
              <a:t>– </a:t>
            </a:r>
            <a:r>
              <a:rPr lang="cs-CZ" altLang="cs-CZ" sz="2000" dirty="0">
                <a:latin typeface="Arial" panose="020B0604020202020204" pitchFamily="34" charset="0"/>
              </a:rPr>
              <a:t>(</a:t>
            </a:r>
            <a:r>
              <a:rPr lang="en-US" altLang="cs-CZ" sz="2000" dirty="0">
                <a:latin typeface="Arial" panose="020B0604020202020204" pitchFamily="34" charset="0"/>
              </a:rPr>
              <a:t>every product enters the global Marketplace</a:t>
            </a:r>
            <a:r>
              <a:rPr lang="cs-CZ" altLang="cs-CZ" sz="2000" dirty="0">
                <a:latin typeface="Arial" panose="020B0604020202020204" pitchFamily="34" charset="0"/>
              </a:rPr>
              <a:t>)</a:t>
            </a:r>
          </a:p>
          <a:p>
            <a:pPr marL="1428750" lvl="2" indent="-285750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 Formed by merger (sum) of the national markets.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global notebook market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Factual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aspects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u="sng" dirty="0" err="1">
                <a:latin typeface="Arial" panose="020B0604020202020204" pitchFamily="34" charset="0"/>
              </a:rPr>
              <a:t>Sectional</a:t>
            </a:r>
            <a:r>
              <a:rPr lang="en-US" altLang="cs-CZ" sz="2000" u="sng" dirty="0">
                <a:latin typeface="Arial" panose="020B0604020202020204" pitchFamily="34" charset="0"/>
              </a:rPr>
              <a:t> market </a:t>
            </a:r>
            <a:r>
              <a:rPr lang="en-US" altLang="cs-CZ" sz="2000" dirty="0">
                <a:latin typeface="Arial" panose="020B0604020202020204" pitchFamily="34" charset="0"/>
              </a:rPr>
              <a:t>- market which sells and buys </a:t>
            </a:r>
            <a:r>
              <a:rPr lang="cs-CZ" altLang="cs-CZ" sz="2000" dirty="0">
                <a:latin typeface="Arial" panose="020B0604020202020204" pitchFamily="34" charset="0"/>
              </a:rPr>
              <a:t>a </a:t>
            </a:r>
            <a:r>
              <a:rPr lang="cs-CZ" altLang="cs-CZ" sz="2000" dirty="0" err="1">
                <a:latin typeface="Arial" panose="020B0604020202020204" pitchFamily="34" charset="0"/>
              </a:rPr>
              <a:t>one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kind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commodity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u="sng" dirty="0">
                <a:latin typeface="Arial" panose="020B0604020202020204" pitchFamily="34" charset="0"/>
              </a:rPr>
              <a:t>Aggregate market </a:t>
            </a:r>
            <a:r>
              <a:rPr lang="en-US" altLang="cs-CZ" sz="2000" dirty="0">
                <a:latin typeface="Arial" panose="020B0604020202020204" pitchFamily="34" charset="0"/>
              </a:rPr>
              <a:t>- the market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en-US" altLang="cs-CZ" sz="2000" dirty="0">
                <a:latin typeface="Arial" panose="020B0604020202020204" pitchFamily="34" charset="0"/>
              </a:rPr>
              <a:t> all </a:t>
            </a:r>
            <a:r>
              <a:rPr lang="cs-CZ" altLang="cs-CZ" sz="2000" dirty="0" err="1">
                <a:latin typeface="Arial" panose="020B0604020202020204" pitchFamily="34" charset="0"/>
              </a:rPr>
              <a:t>commodities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731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27013" y="7239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ECONOMIC CIRCLE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6151" name="Nadpis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793750"/>
          </a:xfrm>
        </p:spPr>
        <p:txBody>
          <a:bodyPr/>
          <a:lstStyle/>
          <a:p>
            <a:pPr lvl="0">
              <a:spcBef>
                <a:spcPct val="20000"/>
              </a:spcBef>
            </a:pPr>
            <a:endParaRPr lang="en-GB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2099358"/>
            <a:ext cx="5111750" cy="3362546"/>
          </a:xfrm>
          <a:prstGeom prst="rect">
            <a:avLst/>
          </a:prstGeom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2327275"/>
            <a:ext cx="3008313" cy="3798888"/>
          </a:xfrm>
        </p:spPr>
        <p:txBody>
          <a:bodyPr/>
          <a:lstStyle/>
          <a:p>
            <a:pPr marL="285750" indent="-2857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TWO MARKETS</a:t>
            </a:r>
            <a:endParaRPr lang="en-GB" altLang="cs-CZ" sz="2200" b="1" dirty="0">
              <a:latin typeface="Arial" panose="020B0604020202020204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Font typeface="Symbol" panose="05050102010706020507" pitchFamily="18" charset="2"/>
              <a:buChar char="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MARKET FOR GOODS AND SERVICIES</a:t>
            </a:r>
          </a:p>
          <a:p>
            <a:pPr marL="742950" lvl="1" indent="-285750" eaLnBrk="1" hangingPunct="1">
              <a:spcBef>
                <a:spcPct val="0"/>
              </a:spcBef>
              <a:buFont typeface="Symbol" panose="05050102010706020507" pitchFamily="18" charset="2"/>
              <a:buChar char="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MARKET FOR </a:t>
            </a:r>
            <a:r>
              <a:rPr lang="cs-CZ" altLang="cs-CZ" sz="2000" dirty="0" err="1">
                <a:latin typeface="Arial" panose="020B0604020202020204" pitchFamily="34" charset="0"/>
              </a:rPr>
              <a:t>FoP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Font typeface="Symbol" panose="05050102010706020507" pitchFamily="18" charset="2"/>
              <a:buChar char=""/>
              <a:defRPr/>
            </a:pPr>
            <a:endParaRPr lang="en-GB" altLang="cs-CZ" sz="900" dirty="0">
              <a:latin typeface="Arial" panose="020B0604020202020204" pitchFamily="34" charset="0"/>
            </a:endParaRPr>
          </a:p>
          <a:p>
            <a:pPr marL="285750" lvl="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>
                <a:solidFill>
                  <a:prstClr val="black"/>
                </a:solidFill>
                <a:latin typeface="Arial" panose="020B0604020202020204" pitchFamily="34" charset="0"/>
              </a:rPr>
              <a:t>TWO ENTITIES</a:t>
            </a:r>
            <a:endParaRPr lang="en-GB" altLang="cs-CZ" sz="22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800100" lvl="1" indent="-342900">
              <a:buFontTx/>
              <a:buChar char="-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HOUSHOLDS</a:t>
            </a:r>
          </a:p>
          <a:p>
            <a:pPr marL="800100" lvl="1" indent="-342900">
              <a:buFontTx/>
              <a:buChar char="-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FIRMS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MARKET ENTITIES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Households </a:t>
            </a:r>
            <a:r>
              <a:rPr lang="en-US" altLang="cs-CZ" sz="2200" dirty="0">
                <a:latin typeface="Arial" panose="020B0604020202020204" pitchFamily="34" charset="0"/>
              </a:rPr>
              <a:t>(</a:t>
            </a:r>
            <a:r>
              <a:rPr lang="cs-CZ" altLang="cs-CZ" sz="2200" dirty="0" err="1">
                <a:latin typeface="Arial" panose="020B0604020202020204" pitchFamily="34" charset="0"/>
              </a:rPr>
              <a:t>target</a:t>
            </a:r>
            <a:r>
              <a:rPr lang="en-US" altLang="cs-CZ" sz="2200" dirty="0">
                <a:latin typeface="Arial" panose="020B0604020202020204" pitchFamily="34" charset="0"/>
              </a:rPr>
              <a:t>: to satisfy their needs, </a:t>
            </a:r>
            <a:r>
              <a:rPr lang="cs-CZ" altLang="cs-CZ" sz="2200" dirty="0">
                <a:latin typeface="Arial" panose="020B0604020202020204" pitchFamily="34" charset="0"/>
              </a:rPr>
              <a:t>UTILITY MAXIMALIZATION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t</a:t>
            </a:r>
            <a:r>
              <a:rPr lang="en-US" altLang="cs-CZ" sz="2000" dirty="0">
                <a:latin typeface="Arial" panose="020B0604020202020204" pitchFamily="34" charset="0"/>
              </a:rPr>
              <a:t>hey want to </a:t>
            </a:r>
            <a:r>
              <a:rPr lang="cs-CZ" altLang="cs-CZ" sz="2000" dirty="0" err="1">
                <a:latin typeface="Arial" panose="020B0604020202020204" pitchFamily="34" charset="0"/>
              </a:rPr>
              <a:t>obtain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en-US" altLang="cs-CZ" sz="2000" dirty="0">
                <a:latin typeface="Arial" panose="020B0604020202020204" pitchFamily="34" charset="0"/>
              </a:rPr>
              <a:t> useful </a:t>
            </a:r>
            <a:r>
              <a:rPr lang="cs-CZ" altLang="cs-CZ" sz="2000" dirty="0" err="1">
                <a:latin typeface="Arial" panose="020B0604020202020204" pitchFamily="34" charset="0"/>
              </a:rPr>
              <a:t>rare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commodities</a:t>
            </a:r>
            <a:r>
              <a:rPr lang="en-US" altLang="cs-CZ" sz="2000" dirty="0">
                <a:latin typeface="Arial" panose="020B0604020202020204" pitchFamily="34" charset="0"/>
              </a:rPr>
              <a:t> for their need</a:t>
            </a:r>
            <a:r>
              <a:rPr lang="cs-CZ" altLang="cs-CZ" sz="2000" dirty="0">
                <a:latin typeface="Arial" panose="020B0604020202020204" pitchFamily="34" charset="0"/>
              </a:rPr>
              <a:t>s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t</a:t>
            </a:r>
            <a:r>
              <a:rPr lang="en-US" altLang="cs-CZ" sz="2000" dirty="0">
                <a:latin typeface="Arial" panose="020B0604020202020204" pitchFamily="34" charset="0"/>
              </a:rPr>
              <a:t>hey offer FACTORS</a:t>
            </a:r>
            <a:r>
              <a:rPr lang="cs-CZ" altLang="cs-CZ" sz="2000" dirty="0">
                <a:latin typeface="Arial" panose="020B0604020202020204" pitchFamily="34" charset="0"/>
              </a:rPr>
              <a:t> OF </a:t>
            </a:r>
            <a:r>
              <a:rPr lang="en-US" altLang="cs-CZ" sz="2000" dirty="0">
                <a:latin typeface="Arial" panose="020B0604020202020204" pitchFamily="34" charset="0"/>
              </a:rPr>
              <a:t>PRODUCTION </a:t>
            </a:r>
            <a:r>
              <a:rPr lang="cs-CZ" altLang="cs-CZ" sz="2000" dirty="0">
                <a:latin typeface="Arial" panose="020B0604020202020204" pitchFamily="34" charset="0"/>
              </a:rPr>
              <a:t>to </a:t>
            </a:r>
            <a:r>
              <a:rPr lang="en-US" altLang="cs-CZ" sz="2000" dirty="0">
                <a:latin typeface="Arial" panose="020B0604020202020204" pitchFamily="34" charset="0"/>
              </a:rPr>
              <a:t>firms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2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Firm</a:t>
            </a:r>
            <a:r>
              <a:rPr lang="en-US" altLang="cs-CZ" sz="2200" b="1" dirty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(target: MAXIMIZE </a:t>
            </a:r>
            <a:r>
              <a:rPr lang="cs-CZ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PROFITS)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T</a:t>
            </a:r>
            <a:r>
              <a:rPr lang="en-US" altLang="cs-CZ" sz="2000" dirty="0">
                <a:latin typeface="Arial" panose="020B0604020202020204" pitchFamily="34" charset="0"/>
              </a:rPr>
              <a:t>hey</a:t>
            </a:r>
            <a:r>
              <a:rPr lang="cs-CZ" altLang="cs-CZ" sz="2000" dirty="0">
                <a:latin typeface="Arial" panose="020B0604020202020204" pitchFamily="34" charset="0"/>
              </a:rPr>
              <a:t> enter </a:t>
            </a: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market to transform products into money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2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State</a:t>
            </a:r>
            <a:r>
              <a:rPr lang="en-US" altLang="cs-CZ" sz="2200" dirty="0">
                <a:latin typeface="Arial" panose="020B0604020202020204" pitchFamily="34" charset="0"/>
              </a:rPr>
              <a:t> (goal: </a:t>
            </a:r>
            <a:r>
              <a:rPr lang="cs-CZ" altLang="cs-CZ" sz="2200" dirty="0">
                <a:latin typeface="Arial" panose="020B0604020202020204" pitchFamily="34" charset="0"/>
              </a:rPr>
              <a:t>INFLUENCE OF MARKET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it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remove</a:t>
            </a:r>
            <a:r>
              <a:rPr lang="cs-CZ" altLang="cs-CZ" sz="2000" dirty="0">
                <a:latin typeface="Arial" panose="020B0604020202020204" pitchFamily="34" charset="0"/>
              </a:rPr>
              <a:t>s</a:t>
            </a:r>
            <a:r>
              <a:rPr lang="en-US" altLang="cs-CZ" sz="2000" dirty="0">
                <a:latin typeface="Arial" panose="020B0604020202020204" pitchFamily="34" charset="0"/>
              </a:rPr>
              <a:t> the negative impact of the market influences and stimulate</a:t>
            </a:r>
            <a:r>
              <a:rPr lang="cs-CZ" altLang="cs-CZ" sz="2000" dirty="0">
                <a:latin typeface="Arial" panose="020B0604020202020204" pitchFamily="34" charset="0"/>
              </a:rPr>
              <a:t>s</a:t>
            </a:r>
            <a:r>
              <a:rPr lang="en-US" altLang="cs-CZ" sz="2000" dirty="0">
                <a:latin typeface="Arial" panose="020B0604020202020204" pitchFamily="34" charset="0"/>
              </a:rPr>
              <a:t> positive influences</a:t>
            </a:r>
          </a:p>
        </p:txBody>
      </p:sp>
    </p:spTree>
    <p:extLst>
      <p:ext uri="{BB962C8B-B14F-4D97-AF65-F5344CB8AC3E}">
        <p14:creationId xmlns:p14="http://schemas.microsoft.com/office/powerpoint/2010/main" val="3074038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MARKET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27013" y="7239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SUPPLY CURVE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28621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volume of supply (Q) is dependent on the price (P).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price is therefore independent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quantity</a:t>
            </a:r>
            <a:r>
              <a:rPr lang="en-US" altLang="cs-CZ" sz="2200" dirty="0">
                <a:latin typeface="Arial" panose="020B0604020202020204" pitchFamily="34" charset="0"/>
              </a:rPr>
              <a:t> the dependent variable.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relationship between these two variables reflects the </a:t>
            </a:r>
            <a:r>
              <a:rPr lang="en-US" altLang="cs-CZ" sz="2200" b="1" dirty="0">
                <a:latin typeface="Arial" panose="020B0604020202020204" pitchFamily="34" charset="0"/>
              </a:rPr>
              <a:t>supply curve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470" y="1647030"/>
            <a:ext cx="4583115" cy="415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8525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360</TotalTime>
  <Words>1710</Words>
  <Application>Microsoft Office PowerPoint</Application>
  <PresentationFormat>Předvádění na obrazovce (4:3)</PresentationFormat>
  <Paragraphs>253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Symbol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Ingrid Majerová</cp:lastModifiedBy>
  <cp:revision>59</cp:revision>
  <dcterms:created xsi:type="dcterms:W3CDTF">2016-03-17T12:08:01Z</dcterms:created>
  <dcterms:modified xsi:type="dcterms:W3CDTF">2023-09-13T10:32:07Z</dcterms:modified>
</cp:coreProperties>
</file>