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57" r:id="rId3"/>
    <p:sldId id="305" r:id="rId4"/>
    <p:sldId id="306" r:id="rId5"/>
    <p:sldId id="259" r:id="rId6"/>
    <p:sldId id="266" r:id="rId7"/>
    <p:sldId id="302" r:id="rId8"/>
    <p:sldId id="273" r:id="rId9"/>
    <p:sldId id="312" r:id="rId10"/>
    <p:sldId id="267" r:id="rId11"/>
    <p:sldId id="308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1397446" cy="590321"/>
          </a:xfrm>
        </p:spPr>
        <p:txBody>
          <a:bodyPr>
            <a:normAutofit/>
          </a:bodyPr>
          <a:lstStyle/>
          <a:p>
            <a:r>
              <a:rPr lang="cs-CZ" sz="2400" b="1" dirty="0"/>
              <a:t>Doc. Ing. Kamila Turečková, Ph.D., MBA</a:t>
            </a:r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všeobecné informace pro akademický rok 2023/2024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70000" lnSpcReduction="20000"/>
          </a:bodyPr>
          <a:lstStyle/>
          <a:p>
            <a:r>
              <a:rPr lang="cs-CZ" sz="3200" b="1" dirty="0"/>
              <a:t>Povinná:</a:t>
            </a:r>
          </a:p>
          <a:p>
            <a:pPr lvl="1"/>
            <a:r>
              <a:rPr lang="cs-CZ" sz="2300" dirty="0"/>
              <a:t>STEJSKAL, J., 2009. Regionální politika a její nástroje. Praha: Portál, ISBN 978-80-7367-588-2.</a:t>
            </a:r>
          </a:p>
          <a:p>
            <a:pPr lvl="1"/>
            <a:r>
              <a:rPr lang="cs-CZ" sz="2300" dirty="0"/>
              <a:t>PIKE, A., RODRIGUEZ POSE, A. and J. TOMANEY, 2017. </a:t>
            </a:r>
            <a:r>
              <a:rPr lang="cs-CZ" sz="2300" dirty="0" err="1"/>
              <a:t>Local</a:t>
            </a:r>
            <a:r>
              <a:rPr lang="cs-CZ" sz="2300" dirty="0"/>
              <a:t> and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Development</a:t>
            </a:r>
            <a:r>
              <a:rPr lang="cs-CZ" sz="2300" dirty="0"/>
              <a:t>. 2rd </a:t>
            </a:r>
            <a:r>
              <a:rPr lang="cs-CZ" sz="2300" dirty="0" err="1"/>
              <a:t>edn</a:t>
            </a:r>
            <a:r>
              <a:rPr lang="cs-CZ" sz="2300" dirty="0"/>
              <a:t>. London and New York: </a:t>
            </a:r>
            <a:r>
              <a:rPr lang="cs-CZ" sz="2300" dirty="0" err="1"/>
              <a:t>Routledge</a:t>
            </a:r>
            <a:r>
              <a:rPr lang="cs-CZ" sz="2300" dirty="0"/>
              <a:t>, ISBN 978-1-138-78572-4.</a:t>
            </a:r>
          </a:p>
          <a:p>
            <a:pPr lvl="1"/>
            <a:r>
              <a:rPr lang="cs-CZ" sz="2300" dirty="0"/>
              <a:t>WOKOUN, R., 2008. Regionální rozvoj: Východiska regionálního rozvoje, regionální politika, teorie, strategie a programování. Praha: Linde, ISBN 978-80-7201-699-0.</a:t>
            </a:r>
          </a:p>
          <a:p>
            <a:pPr lvl="1"/>
            <a:r>
              <a:rPr lang="cs-CZ" sz="2300" dirty="0"/>
              <a:t>TUREČKOVÁ, K., 2019. Regionální ekonomika a politika pro bakalářské studium. Distanční studijní text. Karviná: OPF SU.</a:t>
            </a:r>
          </a:p>
          <a:p>
            <a:pPr lvl="1"/>
            <a:r>
              <a:rPr lang="cs-CZ" sz="2300" dirty="0"/>
              <a:t>TUREČKOVÁ, K., 2020. Prostorová ekonomie pro magisterské studium. Distanční studijní text. Karviná: OPF SU.</a:t>
            </a:r>
          </a:p>
          <a:p>
            <a:r>
              <a:rPr lang="cs-CZ" sz="3200" b="1" dirty="0"/>
              <a:t>Doporučená:</a:t>
            </a:r>
          </a:p>
          <a:p>
            <a:pPr lvl="1"/>
            <a:r>
              <a:rPr lang="cs-CZ" sz="2300" dirty="0"/>
              <a:t>BUČEK, M., ŘEHÁK, Š. a J. TVRDOŇ, 2010. </a:t>
            </a:r>
            <a:r>
              <a:rPr lang="cs-CZ" sz="2300" dirty="0" err="1"/>
              <a:t>Regionálna</a:t>
            </a:r>
            <a:r>
              <a:rPr lang="cs-CZ" sz="2300" dirty="0"/>
              <a:t> </a:t>
            </a:r>
            <a:r>
              <a:rPr lang="cs-CZ" sz="2300" dirty="0" err="1"/>
              <a:t>ekonómia</a:t>
            </a:r>
            <a:r>
              <a:rPr lang="cs-CZ" sz="2300" dirty="0"/>
              <a:t> a politika. Bratislava, ISBN 978-80-8078-362-4.</a:t>
            </a:r>
          </a:p>
          <a:p>
            <a:pPr lvl="1"/>
            <a:r>
              <a:rPr lang="cs-CZ" sz="2300" dirty="0"/>
              <a:t>ARMSTRONG, M. and J. TAYLOR, 2000. </a:t>
            </a:r>
            <a:r>
              <a:rPr lang="cs-CZ" sz="2300" dirty="0" err="1"/>
              <a:t>Regional</a:t>
            </a:r>
            <a:r>
              <a:rPr lang="cs-CZ" sz="2300" dirty="0"/>
              <a:t> </a:t>
            </a:r>
            <a:r>
              <a:rPr lang="cs-CZ" sz="2300" dirty="0" err="1"/>
              <a:t>Economics</a:t>
            </a:r>
            <a:r>
              <a:rPr lang="cs-CZ" sz="2300" dirty="0"/>
              <a:t> and </a:t>
            </a:r>
            <a:r>
              <a:rPr lang="cs-CZ" sz="2300" dirty="0" err="1"/>
              <a:t>Policy</a:t>
            </a:r>
            <a:r>
              <a:rPr lang="cs-CZ" sz="2300" dirty="0"/>
              <a:t>. 3rd </a:t>
            </a:r>
            <a:r>
              <a:rPr lang="cs-CZ" sz="2300" dirty="0" err="1"/>
              <a:t>edn</a:t>
            </a:r>
            <a:r>
              <a:rPr lang="cs-CZ" sz="2300" dirty="0"/>
              <a:t>. Oxford: </a:t>
            </a:r>
            <a:r>
              <a:rPr lang="cs-CZ" sz="2300" dirty="0" err="1"/>
              <a:t>Wiley-Blackwell</a:t>
            </a:r>
            <a:r>
              <a:rPr lang="cs-CZ" sz="2300" dirty="0"/>
              <a:t>, ISBN 978-0631217138.</a:t>
            </a:r>
          </a:p>
          <a:p>
            <a:pPr lvl="1"/>
            <a:r>
              <a:rPr lang="cs-CZ" sz="2300" dirty="0"/>
              <a:t>WOKOUN, R., TOTH, P. a J. MACHÁČEK, 2011. Regionální a municipální ekonomie. Praha: </a:t>
            </a:r>
            <a:r>
              <a:rPr lang="cs-CZ" sz="2300" dirty="0" err="1"/>
              <a:t>Oeconomica</a:t>
            </a:r>
            <a:r>
              <a:rPr lang="cs-CZ" sz="2300" dirty="0"/>
              <a:t>, ISBN 978-80-245-1836-7.</a:t>
            </a:r>
          </a:p>
          <a:p>
            <a:pPr lvl="1"/>
            <a:r>
              <a:rPr lang="cs-CZ" sz="2300" dirty="0"/>
              <a:t>VITURKA, M. a kol., 2010. Kvalita podnikatelského prostředí, regionální konkurenceschopnost a strategie regionálního rozvoje České Republiky.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D4EC4F6-E83C-421E-A776-CACC0E67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14337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482" y="1981200"/>
            <a:ext cx="11584845" cy="45451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Email: 		</a:t>
            </a:r>
            <a:r>
              <a:rPr lang="cs-CZ" sz="2800" dirty="0"/>
              <a:t>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</a:t>
            </a:r>
            <a:r>
              <a:rPr lang="en-US" sz="2800" dirty="0"/>
              <a:t>A-A2</a:t>
            </a:r>
            <a:r>
              <a:rPr lang="cs-CZ" sz="2800" dirty="0"/>
              <a:t>08 (katedra ekonomie a veřejné správy)</a:t>
            </a:r>
          </a:p>
          <a:p>
            <a:r>
              <a:rPr lang="cs-CZ" sz="2800" dirty="0"/>
              <a:t>Telefon: 			+420 596398 301</a:t>
            </a:r>
            <a:endParaRPr lang="en-US" sz="2800" dirty="0"/>
          </a:p>
          <a:p>
            <a:r>
              <a:rPr lang="cs-CZ" sz="2800" dirty="0"/>
              <a:t>Konzultace: 		viz IS nebo dle dohody osobně nebo on-line přes MS Teams </a:t>
            </a:r>
          </a:p>
          <a:p>
            <a:pPr lvl="7"/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kód: oca8om0 </a:t>
            </a:r>
          </a:p>
          <a:p>
            <a:pPr lvl="7"/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odkaz: https://teams.microsoft.com/l/</a:t>
            </a:r>
            <a:r>
              <a:rPr lang="cs-CZ" sz="2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channel</a:t>
            </a:r>
            <a:r>
              <a:rPr lang="cs-CZ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FCA65A-7313-41DC-AC41-1DA72E12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Přednášející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2"/>
            <a:ext cx="11029616" cy="988332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prezenční forma studia/ individuální výuka</a:t>
            </a:r>
            <a:endParaRPr 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8011" y="1985555"/>
            <a:ext cx="7811589" cy="4636918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Samostatná aktivita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 – prezentace</a:t>
            </a:r>
            <a:endParaRPr lang="cs-CZ" sz="2800" u="sng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On-line volitelný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On-line zkouška prostřednictvím IS (max. </a:t>
            </a:r>
            <a:r>
              <a:rPr lang="cs-CZ" sz="2800" b="1" dirty="0">
                <a:solidFill>
                  <a:schemeClr val="accent2"/>
                </a:solidFill>
              </a:rPr>
              <a:t>50 bodů</a:t>
            </a:r>
            <a:r>
              <a:rPr lang="cs-CZ" sz="2800" dirty="0"/>
              <a:t>)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									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6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2600" dirty="0"/>
              <a:t>omluvy na základě lékařského potvrzení (omluva a dodání potvrzení do 5-ti pracovních dnů ode dne nepřítomnosti</a:t>
            </a:r>
            <a:endParaRPr lang="cs-CZ" sz="1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100" dirty="0"/>
          </a:p>
          <a:p>
            <a:pPr marL="6129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AE504F-8390-4C28-B77D-44A7D0C17ADF}"/>
              </a:ext>
            </a:extLst>
          </p:cNvPr>
          <p:cNvSpPr txBox="1"/>
          <p:nvPr/>
        </p:nvSpPr>
        <p:spPr>
          <a:xfrm>
            <a:off x="8229600" y="3597008"/>
            <a:ext cx="39624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25 testovacích otázek (výběr správné varianty (variant), doplnění, ano/ne), jedna otázka 2 body.  Máte na něj 15 minut.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9FE3025-2AB3-4F36-8F37-9ED940B0219D}"/>
              </a:ext>
            </a:extLst>
          </p:cNvPr>
          <p:cNvSpPr txBox="1"/>
          <p:nvPr/>
        </p:nvSpPr>
        <p:spPr>
          <a:xfrm>
            <a:off x="8229600" y="1985555"/>
            <a:ext cx="39624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Průběžný test má formu 20 testovacích otázek (ano/ne), jedna otázka 1 bod. Máte na něj 5 minut. Na průběžný test se nikam nezapisujete a jeho absolvování není povinné.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ED10A03-B8B0-4C03-9B00-0448E58C9424}"/>
              </a:ext>
            </a:extLst>
          </p:cNvPr>
          <p:cNvSpPr txBox="1"/>
          <p:nvPr/>
        </p:nvSpPr>
        <p:spPr>
          <a:xfrm>
            <a:off x="8229600" y="4935210"/>
            <a:ext cx="39624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</p:spTree>
    <p:extLst>
      <p:ext uri="{BB962C8B-B14F-4D97-AF65-F5344CB8AC3E}">
        <p14:creationId xmlns:p14="http://schemas.microsoft.com/office/powerpoint/2010/main" val="91339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824321"/>
            <a:ext cx="11029616" cy="1121019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 </a:t>
            </a:r>
            <a:b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kombinovaná forma studia</a:t>
            </a:r>
            <a: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(NKEKP)</a:t>
            </a:r>
            <a:br>
              <a:rPr lang="cs-CZ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2400" dirty="0"/>
              <a:t>(také ERASMUS či individuální studium; místo prezentace)</a:t>
            </a:r>
            <a:endParaRPr lang="en-US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1375" y="2011681"/>
            <a:ext cx="11780626" cy="484632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Volitelné zpracování </a:t>
            </a:r>
            <a:r>
              <a:rPr lang="cs-CZ" b="1" dirty="0"/>
              <a:t>eseje/úvahy </a:t>
            </a:r>
            <a:r>
              <a:rPr lang="cs-CZ" dirty="0"/>
              <a:t>dle zvoleného tématu a vloženého do „</a:t>
            </a:r>
            <a:r>
              <a:rPr lang="cs-CZ" b="1" dirty="0"/>
              <a:t>Odevzdávárny</a:t>
            </a:r>
            <a:r>
              <a:rPr lang="cs-CZ" dirty="0"/>
              <a:t>“ do stanoveného termínu (max. </a:t>
            </a:r>
            <a:r>
              <a:rPr lang="cs-CZ" b="1" dirty="0">
                <a:solidFill>
                  <a:schemeClr val="accent2"/>
                </a:solidFill>
              </a:rPr>
              <a:t>30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 indent="-360000">
              <a:buFont typeface="Wingdings" panose="05000000000000000000" pitchFamily="2" charset="2"/>
              <a:buChar char="§"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70000" lvl="1" indent="0">
              <a:buNone/>
            </a:pPr>
            <a:endParaRPr lang="cs-CZ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6">
                    <a:lumMod val="75000"/>
                  </a:schemeClr>
                </a:solidFill>
              </a:rPr>
              <a:t>témata pro esej/úvahu</a:t>
            </a: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Které faktory podle Vás rozhodují o lokalizaci zahraničních firem v České republice?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Na kterých faktorech závisí úspěch agrární firmy? (alternativně průmyslové či firmy nabízející služby, konkretizujte)</a:t>
            </a:r>
          </a:p>
          <a:p>
            <a:pPr lvl="2" indent="-360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accent6">
                    <a:lumMod val="75000"/>
                  </a:schemeClr>
                </a:solidFill>
              </a:rPr>
              <a:t>Vnímáte v rámci své pracovní zkušenosti existenci aglomeračních efektů na pracovišti, jakých a jak působí?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termín odevzdání</a:t>
            </a:r>
            <a:r>
              <a:rPr lang="cs-CZ" sz="1800" dirty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cs-CZ" sz="1800" b="1" u="sng" dirty="0">
                <a:solidFill>
                  <a:srgbClr val="FF0000"/>
                </a:solidFill>
              </a:rPr>
              <a:t>20. 11. 2023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/>
              <a:t>On-line zkouška prostřednictvím IS (max. </a:t>
            </a:r>
            <a:r>
              <a:rPr lang="cs-CZ" b="1" dirty="0">
                <a:solidFill>
                  <a:schemeClr val="accent2"/>
                </a:solidFill>
              </a:rPr>
              <a:t>70 bodů</a:t>
            </a:r>
            <a:r>
              <a:rPr lang="cs-CZ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b="1" u="sng" dirty="0">
                <a:solidFill>
                  <a:schemeClr val="accent3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3EAB3F2-43C7-41EB-9F3B-3E4D913C0731}"/>
              </a:ext>
            </a:extLst>
          </p:cNvPr>
          <p:cNvSpPr/>
          <p:nvPr/>
        </p:nvSpPr>
        <p:spPr>
          <a:xfrm>
            <a:off x="2438914" y="2644170"/>
            <a:ext cx="925106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– 1,5 strany čistého textu (Times New Roman, vel. písma 12, jednoduché řádkování)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strana, formální úprava textu, splnění požadavků na esej/úvahu</a:t>
            </a:r>
          </a:p>
          <a:p>
            <a:pPr marL="342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budou hodnoceny také použité zdroje (jejich seznam uvést na konci práce)</a:t>
            </a: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uvádět dle aktuálního Pokynu děkana pro úpravy, zveřejňování a ukládání VŠKP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0F22C8-C3FF-4A45-BC0B-31891859B89C}"/>
              </a:ext>
            </a:extLst>
          </p:cNvPr>
          <p:cNvSpPr txBox="1"/>
          <p:nvPr/>
        </p:nvSpPr>
        <p:spPr>
          <a:xfrm>
            <a:off x="6624918" y="5847150"/>
            <a:ext cx="541468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Zkouška má formu 35 testovacích otázek (výběr správné varianty (variant), doplnění, ano/ne), jedna otázka 2 body.  Máte na něj 20 minut.</a:t>
            </a:r>
          </a:p>
        </p:txBody>
      </p:sp>
    </p:spTree>
    <p:extLst>
      <p:ext uri="{BB962C8B-B14F-4D97-AF65-F5344CB8AC3E}">
        <p14:creationId xmlns:p14="http://schemas.microsoft.com/office/powerpoint/2010/main" val="95811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608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A = 100 – 90 bodů		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B = 89 - 80 bodů		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C= 79 – 70 bodů		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D = 69 - 60 bodů		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/>
              <a:t>E </a:t>
            </a:r>
            <a:r>
              <a:rPr lang="cs-CZ" sz="3200" dirty="0"/>
              <a:t>= 59 – 55 bodů		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/>
              <a:t>F </a:t>
            </a:r>
            <a:r>
              <a:rPr lang="cs-CZ" sz="3200" dirty="0"/>
              <a:t>= 54 a méně bodů		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A14307-5443-4962-9984-5EDA88A9C7EE}"/>
              </a:ext>
            </a:extLst>
          </p:cNvPr>
          <p:cNvSpPr txBox="1"/>
          <p:nvPr/>
        </p:nvSpPr>
        <p:spPr>
          <a:xfrm>
            <a:off x="5818094" y="1980143"/>
            <a:ext cx="6104965" cy="341632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standardně je vypisováno 5-7 termínů včetně jednoho „zkušebního“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termíny pro on-line zkoušení  (formou odpovědníků) jsou vypsány min. měsíc před koncem semestru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otázky na zkoušku jsou voleny z přednáškových prezentací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průběžné hodnocení studijních aktivit je k dispozici v IS obvykle s max. týdenním zpožděním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zjistíte, že jsem Vám špatně zapsala bodové či celkové hodnocení z předmětu nebo jeho aktivit, kontaktujte mne, individuálně co nejdříve vyřešíme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683D84-A986-472A-BC2B-4A6A629378CC}"/>
              </a:ext>
            </a:extLst>
          </p:cNvPr>
          <p:cNvSpPr txBox="1"/>
          <p:nvPr/>
        </p:nvSpPr>
        <p:spPr>
          <a:xfrm>
            <a:off x="5818094" y="5660650"/>
            <a:ext cx="610496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„zkušební test“ je dobrovolný, pokud však chcete uznat jeho bodový výsledek, je nutné zapsat se </a:t>
            </a:r>
            <a:r>
              <a:rPr lang="cs-CZ" sz="1600" b="1" dirty="0"/>
              <a:t>ex post </a:t>
            </a:r>
            <a:r>
              <a:rPr lang="cs-CZ" sz="1600" dirty="0"/>
              <a:t>na zkouškový termín k tomu určený (na žádný jiný), body ze zkušebního testu Vám připočítám do celkového hodnocení a podle toho zapíši konečné hodnocení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 (ZS 2023)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5589404"/>
              </p:ext>
            </p:extLst>
          </p:nvPr>
        </p:nvGraphicFramePr>
        <p:xfrm>
          <a:off x="107578" y="1922724"/>
          <a:ext cx="11824446" cy="48886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706">
                  <a:extLst>
                    <a:ext uri="{9D8B030D-6E8A-4147-A177-3AD203B41FA5}">
                      <a16:colId xmlns:a16="http://schemas.microsoft.com/office/drawing/2014/main" val="3074874965"/>
                    </a:ext>
                  </a:extLst>
                </a:gridCol>
              </a:tblGrid>
              <a:tr h="412022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kombi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 (semináře se nekonají), </a:t>
                      </a:r>
                      <a:r>
                        <a:rPr lang="cs-CZ" sz="1400" b="1" u="sng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 se uskuteční od 9:45 na A217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cs-CZ" sz="14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tutorial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(6.10.) úvod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nemoc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II. tutorial (3.11) prezentace přednáškových témat a diskuze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prostorové ekonomie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zemědělské výroby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průmyslové výroby I a aglomerační efekty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průmyslové výroby II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329"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8.11.</a:t>
                      </a:r>
                    </a:p>
                  </a:txBody>
                  <a:tcPr marL="68580" marR="68580" marT="7620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průběžný test přes odpovědníky v IS 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(po „lokalizaci průmyslové výroby“ včetně)</a:t>
                      </a:r>
                      <a:endParaRPr lang="cs-CZ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III. </a:t>
                      </a:r>
                      <a:r>
                        <a:rPr lang="cs-CZ" sz="1400" b="1" dirty="0" err="1">
                          <a:solidFill>
                            <a:srgbClr val="C00000"/>
                          </a:solidFill>
                        </a:rPr>
                        <a:t>tutorial</a:t>
                      </a:r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 (1.12.) zkušební test (někdy v týdnu dle dohody) a konzultace k esejím</a:t>
                      </a:r>
                    </a:p>
                    <a:p>
                      <a:endParaRPr lang="cs-CZ" sz="1400" b="1" dirty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27.11. nebo 1.12. v čase mezi 20:00-20:30 (máte možnost si test zkusit jen jednou!)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016205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prostorové uspořádání ekonomiky I a II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59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lokalizace mezinárodních korporací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teorie </a:t>
                      </a:r>
                      <a:r>
                        <a:rPr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výrobních okrsků a </a:t>
                      </a: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teorie učících se regionů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cs-CZ" sz="1400" strike="sngStrik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teorie pólů růstů a teorie růstových center / </a:t>
                      </a:r>
                      <a:r>
                        <a:rPr lang="cs-CZ" sz="1400" strike="sng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teorie kumulativních příčin a teorie </a:t>
                      </a:r>
                      <a:r>
                        <a:rPr lang="en-GB" sz="1400" strike="sngStrik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path dependency</a:t>
                      </a:r>
                      <a:r>
                        <a:rPr lang="cs-CZ" sz="1400" strike="sngStrike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cs-CZ" sz="1400" strike="sng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konzultace, zkušební test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1864D114-F609-4F40-81D8-0B389282DBC8}"/>
              </a:ext>
            </a:extLst>
          </p:cNvPr>
          <p:cNvSpPr txBox="1"/>
          <p:nvPr/>
        </p:nvSpPr>
        <p:spPr>
          <a:xfrm>
            <a:off x="7655860" y="544992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405946C-59C5-4060-AA06-87EC579D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50092E88-6EE3-442C-8308-12E8EE42C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460040"/>
              </p:ext>
            </p:extLst>
          </p:nvPr>
        </p:nvGraphicFramePr>
        <p:xfrm>
          <a:off x="457200" y="1902691"/>
          <a:ext cx="11304494" cy="4852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7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Volba témat prezentace; Individuální konzultace na A210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průběžný test přes „odpovědníky“, 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Prezentace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zkušební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1763A727-A94E-4328-998E-3A9A1E0D469E}"/>
              </a:ext>
            </a:extLst>
          </p:cNvPr>
          <p:cNvSpPr txBox="1"/>
          <p:nvPr/>
        </p:nvSpPr>
        <p:spPr>
          <a:xfrm>
            <a:off x="7145684" y="814535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Prezentace;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každý student si zvolí téma, viz dále (jedno téma lze u vybraných témat zpracovat max. třikrát)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název tématu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2 výukový týden na semináři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2 - 3 prezentace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max. 15 - 20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v PowerPointu </a:t>
            </a: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obsahová správnost, samotná prezentace a přednes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potřeba je uvést i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příklady dobré/špatné praxe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(aplikace teoretických poznatků do praxe)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prezentací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realizaci zemědělské produkce? (zde nutno specifikovat typy zemědělské výroby, vybrat jen některé)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realizaci průmyslové produkce? (zde nutno specifikovat typy průmyslové výroby (těžký průmysl, chemický, automobilový aj., vybrat jen některé)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Aglomerační efekty průmyslových zón (obecně + na příkladech)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Aglomerační efekty obchodní zón a center (obecně + na příkladech)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lázeňství?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služeb občanské vybavenosti?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lokalizační faktory jsou důležité v České republice pro rozvoj ubytovacích služeb?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lokalizace činností velké mezinárodní firmy – ve kterých zemích realizuje jakou část produkce/činností a proč (teorie lokalizace mezinárodních firem)?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struktury vysokoškolských institucí v regionech ČR (teorie učících se regionů) v kontextu výstupu regionu (HDP) nebo ocenění práce?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Jaké faktory jsou významné pro lokalizaci zahraničních firem na území ČR (proč tady chtějí podnikat)?</a:t>
            </a:r>
          </a:p>
        </p:txBody>
      </p:sp>
    </p:spTree>
    <p:extLst>
      <p:ext uri="{BB962C8B-B14F-4D97-AF65-F5344CB8AC3E}">
        <p14:creationId xmlns:p14="http://schemas.microsoft.com/office/powerpoint/2010/main" val="32575014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1648</TotalTime>
  <Words>1545</Words>
  <Application>Microsoft Office PowerPoint</Application>
  <PresentationFormat>Širokoúhlá obrazovka</PresentationFormat>
  <Paragraphs>184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Prostorová ekonomie</vt:lpstr>
      <vt:lpstr>Přednášející</vt:lpstr>
      <vt:lpstr>Podmínky absolvování  prezenční forma studia/ individuální výuka</vt:lpstr>
      <vt:lpstr>Podmínky absolvování  kombinovaná forma studia (NKEKP) (také ERASMUS či individuální studium; místo prezentace)</vt:lpstr>
      <vt:lpstr>Celkové hodnocení předmětu</vt:lpstr>
      <vt:lpstr>Harmonogram přednášek (ZS 2023)</vt:lpstr>
      <vt:lpstr>ROZPIS seminářů</vt:lpstr>
      <vt:lpstr>Prezentace; 30 bodů</vt:lpstr>
      <vt:lpstr>Témata prezentací</vt:lpstr>
      <vt:lpstr>Základní a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222</cp:revision>
  <cp:lastPrinted>2018-02-12T08:12:35Z</cp:lastPrinted>
  <dcterms:created xsi:type="dcterms:W3CDTF">2017-12-11T08:34:25Z</dcterms:created>
  <dcterms:modified xsi:type="dcterms:W3CDTF">2023-11-27T09:59:08Z</dcterms:modified>
</cp:coreProperties>
</file>