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65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5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24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63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54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88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983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5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057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7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67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75F16-9801-4267-AFD1-92817A43A2E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22FF9-2202-4204-8FA6-FD21E03A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9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komunitního výzkumu pro projektování sociálních 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Ivona </a:t>
            </a:r>
            <a:r>
              <a:rPr lang="cs-CZ" sz="2000" dirty="0" err="1" smtClean="0"/>
              <a:t>Buryová</a:t>
            </a:r>
            <a:endParaRPr lang="cs-CZ" sz="2000" dirty="0" smtClean="0"/>
          </a:p>
          <a:p>
            <a:r>
              <a:rPr lang="cs-CZ" sz="2000" dirty="0" smtClean="0"/>
              <a:t>Slezská univerzita v Opavě, Obchodně podnikatelská fakulta v Karviné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38092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Graf 5: Řešení problému nezaměstnanosti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13193142" cy="3829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Graf 6: Počet respondentů, kteří přišli do kontaktu se sociální službou</a:t>
            </a:r>
            <a:endParaRPr lang="cs-CZ" sz="24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2140" y="1484784"/>
            <a:ext cx="1228570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133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Graf 7: Zdroj informací o poskytované sociální službě</a:t>
            </a:r>
            <a:endParaRPr lang="cs-CZ" sz="24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412776"/>
            <a:ext cx="10381045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114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Graf 8: Zřízení telefonního informačního centra</a:t>
            </a:r>
            <a:endParaRPr lang="cs-CZ" sz="24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1484784"/>
            <a:ext cx="1142588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6272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Graf 9: Návrhy zlepšení v oblasti sociální pomoci</a:t>
            </a:r>
            <a:endParaRPr lang="cs-CZ" sz="24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1484784"/>
            <a:ext cx="10771175" cy="4842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6144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O výsledcích komunitního výzkumu bylo diskutováno jak se členy skupin komunitního plánování, tak i se zástupci organizací, které sociální služby poskytují. </a:t>
            </a:r>
          </a:p>
          <a:p>
            <a:pPr marL="0" indent="0" algn="just">
              <a:buNone/>
            </a:pPr>
            <a:r>
              <a:rPr lang="cs-CZ" dirty="0" smtClean="0"/>
              <a:t>Jedním z důvodů je, že občan hledá příslušnou sociální službu až tehdy, pokud nastane určitá sociální situace či sociální problém. </a:t>
            </a:r>
          </a:p>
          <a:p>
            <a:pPr marL="0" indent="0" algn="just">
              <a:buNone/>
            </a:pPr>
            <a:r>
              <a:rPr lang="cs-CZ" dirty="0" smtClean="0"/>
              <a:t>Další otázkou, která vyvstala z výsledků výzkumu je: </a:t>
            </a:r>
            <a:r>
              <a:rPr lang="cs-CZ" b="1" dirty="0" smtClean="0"/>
              <a:t>„Jakým způsobem naplňují organizace sociálních služeb kapacity klientů, při tak nízké zkušenosti občanů se službami?“</a:t>
            </a:r>
          </a:p>
          <a:p>
            <a:pPr marL="0" indent="0" algn="just">
              <a:buNone/>
            </a:pPr>
            <a:r>
              <a:rPr lang="cs-CZ" dirty="0" smtClean="0"/>
              <a:t>Komunitní výzkum, realizovaný v roce 2014, přinesl kromě zajímavých výsledků pro komunitní plánování i pozitivum pro další spolupráci mezi Magistrátem města Karviné a Obchodně podnikatelskou fakultou. Pro studenty byl zajímavou zkušeností zkoumání v terénu i v aplikaci znalostí ze statistiky, při vyhodnocování získaných údajů. Pro vedení města a sociální pracovníky v organizacích, poskytující sociální služby, důležitou zpětnou vazbou.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777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 smtClean="0"/>
              <a:t>Děkuji  Vám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676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Karviná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Historie města Karviné sahá do 13. st. Po skončení 2. světové války vzniká sloučením několika obcí (Fryštát, původní Karviná-Doly, </a:t>
            </a:r>
            <a:r>
              <a:rPr lang="cs-CZ" dirty="0" err="1" smtClean="0"/>
              <a:t>Darkov</a:t>
            </a:r>
            <a:r>
              <a:rPr lang="cs-CZ" dirty="0" smtClean="0"/>
              <a:t>, Ráj, Staré město) Karviná, jak ji známe dnes. Těžba uhlí a intenzivní výstavba vedly ve druhé polovině dvacátého století k rozmachu města a nárůstu jeho populace až téměř na 80 tisíc lidí. V současnosti patří Karviná k místům, jež trápí jedna z největších nezaměstnaností a vysoký úbytek obyvatelstva.</a:t>
            </a:r>
          </a:p>
          <a:p>
            <a:pPr marL="0" indent="0" algn="just">
              <a:buNone/>
            </a:pPr>
            <a:r>
              <a:rPr lang="cs-CZ" dirty="0" smtClean="0"/>
              <a:t>Statutární město Karviná je jedním správním obvodem, který tvoří devět městských částí – Karviná-Fryštát, Karviná-Doly, Karviná-Lázně </a:t>
            </a:r>
            <a:r>
              <a:rPr lang="cs-CZ" dirty="0" err="1" smtClean="0"/>
              <a:t>Darkov</a:t>
            </a:r>
            <a:r>
              <a:rPr lang="cs-CZ" dirty="0" smtClean="0"/>
              <a:t>, Karviná-Ráj, Karviná-Staré Město, Karviná-Nové Město, Karviná-</a:t>
            </a:r>
            <a:r>
              <a:rPr lang="cs-CZ" dirty="0" err="1" smtClean="0"/>
              <a:t>Mizerov</a:t>
            </a:r>
            <a:r>
              <a:rPr lang="cs-CZ" dirty="0" smtClean="0"/>
              <a:t>, Karviná-Hranice a Karviná-Louky.</a:t>
            </a:r>
          </a:p>
          <a:p>
            <a:pPr marL="0" indent="0" algn="just">
              <a:buNone/>
            </a:pPr>
            <a:r>
              <a:rPr lang="cs-CZ" b="1" dirty="0" smtClean="0"/>
              <a:t>Karviná – lázně </a:t>
            </a:r>
            <a:r>
              <a:rPr lang="cs-CZ" b="1" dirty="0" err="1" smtClean="0"/>
              <a:t>Darkov</a:t>
            </a:r>
            <a:r>
              <a:rPr lang="cs-CZ" b="1" dirty="0" smtClean="0"/>
              <a:t>, Karviná – Hranice</a:t>
            </a:r>
          </a:p>
          <a:p>
            <a:pPr marL="0" indent="0" algn="just">
              <a:buNone/>
            </a:pPr>
            <a:r>
              <a:rPr lang="cs-CZ" b="1" dirty="0" smtClean="0"/>
              <a:t>Karviná – Slezská univerzita Opava, Obchodně podnikatelská fakulta </a:t>
            </a:r>
          </a:p>
          <a:p>
            <a:pPr marL="0" indent="0" algn="just">
              <a:buNone/>
            </a:pPr>
            <a:r>
              <a:rPr lang="cs-CZ" dirty="0" smtClean="0"/>
              <a:t>Počet obyvatel (01/2014): 57005</a:t>
            </a:r>
          </a:p>
          <a:p>
            <a:pPr marL="0" indent="0" algn="just">
              <a:buNone/>
            </a:pPr>
            <a:r>
              <a:rPr lang="cs-CZ" dirty="0" smtClean="0"/>
              <a:t>Nezaměstnanost (srpen 2014): 14,35 %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07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Celkem 16 organizací, poskytující 43 typů sociálních služeb.</a:t>
            </a:r>
          </a:p>
          <a:p>
            <a:pPr marL="0" indent="0" algn="just">
              <a:buNone/>
            </a:pPr>
            <a:r>
              <a:rPr lang="cs-CZ" dirty="0" smtClean="0"/>
              <a:t>Ambulantní služby – 16</a:t>
            </a:r>
          </a:p>
          <a:p>
            <a:pPr marL="0" indent="0" algn="just">
              <a:buNone/>
            </a:pPr>
            <a:r>
              <a:rPr lang="cs-CZ" dirty="0" smtClean="0"/>
              <a:t>Terénní služby – 11</a:t>
            </a:r>
          </a:p>
          <a:p>
            <a:pPr marL="0" indent="0" algn="just">
              <a:buNone/>
            </a:pPr>
            <a:r>
              <a:rPr lang="cs-CZ" dirty="0" smtClean="0"/>
              <a:t>Pobytové služby – 10</a:t>
            </a:r>
          </a:p>
          <a:p>
            <a:pPr marL="0" indent="0" algn="just">
              <a:buNone/>
            </a:pPr>
            <a:r>
              <a:rPr lang="cs-CZ" dirty="0" smtClean="0"/>
              <a:t>Kombinované služby – 6</a:t>
            </a:r>
          </a:p>
          <a:p>
            <a:pPr marL="0" indent="0" algn="just">
              <a:buNone/>
            </a:pPr>
            <a:r>
              <a:rPr lang="cs-CZ" dirty="0" smtClean="0"/>
              <a:t>Největší poskytovatel – Slezská diakonie a Sociální služby Karviná.</a:t>
            </a:r>
          </a:p>
          <a:p>
            <a:pPr marL="0" indent="0" algn="just">
              <a:buNone/>
            </a:pPr>
            <a:r>
              <a:rPr lang="cs-CZ" dirty="0" smtClean="0"/>
              <a:t>Město Karviná každoročně pořádá </a:t>
            </a:r>
            <a:r>
              <a:rPr lang="cs-CZ" b="1" dirty="0" smtClean="0"/>
              <a:t>„Veletrh sociálních služeb v Karviné“, </a:t>
            </a:r>
            <a:r>
              <a:rPr lang="cs-CZ" dirty="0" smtClean="0"/>
              <a:t>kde jsou prezentovány všechny sociální služby. Prostřednictvím různých stánků a informačních materiálů, doprovodných akcí se snaží občany Karviné upoutat a informovat je. Dále vydává i </a:t>
            </a:r>
            <a:r>
              <a:rPr lang="cs-CZ" b="1" dirty="0" smtClean="0"/>
              <a:t>„Katalog sociálních služeb" </a:t>
            </a:r>
            <a:r>
              <a:rPr lang="cs-CZ" dirty="0" smtClean="0"/>
              <a:t>v tištěné podobě i v podobě, dostupné na www stránkách Sociální služby Karviná. </a:t>
            </a:r>
          </a:p>
          <a:p>
            <a:pPr marL="0" indent="0" algn="just">
              <a:buNone/>
            </a:pPr>
            <a:r>
              <a:rPr lang="cs-CZ" dirty="0" smtClean="0"/>
              <a:t>V roce 2013 - spolupráce s Obchodně podnikatelskou fakultou v Karviné na přípravě a realizaci komunitního výzkumu, který bude podkladem pro komunitní plánování. Jedním z cílů komunitního výzkumu - povědomí občanů města o sociálních službách v Karviné.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40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komunitního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1. Přípravná fáze :</a:t>
            </a:r>
          </a:p>
          <a:p>
            <a:pPr marL="0" indent="0">
              <a:buNone/>
            </a:pPr>
            <a:r>
              <a:rPr lang="cs-CZ" u="sng" dirty="0" smtClean="0"/>
              <a:t>První fáze:</a:t>
            </a:r>
          </a:p>
          <a:p>
            <a:pPr marL="0" indent="0">
              <a:buNone/>
            </a:pPr>
            <a:r>
              <a:rPr lang="cs-CZ" dirty="0" smtClean="0"/>
              <a:t>Stanovení cíle a priorit zkoumání se zadavatelem výzkumu – Magistrát města </a:t>
            </a:r>
          </a:p>
          <a:p>
            <a:pPr marL="0" indent="0">
              <a:buNone/>
            </a:pPr>
            <a:r>
              <a:rPr lang="cs-CZ" dirty="0" smtClean="0"/>
              <a:t>Karviná – odbor Sociálních služeb.</a:t>
            </a:r>
          </a:p>
          <a:p>
            <a:pPr marL="0" indent="0">
              <a:buNone/>
            </a:pPr>
            <a:r>
              <a:rPr lang="cs-CZ" dirty="0" smtClean="0"/>
              <a:t>Rozdělení vybraných oblastí města Karviné pro účely komunitního výzkumu.</a:t>
            </a:r>
          </a:p>
          <a:p>
            <a:pPr marL="0" indent="0">
              <a:buNone/>
            </a:pPr>
            <a:r>
              <a:rPr lang="cs-CZ" dirty="0" smtClean="0"/>
              <a:t>Počet a výběr výzkumníků – studentů Obchodně podnikatelské fakulty v Karviné.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Druhá fáze:</a:t>
            </a:r>
          </a:p>
          <a:p>
            <a:pPr marL="0" indent="0">
              <a:buNone/>
            </a:pPr>
            <a:r>
              <a:rPr lang="cs-CZ" dirty="0" smtClean="0"/>
              <a:t>Sestavení dotazníku a jeho konzultace se zástupci skupiny komunitního plánování města Karviná (byly doplňovány a pozměňovány otázky).</a:t>
            </a:r>
          </a:p>
          <a:p>
            <a:pPr marL="0" indent="0">
              <a:buNone/>
            </a:pPr>
            <a:r>
              <a:rPr lang="cs-CZ" dirty="0" smtClean="0"/>
              <a:t>Informativní školení výzkumníků (vybraných studentů), jehož cílem bylo:</a:t>
            </a:r>
          </a:p>
          <a:p>
            <a:r>
              <a:rPr lang="cs-CZ" dirty="0" smtClean="0"/>
              <a:t>vysvětlení cíle výzkumu,</a:t>
            </a:r>
          </a:p>
          <a:p>
            <a:r>
              <a:rPr lang="cs-CZ" dirty="0" smtClean="0"/>
              <a:t>seznámení s otázkami ve finální podobě dotazníku,</a:t>
            </a:r>
          </a:p>
          <a:p>
            <a:r>
              <a:rPr lang="cs-CZ" dirty="0" smtClean="0"/>
              <a:t>rozdělení do skupin,</a:t>
            </a:r>
          </a:p>
          <a:p>
            <a:r>
              <a:rPr lang="cs-CZ" dirty="0" smtClean="0"/>
              <a:t>seznámení s plánem města Karviné.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51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2. Realizační fáze</a:t>
            </a:r>
          </a:p>
          <a:p>
            <a:pPr marL="0" indent="0">
              <a:buNone/>
            </a:pPr>
            <a:r>
              <a:rPr lang="cs-CZ" dirty="0" smtClean="0"/>
              <a:t>Samotný terénní výzkum trval 4 týdny. Celkem bylo osloveno 4 000 občanů města Karviné ve vybraných lokalitách. Hodnotitelných vyplněných dotazníků bylo 3 590. </a:t>
            </a:r>
          </a:p>
          <a:p>
            <a:pPr marL="0" indent="0">
              <a:buNone/>
            </a:pPr>
            <a:r>
              <a:rPr lang="cs-CZ" dirty="0" smtClean="0"/>
              <a:t>Pro potřeby hodnocení byly dotazníky rozděleny do následujících skupin:</a:t>
            </a:r>
          </a:p>
          <a:p>
            <a:pPr marL="0" indent="0">
              <a:buNone/>
            </a:pPr>
            <a:r>
              <a:rPr lang="cs-CZ" dirty="0" smtClean="0"/>
              <a:t>o	zaměstnanci,</a:t>
            </a:r>
          </a:p>
          <a:p>
            <a:pPr marL="0" indent="0">
              <a:buNone/>
            </a:pPr>
            <a:r>
              <a:rPr lang="cs-CZ" dirty="0" smtClean="0"/>
              <a:t>o	nezaměstnaní,</a:t>
            </a:r>
          </a:p>
          <a:p>
            <a:pPr marL="0" indent="0">
              <a:buNone/>
            </a:pPr>
            <a:r>
              <a:rPr lang="cs-CZ" dirty="0" smtClean="0"/>
              <a:t>o	občané v důchodu,</a:t>
            </a:r>
          </a:p>
          <a:p>
            <a:pPr marL="0" indent="0">
              <a:buNone/>
            </a:pPr>
            <a:r>
              <a:rPr lang="cs-CZ" dirty="0" smtClean="0"/>
              <a:t>o	mateřská dovolená,</a:t>
            </a:r>
          </a:p>
          <a:p>
            <a:pPr marL="0" indent="0">
              <a:buNone/>
            </a:pPr>
            <a:r>
              <a:rPr lang="cs-CZ" dirty="0" smtClean="0"/>
              <a:t>o	studenti,</a:t>
            </a:r>
          </a:p>
          <a:p>
            <a:pPr marL="0" indent="0">
              <a:buNone/>
            </a:pPr>
            <a:r>
              <a:rPr lang="cs-CZ" dirty="0" smtClean="0"/>
              <a:t>o	osoby samostatně výdělečně činné,</a:t>
            </a:r>
          </a:p>
          <a:p>
            <a:pPr marL="0" indent="0">
              <a:buNone/>
            </a:pPr>
            <a:r>
              <a:rPr lang="cs-CZ" dirty="0" smtClean="0"/>
              <a:t>o	jiná ekonomická aktivita.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Vybrané výsledky výzkumu veřejnosti města Karviné</a:t>
            </a:r>
            <a:br>
              <a:rPr lang="cs-CZ" dirty="0" smtClean="0"/>
            </a:br>
            <a:r>
              <a:rPr lang="pt-BR" sz="3100" dirty="0" smtClean="0"/>
              <a:t>Graf 1: Informace o sociálních službách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2132856"/>
            <a:ext cx="10499243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742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Graf 3: Kam se obrátit při problému se závislostí</a:t>
            </a:r>
            <a:endParaRPr lang="cs-CZ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412776"/>
            <a:ext cx="14314519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2104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Graf 4: Kam se obrátit v případě zdravotního handicapu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14411005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238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Problémy, související s výchovou dítěte a vyhledáním příslušného poradenství, neví jak řešit </a:t>
            </a:r>
            <a:r>
              <a:rPr lang="cs-CZ" b="1" dirty="0" smtClean="0"/>
              <a:t>70% </a:t>
            </a:r>
            <a:r>
              <a:rPr lang="cs-CZ" dirty="0" smtClean="0"/>
              <a:t>z celkového počtu oslovených občanů. Pomoc při péči o seniory – necelá polovina respondentů. </a:t>
            </a:r>
          </a:p>
          <a:p>
            <a:pPr algn="just"/>
            <a:r>
              <a:rPr lang="cs-CZ" dirty="0" smtClean="0"/>
              <a:t>Pokud by se dostali do dluhů – </a:t>
            </a:r>
            <a:r>
              <a:rPr lang="cs-CZ" b="1" dirty="0" smtClean="0"/>
              <a:t>80% </a:t>
            </a:r>
            <a:r>
              <a:rPr lang="cs-CZ" dirty="0" smtClean="0"/>
              <a:t>oslovených občanů neví, kde hledat pomoc. </a:t>
            </a:r>
          </a:p>
          <a:p>
            <a:pPr algn="just"/>
            <a:r>
              <a:rPr lang="cs-CZ" dirty="0" smtClean="0"/>
              <a:t>Pokud by došlo ke ztrátě bydlení, </a:t>
            </a:r>
            <a:r>
              <a:rPr lang="cs-CZ" b="1" dirty="0" smtClean="0"/>
              <a:t>70% </a:t>
            </a:r>
            <a:r>
              <a:rPr lang="cs-CZ" dirty="0" smtClean="0"/>
              <a:t>respondentů neví, kam se obrátit.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7383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725</Words>
  <Application>Microsoft Office PowerPoint</Application>
  <PresentationFormat>Předvádění na obrazovce 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Význam komunitního výzkumu pro projektování sociálních služeb</vt:lpstr>
      <vt:lpstr>Karviná</vt:lpstr>
      <vt:lpstr>Sociální služby</vt:lpstr>
      <vt:lpstr>Projekt komunitního výzkumu</vt:lpstr>
      <vt:lpstr>Prezentace aplikace PowerPoint</vt:lpstr>
      <vt:lpstr> Vybrané výsledky výzkumu veřejnosti města Karviné Graf 1: Informace o sociálních službách </vt:lpstr>
      <vt:lpstr>Graf 3: Kam se obrátit při problému se závislostí</vt:lpstr>
      <vt:lpstr>Graf 4: Kam se obrátit v případě zdravotního handicapu</vt:lpstr>
      <vt:lpstr>Prezentace aplikace PowerPoint</vt:lpstr>
      <vt:lpstr>Graf 5: Řešení problému nezaměstnanosti</vt:lpstr>
      <vt:lpstr>Graf 6: Počet respondentů, kteří přišli do kontaktu se sociální službou</vt:lpstr>
      <vt:lpstr>Graf 7: Zdroj informací o poskytované sociální službě</vt:lpstr>
      <vt:lpstr>Graf 8: Zřízení telefonního informačního centra</vt:lpstr>
      <vt:lpstr>Graf 9: Návrhy zlepšení v oblasti sociální pomoci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komunitního výzkumu pro projektování sociálních služeb</dc:title>
  <dc:creator>Lukas</dc:creator>
  <cp:lastModifiedBy>buryova</cp:lastModifiedBy>
  <cp:revision>19</cp:revision>
  <dcterms:created xsi:type="dcterms:W3CDTF">2014-10-21T14:56:40Z</dcterms:created>
  <dcterms:modified xsi:type="dcterms:W3CDTF">2023-12-04T11:00:55Z</dcterms:modified>
</cp:coreProperties>
</file>