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6" r:id="rId3"/>
    <p:sldId id="297" r:id="rId4"/>
    <p:sldId id="287" r:id="rId5"/>
    <p:sldId id="298" r:id="rId6"/>
    <p:sldId id="288" r:id="rId7"/>
    <p:sldId id="300" r:id="rId8"/>
    <p:sldId id="299" r:id="rId9"/>
    <p:sldId id="289" r:id="rId10"/>
    <p:sldId id="293" r:id="rId11"/>
    <p:sldId id="294" r:id="rId12"/>
    <p:sldId id="295" r:id="rId1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0037" autoAdjust="0"/>
  </p:normalViewPr>
  <p:slideViewPr>
    <p:cSldViewPr>
      <p:cViewPr varScale="1">
        <p:scale>
          <a:sx n="134" d="100"/>
          <a:sy n="134" d="100"/>
        </p:scale>
        <p:origin x="95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70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609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393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317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69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04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oman.hlawiczk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 do kurzu 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95886"/>
            <a:ext cx="2600071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r>
              <a:rPr lang="cs-CZ" sz="1400" dirty="0">
                <a:solidFill>
                  <a:srgbClr val="FF0000"/>
                </a:solidFill>
              </a:rPr>
              <a:t>Přednášky a semináře předmětu.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Časopisecké články.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RADOVÁ, J., DVOŘÁK, P. a J. MÁLEK, 2009. Finanční matematika pro každého. </a:t>
            </a:r>
            <a:r>
              <a:rPr lang="cs-CZ" sz="1400"/>
              <a:t>Praha: </a:t>
            </a:r>
            <a:r>
              <a:rPr lang="cs-CZ" sz="1400" dirty="0"/>
              <a:t>GRADA </a:t>
            </a:r>
            <a:r>
              <a:rPr lang="cs-CZ" sz="1400" dirty="0" err="1"/>
              <a:t>Publishing</a:t>
            </a:r>
            <a:r>
              <a:rPr lang="cs-CZ" sz="1400" dirty="0"/>
              <a:t>. ISBN 978-80-247-3291-6.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CIPRA, T., 2006. Pojistná matematika: teorie a praxe. Praha: EKOPRESS. ISBN 80-86929-11-6.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CIPRA, T., 2005. Praktický průvodce finanční a pojistnou matematikou. Praha: </a:t>
            </a:r>
            <a:r>
              <a:rPr lang="cs-CZ" sz="1400" dirty="0" err="1"/>
              <a:t>Ekopress</a:t>
            </a:r>
            <a:r>
              <a:rPr lang="cs-CZ" sz="1400" dirty="0"/>
              <a:t>. ISBN 80-86119-91-2.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ŠLECHTOVÁ, J., 2005. Finanční a pojistná matematika. Karviná SU OPF. ISBN 80-7248-336-6.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CIPRA, T.´, 2006. Finanční a pojistné vzorce. Praha: GRADA </a:t>
            </a:r>
            <a:r>
              <a:rPr lang="cs-CZ" sz="1400" dirty="0" err="1"/>
              <a:t>Publishing</a:t>
            </a:r>
            <a:r>
              <a:rPr lang="cs-CZ" sz="1400" dirty="0"/>
              <a:t>. ISBN 80-247-1633-X.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RADOVÁ, J., CHÝNA, V. a J. MÁLEK, 2005. Finanční matematika v příkladech. Praha: Professional </a:t>
            </a:r>
            <a:r>
              <a:rPr lang="cs-CZ" sz="1400" dirty="0" err="1"/>
              <a:t>Publishing</a:t>
            </a:r>
            <a:r>
              <a:rPr lang="cs-CZ" sz="1400" dirty="0"/>
              <a:t>,. ISBN 80-86419-97-5.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SEKERKA, B., 2002. Matematické a statistické metody ve financování, cenných papírech a pojištění. Praha: </a:t>
            </a:r>
            <a:r>
              <a:rPr lang="cs-CZ" sz="1400" dirty="0" err="1"/>
              <a:t>Profess</a:t>
            </a:r>
            <a:r>
              <a:rPr lang="cs-CZ" sz="1400" dirty="0"/>
              <a:t> </a:t>
            </a:r>
            <a:r>
              <a:rPr lang="cs-CZ" sz="1400" dirty="0" err="1"/>
              <a:t>consulting</a:t>
            </a:r>
            <a:r>
              <a:rPr lang="cs-CZ" sz="1400" dirty="0"/>
              <a:t>. ISBN 80-7259-031-5. 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DUCHÁČKOVÁ, E., 2003. Principy pojištění a pojišťovnictví. Praha: </a:t>
            </a:r>
            <a:r>
              <a:rPr lang="cs-CZ" sz="1400" dirty="0" err="1"/>
              <a:t>Ekopress</a:t>
            </a:r>
            <a:r>
              <a:rPr lang="cs-CZ" sz="1400" dirty="0"/>
              <a:t>. ISBN 80-86119-67-X.</a:t>
            </a:r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Literatura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796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78497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 dirty="0"/>
              <a:t>Veškeré materiály ke studiu předmětu budou průběžně k dispozici v is.slu.cz (podklady k přednáškám a seminářům, zadání příkladů)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Na přednášky i semináře mějte </a:t>
            </a:r>
            <a:r>
              <a:rPr lang="cs-CZ" sz="1800"/>
              <a:t>připravenou kalkulačku</a:t>
            </a: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a přeji pěkný den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Ing. Roman Hlawiczka, Ph.D.</a:t>
            </a:r>
          </a:p>
          <a:p>
            <a:pPr lvl="1"/>
            <a:r>
              <a:rPr lang="cs-CZ" sz="1700" dirty="0"/>
              <a:t>tel: 606 630 236</a:t>
            </a:r>
          </a:p>
          <a:p>
            <a:pPr lvl="1"/>
            <a:r>
              <a:rPr lang="cs-CZ" sz="1700" dirty="0"/>
              <a:t>e-mail: </a:t>
            </a:r>
            <a:r>
              <a:rPr lang="cs-CZ" sz="1700" dirty="0">
                <a:hlinkClick r:id="rId3"/>
              </a:rPr>
              <a:t>roman.hlawiczka@opf.slu.cz</a:t>
            </a:r>
            <a:r>
              <a:rPr lang="cs-CZ" sz="1700" dirty="0"/>
              <a:t>, </a:t>
            </a:r>
          </a:p>
          <a:p>
            <a:endParaRPr lang="cs-CZ" sz="1700" dirty="0"/>
          </a:p>
          <a:p>
            <a:r>
              <a:rPr lang="cs-CZ" sz="2000" dirty="0"/>
              <a:t>Konzultační hodiny </a:t>
            </a:r>
          </a:p>
          <a:p>
            <a:pPr lvl="1"/>
            <a:r>
              <a:rPr lang="cs-CZ" sz="1700" dirty="0"/>
              <a:t>Úterý dle dohody, dále individuálně - prosím zatelefonovat nebo napsat mail s požadavkem.</a:t>
            </a:r>
            <a:endParaRPr lang="en-GB" sz="1700" dirty="0"/>
          </a:p>
          <a:p>
            <a:pPr marL="0" indent="0">
              <a:buNone/>
            </a:pPr>
            <a:endParaRPr lang="cs-CZ" sz="17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Kontakt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56895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1. Základní pojmy finanční a pojistné matematiky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2. Jednoduché úročení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3. Krátkodobé cenné papíry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4. Složené úročení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5. Úroková míra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6. Dlouhodobé cenné papíry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7. Spoření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8. Důchody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9. Modely opakovaných plateb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10. Riziko ve finanční matematice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11. Životní pojištění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12. Neživotní pojištění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13. Zdravotní a důchodové pojištění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Obsah kurzu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1020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275606"/>
            <a:ext cx="864096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3 x průběžný písemný test v průběhu semestru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písemná zkouška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Bodové hodnocení aktivit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698472"/>
              </p:ext>
            </p:extLst>
          </p:nvPr>
        </p:nvGraphicFramePr>
        <p:xfrm>
          <a:off x="827584" y="1069710"/>
          <a:ext cx="7212734" cy="338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3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609"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</a:t>
                      </a:r>
                      <a:r>
                        <a:rPr lang="cs-CZ" baseline="0" dirty="0"/>
                        <a:t> z hodnocení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Průběžný test 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Průběžný test 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Průběžný test 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Písemná zkouška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</a:t>
                      </a:r>
                      <a:r>
                        <a:rPr lang="cs-CZ" baseline="0" dirty="0"/>
                        <a:t>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∑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008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059582"/>
            <a:ext cx="820891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A:	91 – 100 bodů</a:t>
            </a:r>
          </a:p>
          <a:p>
            <a:r>
              <a:rPr lang="cs-CZ" sz="2000" dirty="0"/>
              <a:t>B: 	81 – 90 bodů</a:t>
            </a:r>
          </a:p>
          <a:p>
            <a:r>
              <a:rPr lang="cs-CZ" sz="2000" dirty="0"/>
              <a:t>C: 	71 – 80 bodů</a:t>
            </a:r>
          </a:p>
          <a:p>
            <a:r>
              <a:rPr lang="cs-CZ" sz="2000" dirty="0"/>
              <a:t>D: 	61 – 70 bodů</a:t>
            </a:r>
          </a:p>
          <a:p>
            <a:r>
              <a:rPr lang="cs-CZ" sz="2000" dirty="0"/>
              <a:t>E: 	51 – 60 bodů</a:t>
            </a:r>
          </a:p>
          <a:p>
            <a:r>
              <a:rPr lang="cs-CZ" sz="2000" dirty="0"/>
              <a:t>F: 	  0 – 50 bodů</a:t>
            </a:r>
            <a:endParaRPr 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Celkové hodnocení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059582"/>
            <a:ext cx="820891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Např. test č. 1</a:t>
            </a:r>
          </a:p>
          <a:p>
            <a:endParaRPr lang="cs-CZ" sz="2000" dirty="0"/>
          </a:p>
          <a:p>
            <a:r>
              <a:rPr lang="cs-CZ" sz="2000" dirty="0"/>
              <a:t>Přepočet – např. </a:t>
            </a:r>
          </a:p>
          <a:p>
            <a:r>
              <a:rPr lang="cs-CZ" sz="2000" dirty="0"/>
              <a:t>36 otázek ……100 %</a:t>
            </a:r>
          </a:p>
          <a:p>
            <a:r>
              <a:rPr lang="cs-CZ" sz="2000" dirty="0"/>
              <a:t>29 správných otázek……….x %</a:t>
            </a:r>
          </a:p>
          <a:p>
            <a:pPr marL="0" indent="0">
              <a:buNone/>
            </a:pPr>
            <a:r>
              <a:rPr lang="cs-CZ" sz="2000" b="1" dirty="0"/>
              <a:t>X = 80,55 %</a:t>
            </a:r>
          </a:p>
          <a:p>
            <a:pPr marL="0" indent="0">
              <a:buNone/>
            </a:pPr>
            <a:r>
              <a:rPr lang="cs-CZ" sz="2000" dirty="0"/>
              <a:t>100 %................ 10 bodů</a:t>
            </a:r>
          </a:p>
          <a:p>
            <a:pPr marL="0" indent="0">
              <a:buNone/>
            </a:pPr>
            <a:r>
              <a:rPr lang="cs-CZ" sz="2000" dirty="0"/>
              <a:t>80.55 %................x bodů</a:t>
            </a:r>
          </a:p>
          <a:p>
            <a:pPr marL="0" indent="0">
              <a:buNone/>
            </a:pPr>
            <a:r>
              <a:rPr lang="cs-CZ" sz="2000" b="1" dirty="0"/>
              <a:t>X = 8,055 bodů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10 bodů …………100 %</a:t>
            </a:r>
          </a:p>
          <a:p>
            <a:endParaRPr lang="cs-CZ" sz="2000" dirty="0"/>
          </a:p>
          <a:p>
            <a:r>
              <a:rPr lang="cs-CZ" sz="2000" dirty="0"/>
              <a:t>B: 	81 – 90 bodů</a:t>
            </a:r>
          </a:p>
          <a:p>
            <a:r>
              <a:rPr lang="cs-CZ" sz="2000" dirty="0"/>
              <a:t>C: 	71 – 80 bodů</a:t>
            </a:r>
          </a:p>
          <a:p>
            <a:r>
              <a:rPr lang="cs-CZ" sz="2000" dirty="0"/>
              <a:t>D: 	61 – 70 bodů</a:t>
            </a:r>
          </a:p>
          <a:p>
            <a:r>
              <a:rPr lang="cs-CZ" sz="2000" dirty="0"/>
              <a:t>E: 	51 – 60 bodů</a:t>
            </a:r>
          </a:p>
          <a:p>
            <a:r>
              <a:rPr lang="cs-CZ" sz="2000" dirty="0"/>
              <a:t>F: 	  0 – 50 bodů</a:t>
            </a:r>
            <a:endParaRPr 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Výpočet výsledků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4486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71550"/>
            <a:ext cx="882098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Clr>
                <a:srgbClr val="307871"/>
              </a:buClr>
            </a:pPr>
            <a:r>
              <a:rPr lang="cs-CZ" sz="1900" dirty="0"/>
              <a:t>Průběžné testy se píšou v čase přednášky</a:t>
            </a:r>
          </a:p>
          <a:p>
            <a:pPr algn="just">
              <a:buClr>
                <a:srgbClr val="307871"/>
              </a:buClr>
            </a:pPr>
            <a:endParaRPr lang="cs-CZ" sz="1900" dirty="0"/>
          </a:p>
          <a:p>
            <a:pPr algn="just">
              <a:buClr>
                <a:srgbClr val="307871"/>
              </a:buClr>
            </a:pPr>
            <a:r>
              <a:rPr lang="cs-CZ" sz="1900" dirty="0"/>
              <a:t>Termíny testů:</a:t>
            </a:r>
          </a:p>
          <a:p>
            <a:pPr lvl="1" algn="just">
              <a:buClr>
                <a:srgbClr val="307871"/>
              </a:buClr>
            </a:pPr>
            <a:r>
              <a:rPr lang="cs-CZ" sz="1600" dirty="0"/>
              <a:t>Průběžný test 1	</a:t>
            </a:r>
            <a:r>
              <a:rPr lang="cs-CZ" sz="1600" b="1" dirty="0">
                <a:solidFill>
                  <a:srgbClr val="C00000"/>
                </a:solidFill>
              </a:rPr>
              <a:t>říjen</a:t>
            </a:r>
          </a:p>
          <a:p>
            <a:pPr lvl="1" algn="just">
              <a:buClr>
                <a:srgbClr val="307871"/>
              </a:buClr>
            </a:pPr>
            <a:r>
              <a:rPr lang="cs-CZ" sz="1600" dirty="0"/>
              <a:t>Průběžný test 2	</a:t>
            </a:r>
            <a:r>
              <a:rPr lang="cs-CZ" sz="1600" b="1" dirty="0">
                <a:solidFill>
                  <a:srgbClr val="C00000"/>
                </a:solidFill>
              </a:rPr>
              <a:t>listopad</a:t>
            </a:r>
          </a:p>
          <a:p>
            <a:pPr lvl="1" algn="just">
              <a:buClr>
                <a:srgbClr val="307871"/>
              </a:buClr>
            </a:pPr>
            <a:r>
              <a:rPr lang="cs-CZ" sz="1600" dirty="0"/>
              <a:t>Průběžný test 3	</a:t>
            </a:r>
            <a:r>
              <a:rPr lang="cs-CZ" sz="1600" b="1" dirty="0">
                <a:solidFill>
                  <a:srgbClr val="C00000"/>
                </a:solidFill>
              </a:rPr>
              <a:t>prosinec</a:t>
            </a:r>
          </a:p>
          <a:p>
            <a:pPr algn="just">
              <a:buClr>
                <a:srgbClr val="307871"/>
              </a:buClr>
            </a:pPr>
            <a:endParaRPr lang="cs-CZ" sz="1400" dirty="0"/>
          </a:p>
          <a:p>
            <a:pPr algn="just">
              <a:buClr>
                <a:srgbClr val="307871"/>
              </a:buClr>
            </a:pPr>
            <a:r>
              <a:rPr lang="cs-CZ" sz="1900" dirty="0"/>
              <a:t>Struktura testů: </a:t>
            </a:r>
          </a:p>
          <a:p>
            <a:pPr lvl="1" algn="just">
              <a:buClr>
                <a:srgbClr val="307871"/>
              </a:buClr>
            </a:pPr>
            <a:r>
              <a:rPr lang="cs-CZ" sz="1600" dirty="0"/>
              <a:t>Teorie	20 % </a:t>
            </a:r>
          </a:p>
          <a:p>
            <a:pPr lvl="1" algn="just">
              <a:buClr>
                <a:srgbClr val="307871"/>
              </a:buClr>
            </a:pPr>
            <a:r>
              <a:rPr lang="cs-CZ" sz="1600" dirty="0"/>
              <a:t>Příklady	80 %</a:t>
            </a:r>
          </a:p>
          <a:p>
            <a:pPr algn="just">
              <a:buClr>
                <a:srgbClr val="307871"/>
              </a:buClr>
            </a:pPr>
            <a:endParaRPr lang="cs-CZ" sz="800" dirty="0"/>
          </a:p>
          <a:p>
            <a:pPr algn="just">
              <a:buClr>
                <a:srgbClr val="307871"/>
              </a:buClr>
            </a:pPr>
            <a:r>
              <a:rPr lang="cs-CZ" sz="1800" dirty="0"/>
              <a:t>Jedná se o nepovinnou aktivitu, nejsou opravné termíny.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Průběžné</a:t>
            </a:r>
            <a:r>
              <a:rPr lang="en-US" b="1" dirty="0"/>
              <a:t> </a:t>
            </a:r>
            <a:r>
              <a:rPr lang="en-US" b="1" dirty="0" err="1"/>
              <a:t>písemné</a:t>
            </a:r>
            <a:r>
              <a:rPr lang="en-US" b="1" dirty="0"/>
              <a:t> testy</a:t>
            </a:r>
          </a:p>
        </p:txBody>
      </p:sp>
    </p:spTree>
    <p:extLst>
      <p:ext uri="{BB962C8B-B14F-4D97-AF65-F5344CB8AC3E}">
        <p14:creationId xmlns:p14="http://schemas.microsoft.com/office/powerpoint/2010/main" val="1147182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/>
              <a:t>Písemný test </a:t>
            </a:r>
          </a:p>
          <a:p>
            <a:pPr algn="just">
              <a:defRPr/>
            </a:pPr>
            <a:r>
              <a:rPr lang="cs-CZ" sz="2000" dirty="0"/>
              <a:t>Celkem 60 bodů</a:t>
            </a:r>
          </a:p>
          <a:p>
            <a:pPr algn="just">
              <a:defRPr/>
            </a:pPr>
            <a:r>
              <a:rPr lang="cs-CZ" sz="2000" dirty="0"/>
              <a:t>Z látky probrané v průběhu celého semestru</a:t>
            </a:r>
          </a:p>
          <a:p>
            <a:pPr algn="just"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Struktura testu:</a:t>
            </a:r>
          </a:p>
          <a:p>
            <a:pPr lvl="1" algn="just">
              <a:spcBef>
                <a:spcPts val="1200"/>
              </a:spcBef>
              <a:defRPr/>
            </a:pPr>
            <a:r>
              <a:rPr lang="cs-CZ" sz="1800" dirty="0"/>
              <a:t>Teorie			24 bodů</a:t>
            </a:r>
          </a:p>
          <a:p>
            <a:pPr lvl="1" algn="just">
              <a:spcBef>
                <a:spcPts val="1200"/>
              </a:spcBef>
              <a:defRPr/>
            </a:pPr>
            <a:r>
              <a:rPr lang="cs-CZ" sz="1800" dirty="0"/>
              <a:t>Příklady 			36 bodů</a:t>
            </a:r>
          </a:p>
          <a:p>
            <a:pPr>
              <a:buClr>
                <a:srgbClr val="307871"/>
              </a:buClr>
            </a:pPr>
            <a:endParaRPr lang="cs-CZ" sz="1400" dirty="0"/>
          </a:p>
          <a:p>
            <a:pPr>
              <a:buClr>
                <a:srgbClr val="307871"/>
              </a:buClr>
            </a:pPr>
            <a:endParaRPr lang="cs-CZ" sz="1400" dirty="0"/>
          </a:p>
          <a:p>
            <a:pPr>
              <a:buClr>
                <a:srgbClr val="307871"/>
              </a:buClr>
            </a:pPr>
            <a:r>
              <a:rPr lang="cs-CZ" sz="1800" dirty="0"/>
              <a:t>Závěrečná zkouška bude ve zkouškovém období, termíny budou vypsány v IS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Závěrečný</a:t>
            </a:r>
            <a:r>
              <a:rPr lang="en-US" b="1" dirty="0"/>
              <a:t> </a:t>
            </a:r>
            <a:r>
              <a:rPr lang="en-US" b="1" dirty="0" err="1"/>
              <a:t>zkouškový</a:t>
            </a:r>
            <a:r>
              <a:rPr lang="en-US" b="1" dirty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299433985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5115</TotalTime>
  <Words>645</Words>
  <Application>Microsoft Office PowerPoint</Application>
  <PresentationFormat>Předvádění na obrazovce (16:9)</PresentationFormat>
  <Paragraphs>130</Paragraphs>
  <Slides>12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Enriqueta</vt:lpstr>
      <vt:lpstr>Times New Roman</vt:lpstr>
      <vt:lpstr>SLU</vt:lpstr>
      <vt:lpstr>Úvodní informace do kurzu  Finanční a pojistná matematika</vt:lpstr>
      <vt:lpstr>Kontakt</vt:lpstr>
      <vt:lpstr>Obsah kurzu</vt:lpstr>
      <vt:lpstr>Podmínky absolvování předmětu</vt:lpstr>
      <vt:lpstr>Bodové hodnocení aktivit</vt:lpstr>
      <vt:lpstr>Celkové hodnocení</vt:lpstr>
      <vt:lpstr>Výpočet výsledků</vt:lpstr>
      <vt:lpstr>Průběžné písemné testy</vt:lpstr>
      <vt:lpstr>Závěrečný zkouškový test</vt:lpstr>
      <vt:lpstr>Literatura</vt:lpstr>
      <vt:lpstr>Organizace výuky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115</cp:revision>
  <cp:lastPrinted>2017-09-19T07:48:06Z</cp:lastPrinted>
  <dcterms:created xsi:type="dcterms:W3CDTF">2016-07-06T15:42:34Z</dcterms:created>
  <dcterms:modified xsi:type="dcterms:W3CDTF">2023-10-31T13:38:47Z</dcterms:modified>
</cp:coreProperties>
</file>