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handoutMasterIdLst>
    <p:handoutMasterId r:id="rId17"/>
  </p:handoutMasterIdLst>
  <p:sldIdLst>
    <p:sldId id="256" r:id="rId2"/>
    <p:sldId id="271" r:id="rId3"/>
    <p:sldId id="284" r:id="rId4"/>
    <p:sldId id="279" r:id="rId5"/>
    <p:sldId id="259" r:id="rId6"/>
    <p:sldId id="274" r:id="rId7"/>
    <p:sldId id="272" r:id="rId8"/>
    <p:sldId id="275" r:id="rId9"/>
    <p:sldId id="257" r:id="rId10"/>
    <p:sldId id="280" r:id="rId11"/>
    <p:sldId id="282" r:id="rId12"/>
    <p:sldId id="281" r:id="rId13"/>
    <p:sldId id="258" r:id="rId14"/>
    <p:sldId id="260" r:id="rId15"/>
    <p:sldId id="270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0889AE4A-C0CD-40E3-9B04-757C61A4CD16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B978D982-989E-47F8-A1F2-40DABDDE33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106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1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0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99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0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5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ABB05-654E-4ED3-90E4-AE5C2768C194}" type="datetimeFigureOut">
              <a:rPr lang="cs-CZ" smtClean="0"/>
              <a:pPr/>
              <a:t>6.10.2023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7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40960" cy="4032448"/>
          </a:xfrm>
        </p:spPr>
        <p:txBody>
          <a:bodyPr>
            <a:normAutofit/>
          </a:bodyPr>
          <a:lstStyle/>
          <a:p>
            <a:pPr algn="ctr"/>
            <a:r>
              <a:rPr lang="cs-CZ" sz="53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016224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ZS  AR 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2023/2024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Michaela Strzelecká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/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ÚJ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132856"/>
            <a:ext cx="8208912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Zákon č. 563/1991 Sb., o účetnictví (všechny ÚJ)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Vyhláška č. 504/2002 Sb., pro ÚJ u kterých hlavním předmětem činnosti není podnikání, pokud účtují v soustavě podvojného účetnictví (týká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účetní standardy č. 401-414 (týkají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směrnice</a:t>
            </a:r>
          </a:p>
        </p:txBody>
      </p:sp>
    </p:spTree>
    <p:extLst>
      <p:ext uri="{BB962C8B-B14F-4D97-AF65-F5344CB8AC3E}">
        <p14:creationId xmlns:p14="http://schemas.microsoft.com/office/powerpoint/2010/main" val="32165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účetnictví § 1f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056784" cy="433576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Spolky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Odborové organizace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Organizace zaměstnavatelů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Církve a náboženské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Honební společenstva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nejsou plátci DPH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příjmy za poslední ÚO nepřesáhly 3 miliony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hodnota majetku nepřesáhne 3 miliony Kč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Mohou vést účetnictví jednoduché</a:t>
            </a:r>
            <a:endParaRPr lang="cs-CZ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JÚ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ustanovení a nové předpisy – aktualizace (nutno neustále sledovat)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325/2016 Sb.,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ÚJ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vedou jednoduché účetnictví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doklad (§ 11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56084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průkazný účetní záznam, který musí obsahovat: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označení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obsah účetního případu a účastníky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vyhotovení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uskutečnění účetního případu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podpisový záznam osoby odpovědné za účetní případ a podpisový záznam osoby odpovědné za jeho zaúčtování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knihy v Ú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9"/>
            <a:ext cx="7488832" cy="352839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Deník – zápisy jsou uspořádány chronologicky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 kniha – zápisy uspořádány systematicky dle účtového rozvrhu (PZ k prvnímu dni ÚO; souhrnné obraty MD a D účtů alespoň za kalendářní měsíc)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analytických účtů – podrobně rozvádí účty hlavní knihy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podrozvahových účtů (zachycují především využívání cizího majetku-najatý a propachtovaný majetek a další)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úvodní přednášky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ylo připomenutí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základních zásad vedení účetnictví pro účetní jednotky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již z pohledu nevýdělečných organizací</a:t>
            </a:r>
          </a:p>
          <a:p>
            <a:pPr algn="ctr"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Stručný nástin typologie NNO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aktuálních legislativních předpisů roku 2022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endParaRPr lang="cs-CZ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573016"/>
            <a:ext cx="8676456" cy="1935609"/>
          </a:xfrm>
        </p:spPr>
        <p:txBody>
          <a:bodyPr>
            <a:normAutofit/>
          </a:bodyPr>
          <a:lstStyle/>
          <a:p>
            <a:pPr marL="571500" indent="-571500"/>
            <a:endParaRPr lang="cs-CZ" dirty="0" smtClean="0"/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I. Účetnictví nestátních nevýdělečných organizací (NNO)</a:t>
            </a:r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II. Účetnictví některých vybraných účetních jednotek (NVÚJ)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594100" y="442913"/>
            <a:ext cx="2305050" cy="1201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Neziskový sektor</a:t>
            </a:r>
          </a:p>
        </p:txBody>
      </p:sp>
      <p:sp>
        <p:nvSpPr>
          <p:cNvPr id="5" name="Ovál 4"/>
          <p:cNvSpPr/>
          <p:nvPr/>
        </p:nvSpPr>
        <p:spPr>
          <a:xfrm>
            <a:off x="1187450" y="1989138"/>
            <a:ext cx="2406650" cy="15843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Nestátní nevýdělečné organizace</a:t>
            </a:r>
          </a:p>
          <a:p>
            <a:pPr algn="ctr">
              <a:defRPr/>
            </a:pPr>
            <a:r>
              <a:rPr lang="cs-CZ" dirty="0"/>
              <a:t>NNO</a:t>
            </a:r>
          </a:p>
        </p:txBody>
      </p:sp>
      <p:sp>
        <p:nvSpPr>
          <p:cNvPr id="6" name="Šipka dolů 5"/>
          <p:cNvSpPr/>
          <p:nvPr/>
        </p:nvSpPr>
        <p:spPr>
          <a:xfrm rot="4024571">
            <a:off x="3009900" y="1230313"/>
            <a:ext cx="485775" cy="9779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7654392">
            <a:off x="6116637" y="1022351"/>
            <a:ext cx="485775" cy="9779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813425" y="1844675"/>
            <a:ext cx="2682875" cy="14906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Některé vybrané účetní jednotky</a:t>
            </a:r>
          </a:p>
          <a:p>
            <a:pPr algn="ctr">
              <a:defRPr/>
            </a:pPr>
            <a:r>
              <a:rPr lang="cs-CZ" dirty="0"/>
              <a:t>NVÚJ</a:t>
            </a:r>
          </a:p>
        </p:txBody>
      </p:sp>
      <p:sp>
        <p:nvSpPr>
          <p:cNvPr id="12" name="Ovál 11"/>
          <p:cNvSpPr/>
          <p:nvPr/>
        </p:nvSpPr>
        <p:spPr>
          <a:xfrm>
            <a:off x="1187450" y="3789363"/>
            <a:ext cx="2406650" cy="1943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Spolky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Nadační fondy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OPS</a:t>
            </a:r>
          </a:p>
        </p:txBody>
      </p:sp>
      <p:sp>
        <p:nvSpPr>
          <p:cNvPr id="13" name="Ovál 12"/>
          <p:cNvSpPr/>
          <p:nvPr/>
        </p:nvSpPr>
        <p:spPr>
          <a:xfrm>
            <a:off x="5183188" y="3335338"/>
            <a:ext cx="2160587" cy="10048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Příspěvkové organizace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PO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659563" y="4437063"/>
            <a:ext cx="4333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5580063" y="4437063"/>
            <a:ext cx="3190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427538" y="4676775"/>
            <a:ext cx="1728787" cy="1244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Státní PO</a:t>
            </a:r>
          </a:p>
          <a:p>
            <a:pPr algn="ctr">
              <a:defRPr/>
            </a:pPr>
            <a:r>
              <a:rPr lang="cs-CZ" dirty="0"/>
              <a:t>- zřizuje OSS</a:t>
            </a:r>
          </a:p>
        </p:txBody>
      </p:sp>
      <p:sp>
        <p:nvSpPr>
          <p:cNvPr id="21" name="Ovál 20"/>
          <p:cNvSpPr/>
          <p:nvPr/>
        </p:nvSpPr>
        <p:spPr>
          <a:xfrm>
            <a:off x="6516688" y="4676775"/>
            <a:ext cx="2159000" cy="1355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Municipální PO</a:t>
            </a:r>
          </a:p>
          <a:p>
            <a:pPr algn="ctr">
              <a:defRPr/>
            </a:pPr>
            <a:r>
              <a:rPr lang="cs-CZ" dirty="0"/>
              <a:t>- zřizuje ÚSC</a:t>
            </a:r>
          </a:p>
        </p:txBody>
      </p:sp>
    </p:spTree>
    <p:extLst>
      <p:ext uri="{BB962C8B-B14F-4D97-AF65-F5344CB8AC3E}">
        <p14:creationId xmlns:p14="http://schemas.microsoft.com/office/powerpoint/2010/main" val="10998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096962"/>
            <a:ext cx="7248351" cy="506834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NNO 	nestátní nezisková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NVÚJ 	některé vybrané účetní jednotky (státní a územní sektor)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	právnická osoba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MPO 	municipální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 	státní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 	nový 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 	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 	jednoduché 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	veřejná prospěšnost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ÚO 	účetní období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PZ 	počáteční zůstatek		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KZ 	konečný zůstatek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zkratek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35696" y="2204864"/>
            <a:ext cx="6393904" cy="273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Téma 1. přednášky</a:t>
            </a:r>
          </a:p>
          <a:p>
            <a:pPr algn="ctr">
              <a:buNone/>
            </a:pPr>
            <a:endParaRPr lang="cs-CZ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Typologie NNO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260748" y="549474"/>
            <a:ext cx="7543800" cy="165539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solidFill>
                  <a:schemeClr val="accent6"/>
                </a:solidFill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</a:rPr>
            </a:br>
            <a:r>
              <a:rPr lang="cs-CZ" b="1" dirty="0">
                <a:solidFill>
                  <a:schemeClr val="accent6"/>
                </a:solidFill>
              </a:rPr>
              <a:t/>
            </a:r>
            <a:br>
              <a:rPr lang="cs-CZ" b="1" dirty="0">
                <a:solidFill>
                  <a:schemeClr val="accent6"/>
                </a:solidFill>
              </a:rPr>
            </a:br>
            <a:r>
              <a:rPr lang="cs-CZ" b="1" dirty="0" smtClean="0">
                <a:solidFill>
                  <a:schemeClr val="accent6"/>
                </a:solidFill>
              </a:rPr>
              <a:t/>
            </a:r>
            <a:br>
              <a:rPr lang="cs-CZ" b="1" dirty="0" smtClean="0">
                <a:solidFill>
                  <a:schemeClr val="accent6"/>
                </a:solidFill>
              </a:rPr>
            </a:br>
            <a:r>
              <a:rPr lang="cs-C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Neziskové organizace</a:t>
            </a:r>
            <a: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70187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NNO</a:t>
            </a:r>
            <a:endParaRPr lang="cs-CZ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44824"/>
            <a:ext cx="8640762" cy="439248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obrovolnost (dobrovolná účast při činnostech a přispívání)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institucionalizace (mají analogickou strukturu)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eziskovost (důraz na poskytování prospěchu, zisk použit na vlastní činnost)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ezávislost (nejsou ovládány zvenčí, samy se kontrolují)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rospěšnost (veřejná nebo vzájemná)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oukromost (jsou odděleny od státní správy)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právnickými osobami registrovanými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ají povinnost vedení účetnictví (JÚ, Ú)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Typologie NNO </a:t>
            </a:r>
            <a:endParaRPr lang="cs-CZ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844824"/>
            <a:ext cx="6984776" cy="447977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politické strany a politická hnutí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spolky dle občanského zákoníku (NOZ)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církve a náboženské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prospěšné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zájmová sdružení právnických osob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nadace, nadační fondy a ústavy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společenství vlastníků jednotek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veřejné vysoké školy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jiné účetní jednotky, které nebyly založeny za účelem podnikání                                                       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více § 2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vyhlášky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č. 504/2012 Sb.)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prospěšnost dle NOZ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420888"/>
            <a:ext cx="6840760" cy="2880320"/>
          </a:xfrm>
        </p:spPr>
        <p:txBody>
          <a:bodyPr/>
          <a:lstStyle/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je PO, jejímž posláním je přispívat v souladu se zakladatelským právním jednáním vlastní činností k dosahování obecného blaha,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rozhodování PO mají podstatný vliv jen bezúhonné osoby,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nabyla majetek z poctivých zdrojů 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hospodárně využívá své jmění k veřejně prospěšnému účelu.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(§ 146 NOZ)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Zásady vedení účetnictví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204864"/>
            <a:ext cx="7560840" cy="392129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ovinně vedou od vzniku účetní jednotky (dále jen ÚJ)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taxativně vymezuje § 1 zák. č. 563/1991 Sb. o účetnictví ve znění pozdějších předpisů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povinně vedou účetnictví v plném rozsahu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účetnictví je regulováno: zákon o účetnictví, prováděcí vyhlášky, České účetní standardy, vnitřní předpisy pro vedení účetnictví (směrnice pro vedení účetnictví)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četnictví je vedeno tak, aby nebylo v rozporu s žádným právním předpisem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</TotalTime>
  <Words>590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Retrospektiva</vt:lpstr>
      <vt:lpstr>Účetnictví nevýdělečných organizací   </vt:lpstr>
      <vt:lpstr>Účetnictví nevýdělečných organizací</vt:lpstr>
      <vt:lpstr>Prezentace aplikace PowerPoint</vt:lpstr>
      <vt:lpstr>Seznam zkratek</vt:lpstr>
      <vt:lpstr>   Neziskové organizace </vt:lpstr>
      <vt:lpstr>Charakteristika NNO</vt:lpstr>
      <vt:lpstr>Typologie NNO </vt:lpstr>
      <vt:lpstr>Veřejná prospěšnost dle NOZ</vt:lpstr>
      <vt:lpstr>Zásady vedení účetnictví</vt:lpstr>
      <vt:lpstr>Legislativní předpisy pro ÚJ</vt:lpstr>
      <vt:lpstr>Jednoduché účetnictví § 1f ZoÚ</vt:lpstr>
      <vt:lpstr>Legislativní předpisy pro JÚ</vt:lpstr>
      <vt:lpstr>Účetní doklad (§ 11 ZoÚ)</vt:lpstr>
      <vt:lpstr>Účetní knihy v Ú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</dc:title>
  <dc:creator>user</dc:creator>
  <cp:lastModifiedBy>Florián</cp:lastModifiedBy>
  <cp:revision>86</cp:revision>
  <cp:lastPrinted>2018-09-25T11:57:38Z</cp:lastPrinted>
  <dcterms:created xsi:type="dcterms:W3CDTF">2014-02-24T14:17:28Z</dcterms:created>
  <dcterms:modified xsi:type="dcterms:W3CDTF">2023-10-06T19:26:02Z</dcterms:modified>
</cp:coreProperties>
</file>