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1" r:id="rId1"/>
  </p:sldMasterIdLst>
  <p:sldIdLst>
    <p:sldId id="257" r:id="rId2"/>
    <p:sldId id="258" r:id="rId3"/>
    <p:sldId id="26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67" autoAdjust="0"/>
    <p:restoredTop sz="86447" autoAdjust="0"/>
  </p:normalViewPr>
  <p:slideViewPr>
    <p:cSldViewPr>
      <p:cViewPr varScale="1">
        <p:scale>
          <a:sx n="78" d="100"/>
          <a:sy n="78" d="100"/>
        </p:scale>
        <p:origin x="750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40" y="6804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5800" y="1346947"/>
            <a:ext cx="7772400" cy="80683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685800" y="4282763"/>
            <a:ext cx="7772400" cy="80683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685800" y="1484779"/>
            <a:ext cx="7772400" cy="2743200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>
            <a:grpSpLocks noChangeAspect="1"/>
          </p:cNvGrpSpPr>
          <p:nvPr/>
        </p:nvGrpSpPr>
        <p:grpSpPr>
          <a:xfrm>
            <a:off x="7234780" y="4107023"/>
            <a:ext cx="914400" cy="914400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88670" y="1432223"/>
            <a:ext cx="759333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6400" b="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02386" y="4389120"/>
            <a:ext cx="5918454" cy="1069848"/>
          </a:xfrm>
        </p:spPr>
        <p:txBody>
          <a:bodyPr>
            <a:normAutofit/>
          </a:bodyPr>
          <a:lstStyle>
            <a:lvl1pPr marL="0" indent="0" algn="l">
              <a:buNone/>
              <a:defRPr sz="18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6F769-17DA-4DC0-AF19-BA080DE10FB2}" type="datetimeFigureOut">
              <a:rPr lang="cs-CZ" smtClean="0"/>
              <a:pPr/>
              <a:t>3.11.2023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12805" y="6272785"/>
            <a:ext cx="4745736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244280" y="4227195"/>
            <a:ext cx="895401" cy="640080"/>
          </a:xfrm>
        </p:spPr>
        <p:txBody>
          <a:bodyPr/>
          <a:lstStyle>
            <a:lvl1pPr>
              <a:defRPr sz="2800" b="1"/>
            </a:lvl1pPr>
          </a:lstStyle>
          <a:p>
            <a:fld id="{7E466565-7A64-46F6-8048-169E055F83FB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576896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6F769-17DA-4DC0-AF19-BA080DE10FB2}" type="datetimeFigureOut">
              <a:rPr lang="cs-CZ" smtClean="0"/>
              <a:pPr/>
              <a:t>3.11.2023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66565-7A64-46F6-8048-169E055F83FB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369460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533400"/>
            <a:ext cx="1914525" cy="5638800"/>
          </a:xfrm>
        </p:spPr>
        <p:txBody>
          <a:bodyPr vert="eaVert"/>
          <a:lstStyle>
            <a:lvl1pPr>
              <a:defRPr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0100" y="533400"/>
            <a:ext cx="5629275" cy="563880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6F769-17DA-4DC0-AF19-BA080DE10FB2}" type="datetimeFigureOut">
              <a:rPr lang="cs-CZ" smtClean="0"/>
              <a:pPr/>
              <a:t>3.11.2023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66565-7A64-46F6-8048-169E055F83FB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371447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6F769-17DA-4DC0-AF19-BA080DE10FB2}" type="datetimeFigureOut">
              <a:rPr lang="cs-CZ" smtClean="0"/>
              <a:pPr/>
              <a:t>3.11.2023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66565-7A64-46F6-8048-169E055F83FB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982297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9144000" cy="1940010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5346" y="1225296"/>
            <a:ext cx="696087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6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4330" y="5020056"/>
            <a:ext cx="6789420" cy="1066800"/>
          </a:xfrm>
        </p:spPr>
        <p:txBody>
          <a:bodyPr anchor="t">
            <a:normAutofit/>
          </a:bodyPr>
          <a:lstStyle>
            <a:lvl1pPr marL="0" indent="0">
              <a:buNone/>
              <a:defRPr sz="1800" b="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45251" y="6272785"/>
            <a:ext cx="1983232" cy="365125"/>
          </a:xfrm>
        </p:spPr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3466F769-17DA-4DC0-AF19-BA080DE10FB2}" type="datetimeFigureOut">
              <a:rPr lang="cs-CZ" smtClean="0"/>
              <a:pPr/>
              <a:t>3.11.2023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636099" y="6272784"/>
            <a:ext cx="4745736" cy="365125"/>
          </a:xfrm>
        </p:spPr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cs-CZ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633862" y="2430623"/>
            <a:ext cx="914400" cy="914400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450" y="2508607"/>
            <a:ext cx="891224" cy="720332"/>
          </a:xfrm>
        </p:spPr>
        <p:txBody>
          <a:bodyPr/>
          <a:lstStyle>
            <a:lvl1pPr>
              <a:defRPr sz="2800"/>
            </a:lvl1pPr>
          </a:lstStyle>
          <a:p>
            <a:fld id="{7E466565-7A64-46F6-8048-169E055F83FB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39126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60"/>
            <a:ext cx="365760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92218" y="2194560"/>
            <a:ext cx="365760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6F769-17DA-4DC0-AF19-BA080DE10FB2}" type="datetimeFigureOut">
              <a:rPr lang="cs-CZ" smtClean="0"/>
              <a:pPr/>
              <a:t>3.11.2023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66565-7A64-46F6-8048-169E055F83FB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853232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048256"/>
            <a:ext cx="365760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2743200"/>
            <a:ext cx="365760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20793" y="2048256"/>
            <a:ext cx="365760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20793" y="2743200"/>
            <a:ext cx="365760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6F769-17DA-4DC0-AF19-BA080DE10FB2}" type="datetimeFigureOut">
              <a:rPr lang="cs-CZ" smtClean="0"/>
              <a:pPr/>
              <a:t>3.11.2023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66565-7A64-46F6-8048-169E055F83FB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545265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3466F769-17DA-4DC0-AF19-BA080DE10FB2}" type="datetimeFigureOut">
              <a:rPr lang="cs-CZ" smtClean="0"/>
              <a:pPr/>
              <a:t>3.11.2023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66565-7A64-46F6-8048-169E055F83FB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254104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6F769-17DA-4DC0-AF19-BA080DE10FB2}" type="datetimeFigureOut">
              <a:rPr lang="cs-CZ" smtClean="0"/>
              <a:pPr/>
              <a:t>3.11.2023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66565-7A64-46F6-8048-169E055F83FB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127270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6227806" y="1"/>
            <a:ext cx="2916194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12230" y="685800"/>
            <a:ext cx="2400300" cy="1737360"/>
          </a:xfrm>
        </p:spPr>
        <p:txBody>
          <a:bodyPr anchor="b">
            <a:normAutofit/>
          </a:bodyPr>
          <a:lstStyle>
            <a:lvl1pPr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685800"/>
            <a:ext cx="5033772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12230" y="2423160"/>
            <a:ext cx="24003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35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grpSp>
        <p:nvGrpSpPr>
          <p:cNvPr id="12" name="Group 11"/>
          <p:cNvGrpSpPr/>
          <p:nvPr/>
        </p:nvGrpSpPr>
        <p:grpSpPr>
          <a:xfrm>
            <a:off x="8522664" y="6255258"/>
            <a:ext cx="393192" cy="393192"/>
            <a:chOff x="8532189" y="5068824"/>
            <a:chExt cx="393192" cy="393192"/>
          </a:xfrm>
        </p:grpSpPr>
        <p:sp>
          <p:nvSpPr>
            <p:cNvPr id="13" name="Oval 12"/>
            <p:cNvSpPr>
              <a:spLocks noChangeAspect="1"/>
            </p:cNvSpPr>
            <p:nvPr/>
          </p:nvSpPr>
          <p:spPr>
            <a:xfrm>
              <a:off x="8532189" y="5068824"/>
              <a:ext cx="393192" cy="39319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4" name="Oval 13"/>
            <p:cNvSpPr>
              <a:spLocks noChangeAspect="1"/>
            </p:cNvSpPr>
            <p:nvPr/>
          </p:nvSpPr>
          <p:spPr>
            <a:xfrm>
              <a:off x="8568766" y="5105400"/>
              <a:ext cx="320039" cy="320040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6F769-17DA-4DC0-AF19-BA080DE10FB2}" type="datetimeFigureOut">
              <a:rPr lang="cs-CZ" smtClean="0"/>
              <a:pPr/>
              <a:t>3.11.2023</a:t>
            </a:fld>
            <a:endParaRPr lang="cs-CZ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66565-7A64-46F6-8048-169E055F83FB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652300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6227806" y="1"/>
            <a:ext cx="2916194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12230" y="685800"/>
            <a:ext cx="2400300" cy="1737360"/>
          </a:xfrm>
        </p:spPr>
        <p:txBody>
          <a:bodyPr anchor="b">
            <a:normAutofit/>
          </a:bodyPr>
          <a:lstStyle>
            <a:lvl1pPr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6227805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12230" y="2423160"/>
            <a:ext cx="24003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35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grpSp>
        <p:nvGrpSpPr>
          <p:cNvPr id="12" name="Group 11"/>
          <p:cNvGrpSpPr/>
          <p:nvPr/>
        </p:nvGrpSpPr>
        <p:grpSpPr>
          <a:xfrm>
            <a:off x="8522664" y="6255258"/>
            <a:ext cx="393192" cy="393192"/>
            <a:chOff x="8532189" y="5068824"/>
            <a:chExt cx="393192" cy="393192"/>
          </a:xfrm>
        </p:grpSpPr>
        <p:sp>
          <p:nvSpPr>
            <p:cNvPr id="13" name="Oval 12"/>
            <p:cNvSpPr>
              <a:spLocks noChangeAspect="1"/>
            </p:cNvSpPr>
            <p:nvPr/>
          </p:nvSpPr>
          <p:spPr>
            <a:xfrm>
              <a:off x="8532189" y="5068824"/>
              <a:ext cx="393192" cy="39319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4" name="Oval 13"/>
            <p:cNvSpPr>
              <a:spLocks noChangeAspect="1"/>
            </p:cNvSpPr>
            <p:nvPr/>
          </p:nvSpPr>
          <p:spPr>
            <a:xfrm>
              <a:off x="8568766" y="5105400"/>
              <a:ext cx="320039" cy="320040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6F769-17DA-4DC0-AF19-BA080DE10FB2}" type="datetimeFigureOut">
              <a:rPr lang="cs-CZ" smtClean="0"/>
              <a:pPr/>
              <a:t>3.11.2023</a:t>
            </a:fld>
            <a:endParaRPr lang="cs-CZ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66565-7A64-46F6-8048-169E055F83FB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5317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/>
          <p:cNvGrpSpPr/>
          <p:nvPr/>
        </p:nvGrpSpPr>
        <p:grpSpPr>
          <a:xfrm>
            <a:off x="8522664" y="6255258"/>
            <a:ext cx="393192" cy="393192"/>
            <a:chOff x="8532189" y="5068824"/>
            <a:chExt cx="393192" cy="393192"/>
          </a:xfrm>
        </p:grpSpPr>
        <p:sp>
          <p:nvSpPr>
            <p:cNvPr id="8" name="Oval 7"/>
            <p:cNvSpPr>
              <a:spLocks noChangeAspect="1"/>
            </p:cNvSpPr>
            <p:nvPr/>
          </p:nvSpPr>
          <p:spPr>
            <a:xfrm>
              <a:off x="8532189" y="5068824"/>
              <a:ext cx="393192" cy="393192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>
              <a:spLocks noChangeAspect="1"/>
            </p:cNvSpPr>
            <p:nvPr/>
          </p:nvSpPr>
          <p:spPr>
            <a:xfrm>
              <a:off x="8568766" y="5105400"/>
              <a:ext cx="320039" cy="320040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0" y="484632"/>
            <a:ext cx="7772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21408"/>
            <a:ext cx="7772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2368" y="6272785"/>
            <a:ext cx="24551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3466F769-17DA-4DC0-AF19-BA080DE10FB2}" type="datetimeFigureOut">
              <a:rPr lang="cs-CZ" smtClean="0"/>
              <a:pPr/>
              <a:t>3.11.2023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272785"/>
            <a:ext cx="474573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83346" y="6272785"/>
            <a:ext cx="4800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 b="1" spc="-70" baseline="0">
                <a:solidFill>
                  <a:srgbClr val="FFFFFF"/>
                </a:solidFill>
                <a:latin typeface="+mn-lt"/>
              </a:defRPr>
            </a:lvl1pPr>
          </a:lstStyle>
          <a:p>
            <a:fld id="{7E466565-7A64-46F6-8048-169E055F83FB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61038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2" r:id="rId1"/>
    <p:sldLayoutId id="2147483763" r:id="rId2"/>
    <p:sldLayoutId id="2147483764" r:id="rId3"/>
    <p:sldLayoutId id="2147483765" r:id="rId4"/>
    <p:sldLayoutId id="2147483766" r:id="rId5"/>
    <p:sldLayoutId id="2147483767" r:id="rId6"/>
    <p:sldLayoutId id="2147483768" r:id="rId7"/>
    <p:sldLayoutId id="2147483769" r:id="rId8"/>
    <p:sldLayoutId id="2147483770" r:id="rId9"/>
    <p:sldLayoutId id="2147483771" r:id="rId10"/>
    <p:sldLayoutId id="214748377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200" b="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0" y="1052513"/>
            <a:ext cx="8229600" cy="5272087"/>
          </a:xfrm>
        </p:spPr>
        <p:txBody>
          <a:bodyPr/>
          <a:lstStyle/>
          <a:p>
            <a:pPr algn="ctr">
              <a:buNone/>
            </a:pPr>
            <a:endParaRPr lang="cs-CZ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cs-CZ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cs-CZ" sz="3200" b="1" dirty="0" smtClean="0">
                <a:latin typeface="Times New Roman" pitchFamily="18" charset="0"/>
                <a:cs typeface="Times New Roman" pitchFamily="18" charset="0"/>
              </a:rPr>
              <a:t>Účetnictví nevýdělečných organizací</a:t>
            </a:r>
          </a:p>
          <a:p>
            <a:pPr algn="ctr">
              <a:buNone/>
            </a:pPr>
            <a:endParaRPr lang="cs-CZ" sz="32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cs-CZ" sz="3200" b="1" dirty="0" smtClean="0">
                <a:latin typeface="Times New Roman" pitchFamily="18" charset="0"/>
                <a:cs typeface="Times New Roman" pitchFamily="18" charset="0"/>
              </a:rPr>
              <a:t>Státní nevýdělečné organizace</a:t>
            </a:r>
          </a:p>
          <a:p>
            <a:pPr algn="ctr">
              <a:buNone/>
            </a:pPr>
            <a:r>
              <a:rPr lang="cs-CZ" sz="3200" b="1" dirty="0" smtClean="0">
                <a:latin typeface="Times New Roman" pitchFamily="18" charset="0"/>
                <a:cs typeface="Times New Roman" pitchFamily="18" charset="0"/>
              </a:rPr>
              <a:t>Některé vybrané účetní jednotky</a:t>
            </a:r>
          </a:p>
          <a:p>
            <a:pPr algn="ctr">
              <a:buNone/>
            </a:pPr>
            <a:r>
              <a:rPr lang="cs-CZ" sz="3200" b="1" dirty="0" smtClean="0">
                <a:latin typeface="Times New Roman" pitchFamily="18" charset="0"/>
                <a:cs typeface="Times New Roman" pitchFamily="18" charset="0"/>
              </a:rPr>
              <a:t>(NVÚJ)</a:t>
            </a:r>
          </a:p>
          <a:p>
            <a:pPr algn="ctr">
              <a:buNone/>
            </a:pPr>
            <a:endParaRPr lang="cs-CZ" sz="3200" b="1" dirty="0">
              <a:latin typeface="Times New Roman" pitchFamily="18" charset="0"/>
              <a:cs typeface="Times New Roman" pitchFamily="18" charset="0"/>
            </a:endParaRPr>
          </a:p>
          <a:p>
            <a:pPr algn="r">
              <a:buNone/>
            </a:pPr>
            <a:r>
              <a:rPr lang="cs-CZ" sz="3200" b="1" dirty="0" smtClean="0">
                <a:latin typeface="Times New Roman" pitchFamily="18" charset="0"/>
                <a:cs typeface="Times New Roman" pitchFamily="18" charset="0"/>
              </a:rPr>
              <a:t>AR </a:t>
            </a:r>
            <a:r>
              <a:rPr lang="cs-CZ" sz="3200" b="1" dirty="0" smtClean="0">
                <a:latin typeface="Times New Roman" pitchFamily="18" charset="0"/>
                <a:cs typeface="Times New Roman" pitchFamily="18" charset="0"/>
              </a:rPr>
              <a:t>2023/2024</a:t>
            </a:r>
            <a:endParaRPr lang="cs-CZ" sz="32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899592" y="981075"/>
            <a:ext cx="7704856" cy="5343525"/>
          </a:xfrm>
        </p:spPr>
        <p:txBody>
          <a:bodyPr/>
          <a:lstStyle/>
          <a:p>
            <a:pPr>
              <a:buNone/>
            </a:pP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Účtování transferu u poskytovatele s vypořádáním:</a:t>
            </a: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závazek k záloze na transfer				373/349</a:t>
            </a: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úhrada zálohy						349/231</a:t>
            </a: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vypořádání zálohy k transferu dle skutečné výše čerpání  	572/373</a:t>
            </a: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přijetí nespotřebované části zálohy (transferu)		231/373 </a:t>
            </a:r>
          </a:p>
          <a:p>
            <a:pPr>
              <a:buNone/>
            </a:pPr>
            <a:endParaRPr lang="cs-CZ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Účtování transferu u příjemce s vypořádáním:</a:t>
            </a: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pohledávka k záloze na transfer 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investiční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		348/374</a:t>
            </a: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přijata záloha					241/348</a:t>
            </a: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vypořádání zálohy k transferu dle skutečné..	374/403</a:t>
            </a: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vrácení nespotřebované části zálohy (transferu)	374/241 </a:t>
            </a:r>
          </a:p>
          <a:p>
            <a:endParaRPr lang="cs-CZ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cs-CZ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467544" y="980728"/>
            <a:ext cx="8208912" cy="5343525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Účtování u zprostředkovatele o průtokových transferech:</a:t>
            </a:r>
          </a:p>
          <a:p>
            <a:pPr>
              <a:buNone/>
            </a:pPr>
            <a:r>
              <a:rPr lang="cs-CZ" u="sng" dirty="0" smtClean="0">
                <a:latin typeface="Times New Roman" pitchFamily="18" charset="0"/>
                <a:cs typeface="Times New Roman" pitchFamily="18" charset="0"/>
              </a:rPr>
              <a:t>Průtokový transfer bez vypořádání:</a:t>
            </a:r>
          </a:p>
          <a:p>
            <a:pPr marL="514350" indent="-514350">
              <a:buNone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1. předpis transferu ze SR do PO přes ÚSC			346/349</a:t>
            </a:r>
          </a:p>
          <a:p>
            <a:pPr marL="514350" indent="-514350">
              <a:buNone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2. příjem transferu na stanovený účet 			231/346</a:t>
            </a:r>
          </a:p>
          <a:p>
            <a:pPr marL="514350" indent="-514350">
              <a:buNone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3. převod transferu na účet PO				349/231</a:t>
            </a:r>
          </a:p>
          <a:p>
            <a:pPr marL="514350" indent="-514350">
              <a:buNone/>
            </a:pPr>
            <a:endParaRPr lang="cs-CZ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None/>
            </a:pPr>
            <a:r>
              <a:rPr lang="cs-CZ" u="sng" dirty="0" smtClean="0">
                <a:latin typeface="Times New Roman" pitchFamily="18" charset="0"/>
                <a:cs typeface="Times New Roman" pitchFamily="18" charset="0"/>
              </a:rPr>
              <a:t>Průtokový transfer s vypořádáním:</a:t>
            </a:r>
          </a:p>
          <a:p>
            <a:pPr marL="514350" indent="-514350">
              <a:buNone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1. přijata záloha  ze SR do PO přes ÚSC			231/374</a:t>
            </a:r>
          </a:p>
          <a:p>
            <a:pPr marL="514350" indent="-514350">
              <a:buNone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2. převod zálohy na účet PO				374/231</a:t>
            </a:r>
          </a:p>
          <a:p>
            <a:pPr marL="514350" indent="-514350">
              <a:buNone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3. vypořádání zálohy k transferu PO (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nespotř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. část se vrací)	231/374</a:t>
            </a:r>
          </a:p>
          <a:p>
            <a:pPr marL="514350" indent="-514350">
              <a:buNone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4. Nespotřebovaná část transferu se vrací na účet SR		374/231			</a:t>
            </a:r>
          </a:p>
          <a:p>
            <a:pPr marL="514350" indent="-514350"/>
            <a:endParaRPr lang="cs-CZ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/>
            <a:endParaRPr lang="cs-CZ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611560" y="1052513"/>
            <a:ext cx="8136904" cy="5272087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cs-CZ" sz="4000" b="1" dirty="0" smtClean="0">
                <a:latin typeface="Times New Roman" pitchFamily="18" charset="0"/>
                <a:cs typeface="Times New Roman" pitchFamily="18" charset="0"/>
              </a:rPr>
              <a:t>Závěr</a:t>
            </a:r>
          </a:p>
          <a:p>
            <a:pPr algn="ctr">
              <a:buNone/>
            </a:pPr>
            <a:endParaRPr lang="cs-CZ" sz="4000" b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1340768"/>
            <a:ext cx="8532440" cy="4022725"/>
          </a:xfrm>
        </p:spPr>
        <p:txBody>
          <a:bodyPr/>
          <a:lstStyle/>
          <a:p>
            <a:pPr algn="ctr">
              <a:buNone/>
            </a:pPr>
            <a:r>
              <a:rPr lang="cs-CZ" dirty="0" smtClean="0"/>
              <a:t>		</a:t>
            </a:r>
          </a:p>
          <a:p>
            <a:pPr algn="ctr">
              <a:buNone/>
            </a:pPr>
            <a:endParaRPr lang="cs-CZ" dirty="0" smtClean="0"/>
          </a:p>
          <a:p>
            <a:pPr algn="ctr">
              <a:buNone/>
            </a:pPr>
            <a:r>
              <a:rPr lang="cs-CZ" sz="4800" b="1" dirty="0" smtClean="0">
                <a:latin typeface="Times New Roman" pitchFamily="18" charset="0"/>
                <a:cs typeface="Times New Roman" pitchFamily="18" charset="0"/>
              </a:rPr>
              <a:t>Transfery</a:t>
            </a:r>
          </a:p>
          <a:p>
            <a:pPr algn="ctr">
              <a:buNone/>
            </a:pPr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(u NVÚJ)</a:t>
            </a:r>
          </a:p>
          <a:p>
            <a:pPr algn="ctr">
              <a:buNone/>
            </a:pPr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(OSS, státní fondy, Pozemkový fond ČR, ÚSC, dobrovolné svazky obcí, RRRS, PO)</a:t>
            </a:r>
            <a:endParaRPr lang="cs-CZ" sz="28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720080"/>
          </a:xfrm>
        </p:spPr>
        <p:txBody>
          <a:bodyPr>
            <a:normAutofit/>
          </a:bodyPr>
          <a:lstStyle/>
          <a:p>
            <a:pPr algn="ctr"/>
            <a:r>
              <a:rPr lang="cs-CZ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Transfer</a:t>
            </a:r>
            <a:endParaRPr lang="cs-CZ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7427168" cy="491182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Specifikum NVÚJ od ledna 2011, dříve terminologie rozsáhlá, přesuny peněžních prostředků byly shrnuty do společného názvu 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transfer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>
              <a:buNone/>
            </a:pPr>
            <a:endParaRPr lang="cs-CZ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Úpravy názvů v účtovém rozvrhu  u účtů:</a:t>
            </a:r>
          </a:p>
          <a:p>
            <a:pPr>
              <a:buNone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373, 374 (zálohy na transfery – poskytnuté, přijaté)</a:t>
            </a:r>
          </a:p>
          <a:p>
            <a:pPr>
              <a:buNone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403 (transfery na pořízení DM), </a:t>
            </a:r>
          </a:p>
          <a:p>
            <a:pPr>
              <a:buNone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571 N ústředních rozpočtů na transfery, </a:t>
            </a:r>
          </a:p>
          <a:p>
            <a:pPr>
              <a:buNone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572 N územních rozpočtů na transfery, </a:t>
            </a:r>
          </a:p>
          <a:p>
            <a:pPr>
              <a:buNone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671 V ústředních rozpočtů z transferů, </a:t>
            </a:r>
          </a:p>
          <a:p>
            <a:pPr>
              <a:buNone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672 V územních rozpočtů z transferů.</a:t>
            </a:r>
          </a:p>
          <a:p>
            <a:pPr>
              <a:buNone/>
            </a:pPr>
            <a:endParaRPr lang="cs-CZ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(podnikatelské subjekty zůstaly u pojmu dotace ).</a:t>
            </a:r>
            <a:endParaRPr lang="cs-CZ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08688"/>
          </a:xfrm>
        </p:spPr>
        <p:txBody>
          <a:bodyPr>
            <a:normAutofit fontScale="90000"/>
          </a:bodyPr>
          <a:lstStyle/>
          <a:p>
            <a:pPr algn="ctr"/>
            <a:r>
              <a:rPr lang="cs-CZ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Terminologie, metodologie</a:t>
            </a:r>
            <a:endParaRPr lang="cs-CZ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331640" y="1484784"/>
            <a:ext cx="7632848" cy="4839816"/>
          </a:xfrm>
        </p:spPr>
        <p:txBody>
          <a:bodyPr/>
          <a:lstStyle/>
          <a:p>
            <a:pPr algn="just">
              <a:buNone/>
            </a:pP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Transferem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se rozumí </a:t>
            </a:r>
            <a:r>
              <a:rPr lang="cs-CZ" u="sng" dirty="0" smtClean="0">
                <a:latin typeface="Times New Roman" pitchFamily="18" charset="0"/>
                <a:cs typeface="Times New Roman" pitchFamily="18" charset="0"/>
              </a:rPr>
              <a:t>poskytnutí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peněžních prostředků z </a:t>
            </a:r>
          </a:p>
          <a:p>
            <a:pPr algn="just">
              <a:buNone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veřejných rozpočtů i </a:t>
            </a:r>
            <a:r>
              <a:rPr lang="cs-CZ" u="sng" dirty="0" smtClean="0">
                <a:latin typeface="Times New Roman" pitchFamily="18" charset="0"/>
                <a:cs typeface="Times New Roman" pitchFamily="18" charset="0"/>
              </a:rPr>
              <a:t>přijetí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peněžních prostředků veřejnými </a:t>
            </a:r>
          </a:p>
          <a:p>
            <a:pPr algn="just">
              <a:buNone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rozpočty, včetně prostředků ze zahraničí, zejména v případě </a:t>
            </a:r>
          </a:p>
          <a:p>
            <a:pPr algn="just">
              <a:buNone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státního rozpočtu, rozpočtů územních samospráv či státních </a:t>
            </a:r>
          </a:p>
          <a:p>
            <a:pPr algn="just">
              <a:buNone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fondů. </a:t>
            </a:r>
          </a:p>
          <a:p>
            <a:pPr algn="just">
              <a:buNone/>
            </a:pPr>
            <a:r>
              <a:rPr lang="cs-CZ" u="sng" dirty="0" smtClean="0">
                <a:latin typeface="Times New Roman" pitchFamily="18" charset="0"/>
                <a:cs typeface="Times New Roman" pitchFamily="18" charset="0"/>
              </a:rPr>
              <a:t>Zejména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dotace, granty, příspěvky, subvence, dávky, nevratné </a:t>
            </a:r>
          </a:p>
          <a:p>
            <a:pPr algn="just">
              <a:buNone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finanční výpomoci, podpory či peněžní dary. </a:t>
            </a:r>
          </a:p>
          <a:p>
            <a:pPr algn="just">
              <a:buNone/>
            </a:pP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Investiční transfer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je určen k financování DM příjemce, který </a:t>
            </a:r>
          </a:p>
          <a:p>
            <a:pPr algn="just">
              <a:buNone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tento DM pořizuje.</a:t>
            </a:r>
            <a:endParaRPr lang="cs-CZ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683567" y="1268760"/>
            <a:ext cx="7560841" cy="5343525"/>
          </a:xfrm>
        </p:spPr>
        <p:txBody>
          <a:bodyPr/>
          <a:lstStyle/>
          <a:p>
            <a:pPr>
              <a:buNone/>
            </a:pP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Průtokový transfer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je takový transfer, který je poskytován </a:t>
            </a:r>
          </a:p>
          <a:p>
            <a:pPr>
              <a:buNone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příjemci prostřednictvím zprostředkovatele na základě </a:t>
            </a:r>
          </a:p>
          <a:p>
            <a:pPr>
              <a:buNone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právních předpisů např. financování školy je průtokový </a:t>
            </a:r>
          </a:p>
          <a:p>
            <a:pPr>
              <a:buNone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transfer státního rozpočtu přes zprostředkovatele, kterým je </a:t>
            </a:r>
          </a:p>
          <a:p>
            <a:pPr>
              <a:buNone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krajský úřad.</a:t>
            </a:r>
          </a:p>
          <a:p>
            <a:pPr>
              <a:buNone/>
            </a:pPr>
            <a:endParaRPr lang="cs-CZ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Na poskytnutí peněžních prostředků k přímému čerpání na </a:t>
            </a:r>
          </a:p>
          <a:p>
            <a:pPr>
              <a:buNone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určené BÚ, se stanoveným účelem čerpání se rovněž hledí </a:t>
            </a:r>
          </a:p>
          <a:p>
            <a:pPr>
              <a:buNone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jako na 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transfer.</a:t>
            </a:r>
            <a:endParaRPr lang="cs-CZ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187624" y="908050"/>
            <a:ext cx="7175326" cy="541655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Z hlediska účetnictví je primární, z jaké pozice je účtováno</a:t>
            </a:r>
          </a:p>
          <a:p>
            <a:pPr>
              <a:buNone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o transferu. Může jím být:</a:t>
            </a:r>
          </a:p>
          <a:p>
            <a:pPr>
              <a:buNone/>
            </a:pP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Příjemce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(subjekt, přijímající transfer jako</a:t>
            </a:r>
            <a:r>
              <a:rPr lang="cs-CZ" u="sng" dirty="0" smtClean="0">
                <a:latin typeface="Times New Roman" pitchFamily="18" charset="0"/>
                <a:cs typeface="Times New Roman" pitchFamily="18" charset="0"/>
              </a:rPr>
              <a:t> konečný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příjemce </a:t>
            </a:r>
          </a:p>
          <a:p>
            <a:pPr>
              <a:buNone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s cílem zejména úhrady závazku nebo pořízení aktiva).</a:t>
            </a:r>
          </a:p>
          <a:p>
            <a:pPr>
              <a:buNone/>
            </a:pPr>
            <a:endParaRPr lang="cs-CZ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Poskytovatel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(subjekt, poskytující transfer příjemci, na </a:t>
            </a:r>
          </a:p>
          <a:p>
            <a:pPr>
              <a:buNone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základě svého rozhodnutí nebo dohody s příjemcem).</a:t>
            </a:r>
          </a:p>
          <a:p>
            <a:pPr>
              <a:buNone/>
            </a:pPr>
            <a:endParaRPr lang="cs-CZ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Zprostředkovatel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(vybraná účetní jednotka, která přejímá a </a:t>
            </a:r>
          </a:p>
          <a:p>
            <a:pPr>
              <a:buNone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zároveň poskytuje průtokový transfer; dále OSS např. MF, </a:t>
            </a:r>
          </a:p>
          <a:p>
            <a:pPr>
              <a:buNone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MPSV, MZ, pokud poskytují prostředky získané od subjektu </a:t>
            </a:r>
          </a:p>
          <a:p>
            <a:pPr>
              <a:buNone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se sídlem v zahraničí (zahraniční transfer).</a:t>
            </a:r>
            <a:endParaRPr lang="cs-CZ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115616" y="1125538"/>
            <a:ext cx="7848997" cy="5199062"/>
          </a:xfrm>
        </p:spPr>
        <p:txBody>
          <a:bodyPr/>
          <a:lstStyle/>
          <a:p>
            <a:pPr>
              <a:buNone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Z hlediska účetnictví se po primárním zjištění pozice ÚJ ověřuje:</a:t>
            </a: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zda transfer podléhá finančnímu vypořádání (dále jen vypořádání),</a:t>
            </a: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na jaký účel je transfer určen. </a:t>
            </a:r>
          </a:p>
          <a:p>
            <a:endParaRPr lang="cs-CZ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Pokud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dle rozhodnutí poskytovatele transfer podléhá vypořádání, </a:t>
            </a:r>
          </a:p>
          <a:p>
            <a:pPr>
              <a:buNone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je o peněžních částkách před splněním povinnosti vyúčtování </a:t>
            </a:r>
          </a:p>
          <a:p>
            <a:pPr>
              <a:buNone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účtováno jako o zálohách. 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Pokud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nepodléhá vypořádání (jedná se </a:t>
            </a:r>
          </a:p>
          <a:p>
            <a:pPr>
              <a:buNone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o konečnou částku), jedná se zúčtovací případy dle metodiky.</a:t>
            </a:r>
          </a:p>
          <a:p>
            <a:pPr>
              <a:buNone/>
            </a:pPr>
            <a:endParaRPr lang="cs-CZ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115616" y="1412875"/>
            <a:ext cx="7113984" cy="4911725"/>
          </a:xfrm>
        </p:spPr>
        <p:txBody>
          <a:bodyPr/>
          <a:lstStyle/>
          <a:p>
            <a:pPr>
              <a:buNone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Transfer může být poskytnut v zásadě na </a:t>
            </a:r>
            <a:r>
              <a:rPr lang="cs-CZ" u="sng" dirty="0" smtClean="0">
                <a:latin typeface="Times New Roman" pitchFamily="18" charset="0"/>
                <a:cs typeface="Times New Roman" pitchFamily="18" charset="0"/>
              </a:rPr>
              <a:t>dvojí účel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a to:</a:t>
            </a:r>
          </a:p>
          <a:p>
            <a:pPr>
              <a:buNone/>
            </a:pPr>
            <a:endParaRPr lang="cs-CZ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investiční transfer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, tyto peněžní prostředky jsou cíleně určeny na pořízení DM.</a:t>
            </a:r>
          </a:p>
          <a:p>
            <a:pPr>
              <a:buNone/>
            </a:pPr>
            <a:endParaRPr lang="cs-CZ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neinvestiční transfer,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tyto peněžní prostředky jsou určeny na úhradu provozních výdajů blíže neurčených, bez ohledu na účel jejich poskytnutí.</a:t>
            </a:r>
            <a:endParaRPr lang="cs-CZ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1224136"/>
          </a:xfrm>
        </p:spPr>
        <p:txBody>
          <a:bodyPr>
            <a:normAutofit fontScale="90000"/>
          </a:bodyPr>
          <a:lstStyle/>
          <a:p>
            <a:pPr algn="ctr"/>
            <a:r>
              <a:rPr lang="cs-CZ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Účetní případy </a:t>
            </a:r>
            <a:br>
              <a:rPr lang="cs-CZ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cs-CZ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(ÚSC versus PO)</a:t>
            </a:r>
            <a:endParaRPr lang="cs-CZ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15616" y="2420888"/>
            <a:ext cx="7632848" cy="390371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Účtování transferu u poskytovatele bez vypořádání:</a:t>
            </a: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povinnost k transferu				572/349</a:t>
            </a: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úhrada transferu				349/231</a:t>
            </a:r>
          </a:p>
          <a:p>
            <a:endParaRPr lang="cs-CZ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Účtování transferu u příjemce bez vypořádání:</a:t>
            </a: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nárok na transfer (investiční)			348/403</a:t>
            </a:r>
          </a:p>
          <a:p>
            <a:pPr>
              <a:buNone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                               (neinvestiční)			348/672</a:t>
            </a: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přijetí transferu					241/348</a:t>
            </a:r>
          </a:p>
          <a:p>
            <a:pPr>
              <a:buNone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									</a:t>
            </a:r>
            <a:endParaRPr lang="cs-CZ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řevo">
  <a:themeElements>
    <a:clrScheme name="Dřevo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Dřevo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Dřevo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Dřevo</Template>
  <TotalTime>255</TotalTime>
  <Words>476</Words>
  <Application>Microsoft Office PowerPoint</Application>
  <PresentationFormat>Předvádění na obrazovce (4:3)</PresentationFormat>
  <Paragraphs>103</Paragraphs>
  <Slides>12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7" baseType="lpstr">
      <vt:lpstr>Rockwell</vt:lpstr>
      <vt:lpstr>Rockwell Condensed</vt:lpstr>
      <vt:lpstr>Times New Roman</vt:lpstr>
      <vt:lpstr>Wingdings</vt:lpstr>
      <vt:lpstr>Dřevo</vt:lpstr>
      <vt:lpstr>Prezentace aplikace PowerPoint</vt:lpstr>
      <vt:lpstr>Prezentace aplikace PowerPoint</vt:lpstr>
      <vt:lpstr>Transfer</vt:lpstr>
      <vt:lpstr>Terminologie, metodologie</vt:lpstr>
      <vt:lpstr>Prezentace aplikace PowerPoint</vt:lpstr>
      <vt:lpstr>Prezentace aplikace PowerPoint</vt:lpstr>
      <vt:lpstr>Prezentace aplikace PowerPoint</vt:lpstr>
      <vt:lpstr>Prezentace aplikace PowerPoint</vt:lpstr>
      <vt:lpstr>Účetní případy  (ÚSC versus PO)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user</dc:creator>
  <cp:lastModifiedBy>Florián</cp:lastModifiedBy>
  <cp:revision>46</cp:revision>
  <dcterms:created xsi:type="dcterms:W3CDTF">2011-05-18T06:00:29Z</dcterms:created>
  <dcterms:modified xsi:type="dcterms:W3CDTF">2023-11-03T17:25:58Z</dcterms:modified>
</cp:coreProperties>
</file>